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92" r:id="rId4"/>
    <p:sldId id="285" r:id="rId5"/>
    <p:sldId id="284" r:id="rId6"/>
    <p:sldId id="280" r:id="rId7"/>
    <p:sldId id="260" r:id="rId8"/>
    <p:sldId id="287" r:id="rId9"/>
    <p:sldId id="277" r:id="rId10"/>
    <p:sldId id="261" r:id="rId11"/>
    <p:sldId id="265" r:id="rId12"/>
    <p:sldId id="288" r:id="rId13"/>
    <p:sldId id="276" r:id="rId14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471" autoAdjust="0"/>
    <p:restoredTop sz="87338" autoAdjust="0"/>
  </p:normalViewPr>
  <p:slideViewPr>
    <p:cSldViewPr>
      <p:cViewPr>
        <p:scale>
          <a:sx n="66" d="100"/>
          <a:sy n="66" d="100"/>
        </p:scale>
        <p:origin x="-2964" y="-8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1D6A3D3-ECE8-4A2A-8B6A-1DB23AD830A5}" type="datetimeFigureOut">
              <a:rPr lang="cs-CZ"/>
              <a:pPr>
                <a:defRPr/>
              </a:pPr>
              <a:t>8.10.2017</a:t>
            </a:fld>
            <a:endParaRPr lang="cs-CZ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A65061B-3E44-4823-8EA8-0BAB3DF84D5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B0D03-ABDB-453D-8A9F-5D3110241132}" type="datetimeFigureOut">
              <a:rPr lang="cs-CZ"/>
              <a:pPr>
                <a:defRPr/>
              </a:pPr>
              <a:t>8.10.2017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3C8A5-5EB0-483E-9889-D0CE8541710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A974A-E6A5-47E4-A438-4816205BB085}" type="datetimeFigureOut">
              <a:rPr lang="cs-CZ"/>
              <a:pPr>
                <a:defRPr/>
              </a:pPr>
              <a:t>8.10.2017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32B67-C631-48BE-89CF-D757AE980B7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264-D7CD-47AB-8F95-169C78097FA9}" type="datetimeFigureOut">
              <a:rPr lang="cs-CZ"/>
              <a:pPr>
                <a:defRPr/>
              </a:pPr>
              <a:t>8.10.2017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E552B-6B3E-4834-BF51-A2A9FE360FC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21752-FB9B-4EB6-B8AE-697824BF1B51}" type="datetimeFigureOut">
              <a:rPr lang="cs-CZ"/>
              <a:pPr>
                <a:defRPr/>
              </a:pPr>
              <a:t>8.10.2017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99454-8B07-4C90-A6C8-9E492888E06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587F1-21B1-4003-86AA-8E8E330061A1}" type="datetimeFigureOut">
              <a:rPr lang="cs-CZ"/>
              <a:pPr>
                <a:defRPr/>
              </a:pPr>
              <a:t>8.10.2017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130A1-80BC-4233-8301-51C6AFD5FC0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5F0D8-D92A-44FB-9C8C-43F90EB10F9C}" type="datetimeFigureOut">
              <a:rPr lang="cs-CZ"/>
              <a:pPr>
                <a:defRPr/>
              </a:pPr>
              <a:t>8.10.2017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9F53D-FC5B-4179-9683-3F17A8D3DD7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F1DAC-4833-49FC-BD12-AB8F5A5D3D43}" type="datetimeFigureOut">
              <a:rPr lang="cs-CZ"/>
              <a:pPr>
                <a:defRPr/>
              </a:pPr>
              <a:t>8.10.2017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87976-FA37-4F23-8F80-772AD4DE975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2CED3-AC62-4AB6-9F9A-28AA5AC9E3CA}" type="datetimeFigureOut">
              <a:rPr lang="cs-CZ"/>
              <a:pPr>
                <a:defRPr/>
              </a:pPr>
              <a:t>8.10.2017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7C742-D37B-4A38-B457-42D67501921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A1D78-0360-46EA-A45E-359AB4134575}" type="datetimeFigureOut">
              <a:rPr lang="cs-CZ"/>
              <a:pPr>
                <a:defRPr/>
              </a:pPr>
              <a:t>8.10.2017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B85C8-E35E-4BCF-92AD-EE104D33571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5CC7C-9DEA-46FF-91C5-37CD8C90F69D}" type="datetimeFigureOut">
              <a:rPr lang="cs-CZ"/>
              <a:pPr>
                <a:defRPr/>
              </a:pPr>
              <a:t>8.10.2017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E3FAC-CC13-4D6C-B6F9-4F3E1A1B3EF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DCB6E-B671-4AA7-9EF8-2B7DE91F193B}" type="datetimeFigureOut">
              <a:rPr lang="cs-CZ"/>
              <a:pPr>
                <a:defRPr/>
              </a:pPr>
              <a:t>8.10.2017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91ACD-3F1F-45EF-923A-456C20F24E9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651CE-791C-4B16-8C83-78433ADC973D}" type="datetimeFigureOut">
              <a:rPr lang="cs-CZ"/>
              <a:pPr>
                <a:defRPr/>
              </a:pPr>
              <a:t>8.10.2017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800CA-00AA-4090-B62A-8CFE5BDAC3B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FA04C-AEED-4EAF-8A86-F6AB09873028}" type="datetimeFigureOut">
              <a:rPr lang="cs-CZ"/>
              <a:pPr>
                <a:defRPr/>
              </a:pPr>
              <a:t>8.10.2017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FA63C-7A76-4A4B-969E-C873951695C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870018A-ACD1-4CA8-A92C-9B61C3F45520}" type="datetimeFigureOut">
              <a:rPr lang="cs-CZ"/>
              <a:pPr>
                <a:defRPr/>
              </a:pPr>
              <a:t>8.10.2017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7543A42-4BB6-4BE3-BFD7-B846E88FA36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ubmed/27605175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?term=Vaughan%20T%5bAuthor%5d&amp;cauthor=true&amp;cauthor_uid=27645345" TargetMode="External"/><Relationship Id="rId7" Type="http://schemas.openxmlformats.org/officeDocument/2006/relationships/hyperlink" Target="https://www.ncbi.nlm.nih.gov/pubmed/27645345" TargetMode="External"/><Relationship Id="rId2" Type="http://schemas.openxmlformats.org/officeDocument/2006/relationships/hyperlink" Target="https://www.ncbi.nlm.nih.gov/pubmed/?term=Bove%20R%5bAuthor%5d&amp;cauthor=true&amp;cauthor_uid=2764534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ubmed/?term=De%20Jager%20PL%5bAuthor%5d&amp;cauthor=true&amp;cauthor_uid=27645345" TargetMode="External"/><Relationship Id="rId5" Type="http://schemas.openxmlformats.org/officeDocument/2006/relationships/hyperlink" Target="https://www.ncbi.nlm.nih.gov/pubmed/?term=Wicks%20P%5bAuthor%5d&amp;cauthor=true&amp;cauthor_uid=27645345" TargetMode="External"/><Relationship Id="rId4" Type="http://schemas.openxmlformats.org/officeDocument/2006/relationships/hyperlink" Target="https://www.ncbi.nlm.nih.gov/pubmed/?term=Chitnis%20T%5bAuthor%5d&amp;cauthor=true&amp;cauthor_uid=27645345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Nadpis 1"/>
          <p:cNvSpPr>
            <a:spLocks noGrp="1"/>
          </p:cNvSpPr>
          <p:nvPr>
            <p:ph type="title"/>
          </p:nvPr>
        </p:nvSpPr>
        <p:spPr>
          <a:xfrm>
            <a:off x="755650" y="1628775"/>
            <a:ext cx="6983413" cy="1296988"/>
          </a:xfrm>
        </p:spPr>
        <p:txBody>
          <a:bodyPr/>
          <a:lstStyle/>
          <a:p>
            <a:pPr eaLnBrk="1" hangingPunct="1"/>
            <a:r>
              <a:rPr lang="cs-CZ" sz="4000" smtClean="0">
                <a:latin typeface="Arial" charset="0"/>
              </a:rPr>
              <a:t>RS a menopauza</a:t>
            </a:r>
          </a:p>
        </p:txBody>
      </p:sp>
      <p:sp>
        <p:nvSpPr>
          <p:cNvPr id="16386" name="Rectangle 6"/>
          <p:cNvSpPr>
            <a:spLocks noChangeArrowheads="1"/>
          </p:cNvSpPr>
          <p:nvPr/>
        </p:nvSpPr>
        <p:spPr bwMode="auto">
          <a:xfrm>
            <a:off x="5867400" y="5445125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>
                <a:solidFill>
                  <a:srgbClr val="898989"/>
                </a:solidFill>
              </a:rPr>
              <a:t>Olomouc 6.10.2017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"/>
          <p:cNvSpPr>
            <a:spLocks noGrp="1"/>
          </p:cNvSpPr>
          <p:nvPr>
            <p:ph type="body" idx="1"/>
          </p:nvPr>
        </p:nvSpPr>
        <p:spPr>
          <a:xfrm>
            <a:off x="539750" y="1196975"/>
            <a:ext cx="7777163" cy="452596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cs-CZ" sz="2400" dirty="0" smtClean="0">
                <a:latin typeface="Arial" charset="0"/>
              </a:rPr>
              <a:t>RS je chronické zánětlivé autoimunitní onemocnění postihující centrální nervový systém – mozek a míchu</a:t>
            </a:r>
          </a:p>
          <a:p>
            <a:pPr algn="just" eaLnBrk="1" hangingPunct="1">
              <a:lnSpc>
                <a:spcPct val="80000"/>
              </a:lnSpc>
            </a:pPr>
            <a:r>
              <a:rPr lang="cs-CZ" sz="2400" dirty="0" smtClean="0">
                <a:latin typeface="Arial" charset="0"/>
              </a:rPr>
              <a:t>Většinu nemocných tvoří ženy v  poměru 3:1 k mužům</a:t>
            </a:r>
          </a:p>
          <a:p>
            <a:pPr algn="just" eaLnBrk="1" hangingPunct="1">
              <a:lnSpc>
                <a:spcPct val="80000"/>
              </a:lnSpc>
            </a:pPr>
            <a:r>
              <a:rPr lang="cs-CZ" sz="2400" dirty="0" smtClean="0">
                <a:latin typeface="Arial" charset="0"/>
              </a:rPr>
              <a:t>Celý organismus je vzájemně propojen – </a:t>
            </a:r>
            <a:r>
              <a:rPr lang="cs-CZ" sz="2400" dirty="0" smtClean="0">
                <a:latin typeface="Arial" charset="0"/>
              </a:rPr>
              <a:t>systém hormonální, </a:t>
            </a:r>
            <a:r>
              <a:rPr lang="cs-CZ" sz="2400" dirty="0" smtClean="0">
                <a:latin typeface="Arial" charset="0"/>
              </a:rPr>
              <a:t>imunitní i nervový</a:t>
            </a:r>
          </a:p>
          <a:p>
            <a:pPr algn="just" eaLnBrk="1" hangingPunct="1">
              <a:lnSpc>
                <a:spcPct val="80000"/>
              </a:lnSpc>
            </a:pPr>
            <a:r>
              <a:rPr lang="cs-CZ" sz="2400" dirty="0" smtClean="0">
                <a:latin typeface="Arial" charset="0"/>
              </a:rPr>
              <a:t>Výkyvy hladin ženských pohlavních hormonů – estrogenu, progesteronu a gonadotropních hormonů (folikulostimulační, luteinizační a prolaktin) ovlivňuje reaktivitu imunitního systému, rovnováhu </a:t>
            </a:r>
            <a:r>
              <a:rPr lang="cs-CZ" sz="2400" dirty="0" smtClean="0">
                <a:latin typeface="Arial" charset="0"/>
              </a:rPr>
              <a:t>pro–*zánětlivých </a:t>
            </a:r>
            <a:r>
              <a:rPr lang="cs-CZ" sz="2400" dirty="0" smtClean="0">
                <a:latin typeface="Arial" charset="0"/>
              </a:rPr>
              <a:t>a protizánětlivých faktorů a v neposlední řadě i sklon k autoimunitě (kdy se tvoří protilátky proti tkáním vlastního těla)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endParaRPr lang="cs-CZ" sz="24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cs-CZ" sz="24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cs-CZ" sz="2400" dirty="0" smtClean="0">
              <a:solidFill>
                <a:schemeClr val="hlink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/>
          </p:cNvSpPr>
          <p:nvPr>
            <p:ph type="body" idx="1"/>
          </p:nvPr>
        </p:nvSpPr>
        <p:spPr>
          <a:xfrm>
            <a:off x="827088" y="1341438"/>
            <a:ext cx="7816878" cy="4525962"/>
          </a:xfrm>
        </p:spPr>
        <p:txBody>
          <a:bodyPr/>
          <a:lstStyle/>
          <a:p>
            <a:pPr algn="just"/>
            <a:r>
              <a:rPr lang="cs-CZ" sz="2400" dirty="0" smtClean="0">
                <a:latin typeface="Arial" charset="0"/>
              </a:rPr>
              <a:t>Byl prokázán vliv estrogenů na aktivaci regulačních </a:t>
            </a:r>
            <a:r>
              <a:rPr lang="cs-CZ" sz="2400" dirty="0" smtClean="0">
                <a:latin typeface="Arial" charset="0"/>
              </a:rPr>
              <a:t>T–lymfocytů </a:t>
            </a:r>
            <a:r>
              <a:rPr lang="cs-CZ" sz="2400" dirty="0" smtClean="0">
                <a:latin typeface="Arial" charset="0"/>
              </a:rPr>
              <a:t>– ovlivňují aktivitu imunitního systému</a:t>
            </a:r>
          </a:p>
          <a:p>
            <a:pPr algn="just"/>
            <a:r>
              <a:rPr lang="cs-CZ" sz="2400" dirty="0" smtClean="0">
                <a:latin typeface="Arial" charset="0"/>
              </a:rPr>
              <a:t>Např. v klimaktériu s poklesem produkce estrogenů klesá i množství regulačních </a:t>
            </a:r>
            <a:r>
              <a:rPr lang="cs-CZ" sz="2400" dirty="0" smtClean="0">
                <a:latin typeface="Arial" charset="0"/>
              </a:rPr>
              <a:t>T–lymfocytů</a:t>
            </a:r>
            <a:r>
              <a:rPr lang="cs-CZ" sz="2400" dirty="0" smtClean="0">
                <a:latin typeface="Arial" charset="0"/>
              </a:rPr>
              <a:t>, což může mít za následek aktivaci autoimunitních onemocnění</a:t>
            </a:r>
          </a:p>
          <a:p>
            <a:pPr algn="just"/>
            <a:r>
              <a:rPr lang="cs-CZ" sz="2400" dirty="0" smtClean="0">
                <a:latin typeface="Arial" charset="0"/>
              </a:rPr>
              <a:t>Vše umocňuje psychický stres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3"/>
          <p:cNvSpPr>
            <a:spLocks noGrp="1"/>
          </p:cNvSpPr>
          <p:nvPr>
            <p:ph type="body" idx="4294967295"/>
          </p:nvPr>
        </p:nvSpPr>
        <p:spPr>
          <a:xfrm>
            <a:off x="500034" y="1125538"/>
            <a:ext cx="7888316" cy="4535487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cs-CZ" sz="2400" dirty="0" smtClean="0">
                <a:latin typeface="Arial" charset="0"/>
              </a:rPr>
              <a:t>Pohlavní hormony mají vliv na vznik onemocnění RS i na jeho průběh</a:t>
            </a:r>
          </a:p>
          <a:p>
            <a:pPr algn="just">
              <a:lnSpc>
                <a:spcPct val="80000"/>
              </a:lnSpc>
            </a:pPr>
            <a:r>
              <a:rPr lang="cs-CZ" sz="2400" b="1" dirty="0" smtClean="0">
                <a:latin typeface="Arial" charset="0"/>
              </a:rPr>
              <a:t>Projevy onemocnění reagují</a:t>
            </a:r>
            <a:r>
              <a:rPr lang="cs-CZ" sz="2400" dirty="0" smtClean="0">
                <a:latin typeface="Arial" charset="0"/>
              </a:rPr>
              <a:t> na především </a:t>
            </a:r>
            <a:r>
              <a:rPr lang="cs-CZ" sz="2400" b="1" dirty="0" smtClean="0">
                <a:latin typeface="Arial" charset="0"/>
              </a:rPr>
              <a:t>na změny hladin těchto hormonů</a:t>
            </a:r>
            <a:r>
              <a:rPr lang="cs-CZ" sz="2400" dirty="0" smtClean="0">
                <a:latin typeface="Arial" charset="0"/>
              </a:rPr>
              <a:t> – první menstruace, těhotenství, potrat, poporodní období a klimakterium</a:t>
            </a:r>
          </a:p>
          <a:p>
            <a:pPr algn="just">
              <a:lnSpc>
                <a:spcPct val="80000"/>
              </a:lnSpc>
            </a:pPr>
            <a:r>
              <a:rPr lang="cs-CZ" sz="2400" dirty="0" smtClean="0">
                <a:latin typeface="Arial" charset="0"/>
              </a:rPr>
              <a:t>Reaguje i na menší výkyvy v rámci menstruačního cyklu – některé pacientky udává mírné zhoršení projevů onemocnění v období před menstruací</a:t>
            </a:r>
          </a:p>
          <a:p>
            <a:pPr algn="just">
              <a:lnSpc>
                <a:spcPct val="80000"/>
              </a:lnSpc>
            </a:pPr>
            <a:r>
              <a:rPr lang="cs-CZ" sz="2400" dirty="0" smtClean="0">
                <a:latin typeface="Arial" charset="0"/>
              </a:rPr>
              <a:t>Podobné změny vidíme i u revmatoidní artritidy, SLE nebo autoimunitního zánětu štítné žlázy</a:t>
            </a:r>
          </a:p>
          <a:p>
            <a:pPr algn="just">
              <a:lnSpc>
                <a:spcPct val="80000"/>
              </a:lnSpc>
            </a:pPr>
            <a:r>
              <a:rPr lang="cs-CZ" sz="2400" dirty="0" smtClean="0">
                <a:latin typeface="Arial" charset="0"/>
              </a:rPr>
              <a:t>Období první </a:t>
            </a:r>
            <a:r>
              <a:rPr lang="cs-CZ" sz="2400" dirty="0" smtClean="0">
                <a:latin typeface="Arial" charset="0"/>
              </a:rPr>
              <a:t>menstruace– </a:t>
            </a:r>
            <a:r>
              <a:rPr lang="cs-CZ" sz="2400" dirty="0" smtClean="0">
                <a:latin typeface="Arial" charset="0"/>
              </a:rPr>
              <a:t>menarche – může být obdobím prvních projevů RS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cs-CZ" sz="2400" u="sng" dirty="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cs-CZ" sz="300" u="sng" dirty="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cs-CZ" sz="300" u="sng" dirty="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cs-CZ" sz="300" u="sng" dirty="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cs-CZ" sz="300" u="sng" dirty="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cs-CZ" sz="300" b="1" dirty="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cs-CZ" sz="3200" b="1" smtClean="0">
                <a:solidFill>
                  <a:schemeClr val="tx2"/>
                </a:solidFill>
                <a:latin typeface="Arial" charset="0"/>
              </a:rPr>
              <a:t>gravidita</a:t>
            </a:r>
          </a:p>
        </p:txBody>
      </p:sp>
      <p:sp>
        <p:nvSpPr>
          <p:cNvPr id="20482" name="Rectangle 6"/>
          <p:cNvSpPr>
            <a:spLocks noGrp="1"/>
          </p:cNvSpPr>
          <p:nvPr>
            <p:ph type="body" sz="half" idx="4294967295"/>
          </p:nvPr>
        </p:nvSpPr>
        <p:spPr>
          <a:xfrm>
            <a:off x="4500563" y="1600200"/>
            <a:ext cx="4103687" cy="4525963"/>
          </a:xfrm>
        </p:spPr>
        <p:txBody>
          <a:bodyPr/>
          <a:lstStyle/>
          <a:p>
            <a:r>
              <a:rPr lang="cs-CZ" sz="2800" smtClean="0"/>
              <a:t>Období imunotolerance</a:t>
            </a:r>
          </a:p>
          <a:p>
            <a:r>
              <a:rPr lang="cs-CZ" sz="2800" smtClean="0"/>
              <a:t>Potlačena imunitní odpověď na antigeny dítěte, které nesou znaky matky i otce</a:t>
            </a:r>
          </a:p>
          <a:p>
            <a:r>
              <a:rPr lang="cs-CZ" sz="2800" smtClean="0"/>
              <a:t>Nízká aktivita RS</a:t>
            </a:r>
          </a:p>
          <a:p>
            <a:r>
              <a:rPr lang="cs-CZ" sz="2800" smtClean="0"/>
              <a:t>Nutné kontroly hormonů štítné žlázy a hladiny vitamínu D</a:t>
            </a:r>
          </a:p>
        </p:txBody>
      </p:sp>
      <p:pic>
        <p:nvPicPr>
          <p:cNvPr id="20483" name="Picture 8" descr="Výsledek obrázku pro těhotná ž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557338"/>
            <a:ext cx="3743325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cs-CZ" sz="3200" b="1" smtClean="0">
                <a:solidFill>
                  <a:schemeClr val="tx2"/>
                </a:solidFill>
                <a:latin typeface="Arial" charset="0"/>
              </a:rPr>
              <a:t>Poporodní období</a:t>
            </a:r>
          </a:p>
        </p:txBody>
      </p:sp>
      <p:sp>
        <p:nvSpPr>
          <p:cNvPr id="21506" name="Rectangle 3"/>
          <p:cNvSpPr>
            <a:spLocks noGrp="1"/>
          </p:cNvSpPr>
          <p:nvPr>
            <p:ph type="body" idx="1"/>
          </p:nvPr>
        </p:nvSpPr>
        <p:spPr>
          <a:xfrm>
            <a:off x="214282" y="1412875"/>
            <a:ext cx="8472518" cy="4103688"/>
          </a:xfrm>
        </p:spPr>
        <p:txBody>
          <a:bodyPr/>
          <a:lstStyle/>
          <a:p>
            <a:pPr algn="just"/>
            <a:r>
              <a:rPr lang="cs-CZ" sz="2400" dirty="0" smtClean="0">
                <a:latin typeface="Arial" charset="0"/>
              </a:rPr>
              <a:t>Postupný návrat imunitní reaktivity</a:t>
            </a:r>
          </a:p>
          <a:p>
            <a:pPr algn="just"/>
            <a:r>
              <a:rPr lang="cs-CZ" sz="2400" dirty="0" smtClean="0">
                <a:latin typeface="Arial" charset="0"/>
              </a:rPr>
              <a:t>Současně hormonální změny – pokles hladiny estrogenů – aktivace RS</a:t>
            </a:r>
          </a:p>
          <a:p>
            <a:pPr algn="just"/>
            <a:r>
              <a:rPr lang="cs-CZ" sz="2400" dirty="0" smtClean="0">
                <a:latin typeface="Arial" charset="0"/>
              </a:rPr>
              <a:t>Názory na roli prolaktinu (hormon spouštějící tvorbu mateřského mléka) se různí</a:t>
            </a:r>
          </a:p>
          <a:p>
            <a:pPr algn="just"/>
            <a:r>
              <a:rPr lang="cs-CZ" sz="2400" dirty="0" smtClean="0">
                <a:latin typeface="Arial" charset="0"/>
              </a:rPr>
              <a:t>Dříve se kojení nedoporučovalo – prolaktin se považoval za významný spouštěč aktivity imunitního systému, maximální délka kojení 3 měsíce</a:t>
            </a:r>
          </a:p>
          <a:p>
            <a:pPr algn="just"/>
            <a:r>
              <a:rPr lang="cs-CZ" sz="2400" dirty="0" smtClean="0">
                <a:latin typeface="Arial" charset="0"/>
              </a:rPr>
              <a:t>Nyní i 6 měsíců – dle aktivity na MR</a:t>
            </a:r>
            <a:endParaRPr lang="cs-CZ" sz="3600" dirty="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3"/>
          <p:cNvSpPr>
            <a:spLocks noGrp="1"/>
          </p:cNvSpPr>
          <p:nvPr>
            <p:ph type="title" idx="4294967295"/>
          </p:nvPr>
        </p:nvSpPr>
        <p:spPr>
          <a:xfrm>
            <a:off x="468313" y="620713"/>
            <a:ext cx="8229600" cy="855662"/>
          </a:xfrm>
        </p:spPr>
        <p:txBody>
          <a:bodyPr/>
          <a:lstStyle/>
          <a:p>
            <a:r>
              <a:rPr lang="cs-CZ" sz="2800" b="1" smtClean="0">
                <a:solidFill>
                  <a:schemeClr val="tx2"/>
                </a:solidFill>
                <a:latin typeface="Arial" charset="0"/>
              </a:rPr>
              <a:t>Klimaktérium</a:t>
            </a:r>
          </a:p>
        </p:txBody>
      </p:sp>
      <p:sp>
        <p:nvSpPr>
          <p:cNvPr id="22530" name="Rectangle 4"/>
          <p:cNvSpPr>
            <a:spLocks noGrp="1"/>
          </p:cNvSpPr>
          <p:nvPr>
            <p:ph type="body" idx="4294967295"/>
          </p:nvPr>
        </p:nvSpPr>
        <p:spPr>
          <a:xfrm>
            <a:off x="0" y="1484313"/>
            <a:ext cx="8697913" cy="4679950"/>
          </a:xfrm>
        </p:spPr>
        <p:txBody>
          <a:bodyPr/>
          <a:lstStyle/>
          <a:p>
            <a:pPr marL="609600" indent="-609600" algn="just">
              <a:lnSpc>
                <a:spcPct val="90000"/>
              </a:lnSpc>
            </a:pPr>
            <a:r>
              <a:rPr lang="cs-CZ" sz="2400" dirty="0" smtClean="0">
                <a:latin typeface="Arial" charset="0"/>
              </a:rPr>
              <a:t>Období vyhasínání reprodukčních funkcí ženy, dochází k poklesu produkce pohlavních hormonů</a:t>
            </a:r>
          </a:p>
          <a:p>
            <a:pPr marL="609600" indent="-609600" algn="just">
              <a:lnSpc>
                <a:spcPct val="90000"/>
              </a:lnSpc>
            </a:pPr>
            <a:r>
              <a:rPr lang="cs-CZ" sz="2400" b="1" dirty="0" smtClean="0">
                <a:latin typeface="Arial" charset="0"/>
              </a:rPr>
              <a:t>menopauza</a:t>
            </a:r>
            <a:r>
              <a:rPr lang="cs-CZ" sz="2400" dirty="0" smtClean="0">
                <a:latin typeface="Arial" charset="0"/>
              </a:rPr>
              <a:t> označuje poslední menstruační krvácení</a:t>
            </a:r>
          </a:p>
          <a:p>
            <a:pPr marL="609600" indent="-609600" algn="just">
              <a:lnSpc>
                <a:spcPct val="90000"/>
              </a:lnSpc>
            </a:pPr>
            <a:r>
              <a:rPr lang="cs-CZ" sz="2400" dirty="0" smtClean="0">
                <a:latin typeface="Arial" charset="0"/>
              </a:rPr>
              <a:t>V praxi </a:t>
            </a:r>
            <a:r>
              <a:rPr lang="cs-CZ" sz="2400" dirty="0" smtClean="0">
                <a:latin typeface="Arial" charset="0"/>
              </a:rPr>
              <a:t>–  </a:t>
            </a:r>
            <a:r>
              <a:rPr lang="cs-CZ" sz="2400" dirty="0" smtClean="0">
                <a:latin typeface="Arial" charset="0"/>
              </a:rPr>
              <a:t>pokud se menstruační krvácení nedostaví 1 rok</a:t>
            </a:r>
          </a:p>
          <a:p>
            <a:pPr marL="609600" indent="-609600" algn="just">
              <a:lnSpc>
                <a:spcPct val="90000"/>
              </a:lnSpc>
            </a:pPr>
            <a:r>
              <a:rPr lang="cs-CZ" sz="2400" dirty="0" smtClean="0">
                <a:latin typeface="Arial" charset="0"/>
              </a:rPr>
              <a:t>Průměrný věk v ČR je 51 let (48 – 52 let)</a:t>
            </a:r>
          </a:p>
          <a:p>
            <a:pPr marL="609600" indent="-609600" algn="just">
              <a:lnSpc>
                <a:spcPct val="90000"/>
              </a:lnSpc>
            </a:pPr>
            <a:r>
              <a:rPr lang="cs-CZ" sz="2400" dirty="0" smtClean="0">
                <a:latin typeface="Arial" charset="0"/>
              </a:rPr>
              <a:t>Pacientky s RS dříve kolem 37 let (29 – 51 let)</a:t>
            </a:r>
          </a:p>
          <a:p>
            <a:pPr marL="609600" indent="-609600" algn="just">
              <a:lnSpc>
                <a:spcPct val="90000"/>
              </a:lnSpc>
            </a:pPr>
            <a:r>
              <a:rPr lang="cs-CZ" sz="2400" dirty="0" smtClean="0">
                <a:latin typeface="Arial" charset="0"/>
              </a:rPr>
              <a:t>Pokud k němu dojde před 40. rokem věku, pak hovoříme o předčasném klimaktériu</a:t>
            </a:r>
          </a:p>
          <a:p>
            <a:pPr marL="609600" indent="-609600" algn="just">
              <a:lnSpc>
                <a:spcPct val="90000"/>
              </a:lnSpc>
            </a:pPr>
            <a:r>
              <a:rPr lang="cs-CZ" sz="2400" dirty="0" smtClean="0">
                <a:latin typeface="Arial" charset="0"/>
              </a:rPr>
              <a:t>Změny hormonální, psychické, osteoporóza, větší únavnost, artralgie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3"/>
          <p:cNvSpPr>
            <a:spLocks noGrp="1"/>
          </p:cNvSpPr>
          <p:nvPr>
            <p:ph type="body" idx="1"/>
          </p:nvPr>
        </p:nvSpPr>
        <p:spPr>
          <a:xfrm>
            <a:off x="214282" y="1000108"/>
            <a:ext cx="8247092" cy="4464050"/>
          </a:xfrm>
        </p:spPr>
        <p:txBody>
          <a:bodyPr/>
          <a:lstStyle/>
          <a:p>
            <a:pPr algn="just"/>
            <a:r>
              <a:rPr lang="cs-CZ" sz="2400" dirty="0" smtClean="0">
                <a:latin typeface="Arial" charset="0"/>
              </a:rPr>
              <a:t>Mění se vzájemné působení pohlavních hormonů a hormonů hypotalamu a hypofýzy</a:t>
            </a:r>
          </a:p>
          <a:p>
            <a:pPr algn="just"/>
            <a:r>
              <a:rPr lang="cs-CZ" sz="2400" dirty="0" smtClean="0">
                <a:latin typeface="Arial" charset="0"/>
              </a:rPr>
              <a:t>To může být </a:t>
            </a:r>
            <a:r>
              <a:rPr lang="cs-CZ" sz="2400" b="1" dirty="0" smtClean="0">
                <a:latin typeface="Arial" charset="0"/>
              </a:rPr>
              <a:t>modifikované zánětlivými změnami</a:t>
            </a:r>
            <a:r>
              <a:rPr lang="cs-CZ" sz="2400" dirty="0" smtClean="0">
                <a:latin typeface="Arial" charset="0"/>
              </a:rPr>
              <a:t> těchto oblastí vlivem RS – časnější klimax</a:t>
            </a:r>
          </a:p>
          <a:p>
            <a:pPr algn="just"/>
            <a:r>
              <a:rPr lang="cs-CZ" sz="2400" b="1" dirty="0" smtClean="0">
                <a:latin typeface="Arial" charset="0"/>
              </a:rPr>
              <a:t>Vliv terapie</a:t>
            </a:r>
            <a:r>
              <a:rPr lang="cs-CZ" sz="2400" dirty="0" smtClean="0">
                <a:latin typeface="Arial" charset="0"/>
              </a:rPr>
              <a:t> – </a:t>
            </a:r>
            <a:r>
              <a:rPr lang="cs-CZ" sz="2400" dirty="0" err="1" smtClean="0">
                <a:latin typeface="Arial" charset="0"/>
              </a:rPr>
              <a:t>imunosupresíva</a:t>
            </a:r>
            <a:r>
              <a:rPr lang="cs-CZ" sz="2400" dirty="0" smtClean="0">
                <a:latin typeface="Arial" charset="0"/>
              </a:rPr>
              <a:t> – častým nežádoucím účinkem je </a:t>
            </a:r>
            <a:r>
              <a:rPr lang="cs-CZ" sz="2400" dirty="0" err="1" smtClean="0">
                <a:latin typeface="Arial" charset="0"/>
              </a:rPr>
              <a:t>hypo</a:t>
            </a:r>
            <a:r>
              <a:rPr lang="cs-CZ" sz="2400" dirty="0" smtClean="0">
                <a:latin typeface="Arial" charset="0"/>
              </a:rPr>
              <a:t>– </a:t>
            </a:r>
            <a:r>
              <a:rPr lang="cs-CZ" sz="2400" dirty="0" smtClean="0">
                <a:latin typeface="Arial" charset="0"/>
              </a:rPr>
              <a:t>až amenorea</a:t>
            </a:r>
          </a:p>
          <a:p>
            <a:pPr algn="just"/>
            <a:r>
              <a:rPr lang="cs-CZ" sz="2400" dirty="0" smtClean="0">
                <a:latin typeface="Arial" charset="0"/>
              </a:rPr>
              <a:t>Ovlivnění tzv. </a:t>
            </a:r>
            <a:r>
              <a:rPr lang="cs-CZ" sz="2400" b="1" dirty="0" smtClean="0">
                <a:latin typeface="Arial" charset="0"/>
              </a:rPr>
              <a:t>výpadových jevů</a:t>
            </a:r>
            <a:r>
              <a:rPr lang="cs-CZ" sz="2400" dirty="0" smtClean="0">
                <a:latin typeface="Arial" charset="0"/>
              </a:rPr>
              <a:t> (únava, </a:t>
            </a:r>
            <a:r>
              <a:rPr lang="cs-CZ" sz="2400" dirty="0" err="1" smtClean="0">
                <a:latin typeface="Arial" charset="0"/>
              </a:rPr>
              <a:t>anxieta</a:t>
            </a:r>
            <a:r>
              <a:rPr lang="cs-CZ" sz="2400" dirty="0" smtClean="0">
                <a:latin typeface="Arial" charset="0"/>
              </a:rPr>
              <a:t>, předrážděnost, artralgie, návaly) podáváním hormonů – </a:t>
            </a:r>
            <a:r>
              <a:rPr lang="cs-CZ" sz="2400" b="1" dirty="0" smtClean="0">
                <a:latin typeface="Arial" charset="0"/>
              </a:rPr>
              <a:t>substituce</a:t>
            </a:r>
            <a:r>
              <a:rPr lang="cs-CZ" sz="2400" dirty="0" smtClean="0">
                <a:latin typeface="Arial" charset="0"/>
              </a:rPr>
              <a:t> </a:t>
            </a:r>
            <a:r>
              <a:rPr lang="cs-CZ" sz="2400" dirty="0" smtClean="0">
                <a:latin typeface="Arial" charset="0"/>
              </a:rPr>
              <a:t>estrogen–</a:t>
            </a:r>
            <a:r>
              <a:rPr lang="cs-CZ" sz="2400" dirty="0" err="1" smtClean="0">
                <a:latin typeface="Arial" charset="0"/>
              </a:rPr>
              <a:t>gestagenní</a:t>
            </a:r>
            <a:r>
              <a:rPr lang="cs-CZ" sz="2400" dirty="0" smtClean="0">
                <a:latin typeface="Arial" charset="0"/>
              </a:rPr>
              <a:t> </a:t>
            </a:r>
            <a:r>
              <a:rPr lang="cs-CZ" sz="2400" dirty="0" smtClean="0">
                <a:latin typeface="Arial" charset="0"/>
              </a:rPr>
              <a:t>nebo pouze estrogenní</a:t>
            </a:r>
          </a:p>
          <a:p>
            <a:pPr algn="just"/>
            <a:r>
              <a:rPr lang="cs-CZ" sz="2400" dirty="0" smtClean="0">
                <a:latin typeface="Arial" charset="0"/>
              </a:rPr>
              <a:t>Zmírnění </a:t>
            </a:r>
            <a:r>
              <a:rPr lang="cs-CZ" sz="2400" dirty="0" smtClean="0">
                <a:latin typeface="Arial" charset="0"/>
              </a:rPr>
              <a:t>subj</a:t>
            </a:r>
            <a:r>
              <a:rPr lang="cs-CZ" sz="2400" dirty="0" smtClean="0">
                <a:latin typeface="Arial" charset="0"/>
              </a:rPr>
              <a:t>ektivních</a:t>
            </a:r>
            <a:r>
              <a:rPr lang="cs-CZ" sz="2400" dirty="0" smtClean="0">
                <a:latin typeface="Arial" charset="0"/>
              </a:rPr>
              <a:t> </a:t>
            </a:r>
            <a:r>
              <a:rPr lang="cs-CZ" sz="2400" dirty="0" smtClean="0">
                <a:latin typeface="Arial" charset="0"/>
              </a:rPr>
              <a:t>projevů </a:t>
            </a:r>
            <a:r>
              <a:rPr lang="cs-CZ" sz="2400" dirty="0" smtClean="0">
                <a:latin typeface="Arial" charset="0"/>
              </a:rPr>
              <a:t>klimaxu, </a:t>
            </a:r>
            <a:r>
              <a:rPr lang="cs-CZ" sz="2400" dirty="0" smtClean="0">
                <a:latin typeface="Arial" charset="0"/>
              </a:rPr>
              <a:t>ale i 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/>
          </p:cNvSpPr>
          <p:nvPr>
            <p:ph type="body" idx="4294967295"/>
          </p:nvPr>
        </p:nvSpPr>
        <p:spPr>
          <a:xfrm>
            <a:off x="539750" y="908050"/>
            <a:ext cx="7689850" cy="5218113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endParaRPr lang="cs-CZ" sz="600" dirty="0" smtClean="0"/>
          </a:p>
          <a:p>
            <a:pPr algn="just">
              <a:lnSpc>
                <a:spcPct val="80000"/>
              </a:lnSpc>
            </a:pPr>
            <a:r>
              <a:rPr lang="cs-CZ" sz="2000" dirty="0" smtClean="0">
                <a:latin typeface="Arial" charset="0"/>
              </a:rPr>
              <a:t>Před nasazením hormonální substituce nutno zvážit rizika s ní spojená</a:t>
            </a:r>
          </a:p>
          <a:p>
            <a:pPr algn="just">
              <a:lnSpc>
                <a:spcPct val="80000"/>
              </a:lnSpc>
            </a:pPr>
            <a:r>
              <a:rPr lang="cs-CZ" sz="2000" dirty="0" smtClean="0">
                <a:latin typeface="Arial" charset="0"/>
              </a:rPr>
              <a:t>U obézních, imobilních nemocných před  jejích </a:t>
            </a:r>
            <a:r>
              <a:rPr lang="cs-CZ" sz="2000" dirty="0" err="1" smtClean="0">
                <a:latin typeface="Arial" charset="0"/>
              </a:rPr>
              <a:t>event</a:t>
            </a:r>
            <a:r>
              <a:rPr lang="cs-CZ" sz="2000" dirty="0" smtClean="0">
                <a:latin typeface="Arial" charset="0"/>
              </a:rPr>
              <a:t>. nasazením provést </a:t>
            </a:r>
            <a:r>
              <a:rPr lang="cs-CZ" sz="2000" b="1" dirty="0" smtClean="0">
                <a:latin typeface="Arial" charset="0"/>
              </a:rPr>
              <a:t>vyšetření koagulačních parametrů</a:t>
            </a:r>
            <a:r>
              <a:rPr lang="cs-CZ" sz="2000" dirty="0" smtClean="0">
                <a:latin typeface="Arial" charset="0"/>
              </a:rPr>
              <a:t> – vyloučit vrozený nebo získaný sklon k žilním trombózám a následným </a:t>
            </a:r>
            <a:r>
              <a:rPr lang="cs-CZ" sz="2000" dirty="0" err="1" smtClean="0">
                <a:latin typeface="Arial" charset="0"/>
              </a:rPr>
              <a:t>embolizačním</a:t>
            </a:r>
            <a:r>
              <a:rPr lang="cs-CZ" sz="2000" dirty="0" smtClean="0">
                <a:latin typeface="Arial" charset="0"/>
              </a:rPr>
              <a:t> příhodám</a:t>
            </a:r>
          </a:p>
          <a:p>
            <a:pPr algn="just">
              <a:lnSpc>
                <a:spcPct val="80000"/>
              </a:lnSpc>
            </a:pPr>
            <a:r>
              <a:rPr lang="cs-CZ" sz="2000" dirty="0" smtClean="0">
                <a:latin typeface="Arial" charset="0"/>
              </a:rPr>
              <a:t>2016 publikovány výsledky několika studií zabývajících se dopady klimaktéria na průběh RS</a:t>
            </a:r>
          </a:p>
          <a:p>
            <a:pPr indent="0" algn="just">
              <a:lnSpc>
                <a:spcPct val="80000"/>
              </a:lnSpc>
              <a:spcBef>
                <a:spcPts val="0"/>
              </a:spcBef>
              <a:buFont typeface="Arial" charset="0"/>
              <a:buNone/>
            </a:pPr>
            <a:endParaRPr lang="cs-CZ" sz="2000" dirty="0" smtClean="0">
              <a:latin typeface="Arial" charset="0"/>
            </a:endParaRPr>
          </a:p>
          <a:p>
            <a:pPr indent="0" algn="just">
              <a:lnSpc>
                <a:spcPct val="80000"/>
              </a:lnSpc>
              <a:spcBef>
                <a:spcPts val="0"/>
              </a:spcBef>
              <a:buFont typeface="Arial" charset="0"/>
              <a:buNone/>
            </a:pPr>
            <a:r>
              <a:rPr lang="cs-CZ" sz="2000" dirty="0" err="1" smtClean="0">
                <a:latin typeface="Arial" charset="0"/>
              </a:rPr>
              <a:t>Bove</a:t>
            </a:r>
            <a:r>
              <a:rPr lang="cs-CZ" sz="2000" dirty="0" smtClean="0">
                <a:latin typeface="Arial" charset="0"/>
              </a:rPr>
              <a:t> R, </a:t>
            </a:r>
            <a:r>
              <a:rPr lang="cs-CZ" sz="2000" dirty="0" err="1" smtClean="0">
                <a:latin typeface="Arial" charset="0"/>
              </a:rPr>
              <a:t>White</a:t>
            </a:r>
            <a:r>
              <a:rPr lang="cs-CZ" sz="2000" dirty="0" smtClean="0">
                <a:latin typeface="Arial" charset="0"/>
              </a:rPr>
              <a:t> CC, </a:t>
            </a:r>
            <a:r>
              <a:rPr lang="cs-CZ" sz="2000" dirty="0" err="1" smtClean="0">
                <a:latin typeface="Arial" charset="0"/>
              </a:rPr>
              <a:t>Fitzgerald</a:t>
            </a:r>
            <a:r>
              <a:rPr lang="cs-CZ" sz="2000" dirty="0" smtClean="0">
                <a:latin typeface="Arial" charset="0"/>
              </a:rPr>
              <a:t> KC, </a:t>
            </a:r>
            <a:r>
              <a:rPr lang="cs-CZ" sz="2000" dirty="0" err="1" smtClean="0">
                <a:latin typeface="Arial" charset="0"/>
              </a:rPr>
              <a:t>Chitnis</a:t>
            </a:r>
            <a:r>
              <a:rPr lang="cs-CZ" sz="2000" dirty="0" smtClean="0">
                <a:latin typeface="Arial" charset="0"/>
              </a:rPr>
              <a:t> T, </a:t>
            </a:r>
            <a:r>
              <a:rPr lang="cs-CZ" sz="2000" dirty="0" err="1" smtClean="0">
                <a:latin typeface="Arial" charset="0"/>
              </a:rPr>
              <a:t>Chibnik</a:t>
            </a:r>
            <a:r>
              <a:rPr lang="cs-CZ" sz="2000" dirty="0" smtClean="0">
                <a:latin typeface="Arial" charset="0"/>
              </a:rPr>
              <a:t> L, </a:t>
            </a:r>
            <a:r>
              <a:rPr lang="cs-CZ" sz="2000" dirty="0" err="1" smtClean="0">
                <a:latin typeface="Arial" charset="0"/>
              </a:rPr>
              <a:t>Ascherio</a:t>
            </a:r>
            <a:endParaRPr lang="cs-CZ" sz="2000" dirty="0" smtClean="0">
              <a:latin typeface="Arial" charset="0"/>
            </a:endParaRPr>
          </a:p>
          <a:p>
            <a:pPr indent="0" algn="just">
              <a:lnSpc>
                <a:spcPct val="80000"/>
              </a:lnSpc>
              <a:spcBef>
                <a:spcPts val="0"/>
              </a:spcBef>
              <a:buFont typeface="Arial" charset="0"/>
              <a:buNone/>
            </a:pPr>
            <a:r>
              <a:rPr lang="cs-CZ" sz="2000" dirty="0" smtClean="0">
                <a:latin typeface="Arial" charset="0"/>
              </a:rPr>
              <a:t>A, </a:t>
            </a:r>
            <a:r>
              <a:rPr lang="cs-CZ" sz="2000" dirty="0" err="1" smtClean="0">
                <a:latin typeface="Arial" charset="0"/>
              </a:rPr>
              <a:t>Munger</a:t>
            </a:r>
            <a:r>
              <a:rPr lang="cs-CZ" sz="2000" dirty="0" smtClean="0">
                <a:latin typeface="Arial" charset="0"/>
              </a:rPr>
              <a:t> KL. </a:t>
            </a:r>
            <a:r>
              <a:rPr lang="cs-CZ" sz="2000" dirty="0" smtClean="0">
                <a:latin typeface="Arial" charset="0"/>
                <a:hlinkClick r:id="rId2"/>
              </a:rPr>
              <a:t>Hormone </a:t>
            </a:r>
            <a:r>
              <a:rPr lang="cs-CZ" sz="2000" dirty="0" err="1" smtClean="0">
                <a:latin typeface="Arial" charset="0"/>
                <a:hlinkClick r:id="rId2"/>
              </a:rPr>
              <a:t>therapy</a:t>
            </a:r>
            <a:r>
              <a:rPr lang="cs-CZ" sz="2000" dirty="0" smtClean="0">
                <a:latin typeface="Arial" charset="0"/>
                <a:hlinkClick r:id="rId2"/>
              </a:rPr>
              <a:t> use </a:t>
            </a:r>
            <a:r>
              <a:rPr lang="cs-CZ" sz="2000" dirty="0" err="1" smtClean="0">
                <a:latin typeface="Arial" charset="0"/>
                <a:hlinkClick r:id="rId2"/>
              </a:rPr>
              <a:t>and</a:t>
            </a:r>
            <a:r>
              <a:rPr lang="cs-CZ" sz="2000" dirty="0" smtClean="0">
                <a:latin typeface="Arial" charset="0"/>
                <a:hlinkClick r:id="rId2"/>
              </a:rPr>
              <a:t> </a:t>
            </a:r>
            <a:r>
              <a:rPr lang="cs-CZ" sz="2000" dirty="0" err="1" smtClean="0">
                <a:latin typeface="Arial" charset="0"/>
                <a:hlinkClick r:id="rId2"/>
              </a:rPr>
              <a:t>physical</a:t>
            </a:r>
            <a:r>
              <a:rPr lang="cs-CZ" sz="2000" dirty="0" smtClean="0">
                <a:latin typeface="Arial" charset="0"/>
                <a:hlinkClick r:id="rId2"/>
              </a:rPr>
              <a:t> </a:t>
            </a:r>
            <a:r>
              <a:rPr lang="cs-CZ" sz="2000" dirty="0" err="1" smtClean="0">
                <a:latin typeface="Arial" charset="0"/>
                <a:hlinkClick r:id="rId2"/>
              </a:rPr>
              <a:t>quality</a:t>
            </a:r>
            <a:r>
              <a:rPr lang="cs-CZ" sz="2000" dirty="0" smtClean="0">
                <a:latin typeface="Arial" charset="0"/>
                <a:hlinkClick r:id="rId2"/>
              </a:rPr>
              <a:t> </a:t>
            </a:r>
            <a:r>
              <a:rPr lang="cs-CZ" sz="2000" dirty="0" err="1" smtClean="0">
                <a:latin typeface="Arial" charset="0"/>
                <a:hlinkClick r:id="rId2"/>
              </a:rPr>
              <a:t>of</a:t>
            </a:r>
            <a:r>
              <a:rPr lang="cs-CZ" sz="2000" dirty="0" smtClean="0">
                <a:latin typeface="Arial" charset="0"/>
                <a:hlinkClick r:id="rId2"/>
              </a:rPr>
              <a:t> </a:t>
            </a:r>
            <a:r>
              <a:rPr lang="cs-CZ" sz="2000" dirty="0" err="1" smtClean="0">
                <a:latin typeface="Arial" charset="0"/>
                <a:hlinkClick r:id="rId2"/>
              </a:rPr>
              <a:t>life</a:t>
            </a:r>
            <a:r>
              <a:rPr lang="cs-CZ" sz="2000" dirty="0" smtClean="0">
                <a:latin typeface="Arial" charset="0"/>
                <a:hlinkClick r:id="rId2"/>
              </a:rPr>
              <a:t> </a:t>
            </a:r>
            <a:r>
              <a:rPr lang="cs-CZ" sz="2000" dirty="0" smtClean="0">
                <a:latin typeface="Arial" charset="0"/>
                <a:hlinkClick r:id="rId2"/>
              </a:rPr>
              <a:t>in </a:t>
            </a:r>
            <a:r>
              <a:rPr lang="cs-CZ" sz="2000" dirty="0" err="1" smtClean="0">
                <a:latin typeface="Arial" charset="0"/>
                <a:hlinkClick r:id="rId2"/>
              </a:rPr>
              <a:t>Postmenopausal</a:t>
            </a:r>
            <a:r>
              <a:rPr lang="cs-CZ" sz="2000" dirty="0" smtClean="0">
                <a:latin typeface="Arial" charset="0"/>
                <a:hlinkClick r:id="rId2"/>
              </a:rPr>
              <a:t> </a:t>
            </a:r>
            <a:r>
              <a:rPr lang="cs-CZ" sz="2000" dirty="0" err="1" smtClean="0">
                <a:latin typeface="Arial" charset="0"/>
                <a:hlinkClick r:id="rId2"/>
              </a:rPr>
              <a:t>women</a:t>
            </a:r>
            <a:r>
              <a:rPr lang="cs-CZ" sz="2000" dirty="0" smtClean="0">
                <a:latin typeface="Arial" charset="0"/>
                <a:hlinkClick r:id="rId2"/>
              </a:rPr>
              <a:t> </a:t>
            </a:r>
            <a:r>
              <a:rPr lang="cs-CZ" sz="2000" dirty="0" err="1" smtClean="0">
                <a:latin typeface="Arial" charset="0"/>
                <a:hlinkClick r:id="rId2"/>
              </a:rPr>
              <a:t>with</a:t>
            </a:r>
            <a:r>
              <a:rPr lang="cs-CZ" sz="2000" dirty="0" smtClean="0">
                <a:latin typeface="Arial" charset="0"/>
                <a:hlinkClick r:id="rId2"/>
              </a:rPr>
              <a:t> </a:t>
            </a:r>
            <a:r>
              <a:rPr lang="cs-CZ" sz="2000" b="1" dirty="0" smtClean="0">
                <a:latin typeface="Arial" charset="0"/>
                <a:hlinkClick r:id="rId2"/>
              </a:rPr>
              <a:t>multiple </a:t>
            </a:r>
            <a:r>
              <a:rPr lang="cs-CZ" sz="2000" b="1" dirty="0" err="1" smtClean="0">
                <a:latin typeface="Arial" charset="0"/>
                <a:hlinkClick r:id="rId2"/>
              </a:rPr>
              <a:t>sclerosis</a:t>
            </a:r>
            <a:r>
              <a:rPr lang="cs-CZ" sz="2000" dirty="0" smtClean="0">
                <a:latin typeface="Arial" charset="0"/>
                <a:hlinkClick r:id="rId2"/>
              </a:rPr>
              <a:t>.</a:t>
            </a:r>
            <a:r>
              <a:rPr lang="cs-CZ" sz="2000" dirty="0" smtClean="0">
                <a:latin typeface="Arial" charset="0"/>
              </a:rPr>
              <a:t> </a:t>
            </a:r>
            <a:r>
              <a:rPr lang="cs-CZ" sz="2000" dirty="0" smtClean="0">
                <a:latin typeface="Arial" charset="0"/>
              </a:rPr>
              <a:t>Neurology</a:t>
            </a:r>
            <a:r>
              <a:rPr lang="cs-CZ" sz="2000" dirty="0" smtClean="0">
                <a:latin typeface="Arial" charset="0"/>
              </a:rPr>
              <a:t> </a:t>
            </a:r>
            <a:r>
              <a:rPr lang="cs-CZ" sz="2000" dirty="0" smtClean="0">
                <a:latin typeface="Arial" charset="0"/>
              </a:rPr>
              <a:t>2016;87(14</a:t>
            </a:r>
            <a:r>
              <a:rPr lang="cs-CZ" sz="2000" dirty="0" smtClean="0">
                <a:latin typeface="Arial" charset="0"/>
              </a:rPr>
              <a:t>):</a:t>
            </a:r>
            <a:r>
              <a:rPr lang="cs-CZ" sz="2000" dirty="0" smtClean="0">
                <a:latin typeface="Arial" charset="0"/>
              </a:rPr>
              <a:t>1457–1463</a:t>
            </a:r>
            <a:r>
              <a:rPr lang="cs-CZ" sz="2000" dirty="0" smtClean="0">
                <a:latin typeface="Arial" charset="0"/>
              </a:rPr>
              <a:t>. </a:t>
            </a:r>
          </a:p>
          <a:p>
            <a:pPr algn="just">
              <a:lnSpc>
                <a:spcPct val="80000"/>
              </a:lnSpc>
            </a:pPr>
            <a:r>
              <a:rPr lang="cs-CZ" sz="2000" dirty="0" smtClean="0">
                <a:latin typeface="Arial" charset="0"/>
              </a:rPr>
              <a:t>dotazníková studie, zúčastnilo se 95 žen </a:t>
            </a:r>
            <a:r>
              <a:rPr lang="cs-CZ" sz="2000" dirty="0" smtClean="0">
                <a:latin typeface="Arial" charset="0"/>
              </a:rPr>
              <a:t>3–10 </a:t>
            </a:r>
            <a:r>
              <a:rPr lang="cs-CZ" sz="2000" dirty="0" smtClean="0">
                <a:latin typeface="Arial" charset="0"/>
              </a:rPr>
              <a:t>po poslední menstruaci, u nemocných na substituční hormonální terapii byla prokázána lepší kvalita života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cs-CZ" sz="2000" dirty="0" smtClean="0">
              <a:latin typeface="Arial" charset="0"/>
            </a:endParaRPr>
          </a:p>
          <a:p>
            <a:pPr>
              <a:lnSpc>
                <a:spcPct val="80000"/>
              </a:lnSpc>
            </a:pPr>
            <a:endParaRPr lang="cs-CZ" sz="2000" dirty="0" smtClean="0"/>
          </a:p>
          <a:p>
            <a:pPr>
              <a:lnSpc>
                <a:spcPct val="80000"/>
              </a:lnSpc>
            </a:pPr>
            <a:endParaRPr lang="cs-CZ" sz="600" dirty="0" smtClean="0"/>
          </a:p>
          <a:p>
            <a:pPr>
              <a:lnSpc>
                <a:spcPct val="80000"/>
              </a:lnSpc>
            </a:pPr>
            <a:endParaRPr lang="cs-CZ" sz="600" dirty="0" smtClean="0"/>
          </a:p>
          <a:p>
            <a:pPr>
              <a:lnSpc>
                <a:spcPct val="80000"/>
              </a:lnSpc>
            </a:pPr>
            <a:endParaRPr lang="cs-CZ" sz="600" dirty="0" smtClean="0"/>
          </a:p>
          <a:p>
            <a:pPr>
              <a:lnSpc>
                <a:spcPct val="80000"/>
              </a:lnSpc>
            </a:pPr>
            <a:endParaRPr lang="cs-CZ" sz="600" dirty="0" smtClean="0"/>
          </a:p>
          <a:p>
            <a:pPr>
              <a:lnSpc>
                <a:spcPct val="80000"/>
              </a:lnSpc>
            </a:pPr>
            <a:endParaRPr lang="cs-CZ" sz="6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5"/>
          <p:cNvSpPr>
            <a:spLocks noGrp="1"/>
          </p:cNvSpPr>
          <p:nvPr>
            <p:ph type="body" idx="4294967295"/>
          </p:nvPr>
        </p:nvSpPr>
        <p:spPr>
          <a:xfrm>
            <a:off x="571473" y="1268413"/>
            <a:ext cx="7442228" cy="4525962"/>
          </a:xfrm>
        </p:spPr>
        <p:txBody>
          <a:bodyPr/>
          <a:lstStyle/>
          <a:p>
            <a:pPr indent="0" algn="just">
              <a:lnSpc>
                <a:spcPct val="80000"/>
              </a:lnSpc>
              <a:spcBef>
                <a:spcPts val="0"/>
              </a:spcBef>
              <a:buFont typeface="Arial" charset="0"/>
              <a:buNone/>
            </a:pPr>
            <a:r>
              <a:rPr lang="cs-CZ" sz="2000" u="sng" dirty="0" err="1" smtClean="0">
                <a:latin typeface="Arial" charset="0"/>
                <a:hlinkClick r:id="rId2"/>
              </a:rPr>
              <a:t>Bove</a:t>
            </a:r>
            <a:r>
              <a:rPr lang="cs-CZ" sz="2000" u="sng" dirty="0" smtClean="0">
                <a:latin typeface="Arial" charset="0"/>
                <a:hlinkClick r:id="rId2"/>
              </a:rPr>
              <a:t> R</a:t>
            </a:r>
            <a:r>
              <a:rPr lang="cs-CZ" sz="2000" dirty="0" smtClean="0">
                <a:latin typeface="Arial" charset="0"/>
              </a:rPr>
              <a:t>, </a:t>
            </a:r>
            <a:r>
              <a:rPr lang="cs-CZ" sz="2000" u="sng" dirty="0" err="1" smtClean="0">
                <a:latin typeface="Arial" charset="0"/>
                <a:hlinkClick r:id="rId3"/>
              </a:rPr>
              <a:t>Vaughan</a:t>
            </a:r>
            <a:r>
              <a:rPr lang="cs-CZ" sz="2000" u="sng" dirty="0" smtClean="0">
                <a:latin typeface="Arial" charset="0"/>
                <a:hlinkClick r:id="rId3"/>
              </a:rPr>
              <a:t> T</a:t>
            </a:r>
            <a:r>
              <a:rPr lang="cs-CZ" sz="2000" dirty="0" smtClean="0">
                <a:latin typeface="Arial" charset="0"/>
              </a:rPr>
              <a:t>, </a:t>
            </a:r>
            <a:r>
              <a:rPr lang="cs-CZ" sz="2000" u="sng" dirty="0" err="1" smtClean="0">
                <a:latin typeface="Arial" charset="0"/>
                <a:hlinkClick r:id="rId4"/>
              </a:rPr>
              <a:t>Chitnis</a:t>
            </a:r>
            <a:r>
              <a:rPr lang="cs-CZ" sz="2000" u="sng" dirty="0" smtClean="0">
                <a:latin typeface="Arial" charset="0"/>
                <a:hlinkClick r:id="rId4"/>
              </a:rPr>
              <a:t> T</a:t>
            </a:r>
            <a:r>
              <a:rPr lang="cs-CZ" sz="2000" dirty="0" smtClean="0">
                <a:latin typeface="Arial" charset="0"/>
              </a:rPr>
              <a:t>, </a:t>
            </a:r>
            <a:r>
              <a:rPr lang="cs-CZ" sz="2000" u="sng" dirty="0" err="1" smtClean="0">
                <a:latin typeface="Arial" charset="0"/>
                <a:hlinkClick r:id="rId5"/>
              </a:rPr>
              <a:t>Wicks</a:t>
            </a:r>
            <a:r>
              <a:rPr lang="cs-CZ" sz="2000" u="sng" dirty="0" smtClean="0">
                <a:latin typeface="Arial" charset="0"/>
                <a:hlinkClick r:id="rId5"/>
              </a:rPr>
              <a:t> P</a:t>
            </a:r>
            <a:r>
              <a:rPr lang="cs-CZ" sz="2000" dirty="0" smtClean="0">
                <a:latin typeface="Arial" charset="0"/>
              </a:rPr>
              <a:t>, </a:t>
            </a:r>
            <a:r>
              <a:rPr lang="cs-CZ" sz="2000" u="sng" dirty="0" smtClean="0">
                <a:latin typeface="Arial" charset="0"/>
                <a:hlinkClick r:id="rId6"/>
              </a:rPr>
              <a:t>De </a:t>
            </a:r>
            <a:r>
              <a:rPr lang="cs-CZ" sz="2000" u="sng" dirty="0" err="1" smtClean="0">
                <a:latin typeface="Arial" charset="0"/>
                <a:hlinkClick r:id="rId6"/>
              </a:rPr>
              <a:t>Jager</a:t>
            </a:r>
            <a:r>
              <a:rPr lang="cs-CZ" sz="2000" u="sng" dirty="0" smtClean="0">
                <a:latin typeface="Arial" charset="0"/>
                <a:hlinkClick r:id="rId6"/>
              </a:rPr>
              <a:t> PL</a:t>
            </a:r>
            <a:r>
              <a:rPr lang="cs-CZ" sz="2000" u="sng" dirty="0" smtClean="0">
                <a:latin typeface="Arial" charset="0"/>
              </a:rPr>
              <a:t>. </a:t>
            </a:r>
          </a:p>
          <a:p>
            <a:pPr indent="0" algn="just">
              <a:lnSpc>
                <a:spcPct val="80000"/>
              </a:lnSpc>
              <a:spcBef>
                <a:spcPts val="0"/>
              </a:spcBef>
              <a:buFont typeface="Arial" charset="0"/>
              <a:buNone/>
            </a:pPr>
            <a:r>
              <a:rPr lang="cs-CZ" sz="2000" dirty="0" err="1" smtClean="0">
                <a:latin typeface="Arial" charset="0"/>
              </a:rPr>
              <a:t>Women</a:t>
            </a:r>
            <a:r>
              <a:rPr lang="cs-CZ" sz="2000" dirty="0" smtClean="0">
                <a:latin typeface="Arial" charset="0"/>
              </a:rPr>
              <a:t>'s </a:t>
            </a:r>
            <a:r>
              <a:rPr lang="cs-CZ" sz="2000" dirty="0" err="1" smtClean="0">
                <a:latin typeface="Arial" charset="0"/>
              </a:rPr>
              <a:t>experiences</a:t>
            </a:r>
            <a:r>
              <a:rPr lang="cs-CZ" sz="2000" dirty="0" smtClean="0">
                <a:latin typeface="Arial" charset="0"/>
              </a:rPr>
              <a:t> </a:t>
            </a:r>
            <a:r>
              <a:rPr lang="cs-CZ" sz="2000" dirty="0" err="1" smtClean="0">
                <a:latin typeface="Arial" charset="0"/>
              </a:rPr>
              <a:t>of</a:t>
            </a:r>
            <a:r>
              <a:rPr lang="cs-CZ" sz="2000" dirty="0" smtClean="0">
                <a:latin typeface="Arial" charset="0"/>
              </a:rPr>
              <a:t> menopause in </a:t>
            </a:r>
            <a:r>
              <a:rPr lang="cs-CZ" sz="2000" dirty="0" err="1" smtClean="0">
                <a:latin typeface="Arial" charset="0"/>
              </a:rPr>
              <a:t>an</a:t>
            </a:r>
            <a:r>
              <a:rPr lang="cs-CZ" sz="2000" dirty="0" smtClean="0">
                <a:latin typeface="Arial" charset="0"/>
              </a:rPr>
              <a:t> online </a:t>
            </a:r>
            <a:r>
              <a:rPr lang="cs-CZ" sz="2000" dirty="0" smtClean="0">
                <a:latin typeface="Arial" charset="0"/>
              </a:rPr>
              <a:t>MS </a:t>
            </a:r>
            <a:r>
              <a:rPr lang="cs-CZ" sz="2000" dirty="0" err="1" smtClean="0">
                <a:latin typeface="Arial" charset="0"/>
              </a:rPr>
              <a:t>cohort</a:t>
            </a:r>
            <a:r>
              <a:rPr lang="cs-CZ" sz="2000" dirty="0" smtClean="0">
                <a:latin typeface="Arial" charset="0"/>
              </a:rPr>
              <a:t>: A case </a:t>
            </a:r>
            <a:r>
              <a:rPr lang="cs-CZ" sz="2000" dirty="0" err="1" smtClean="0">
                <a:latin typeface="Arial" charset="0"/>
              </a:rPr>
              <a:t>series</a:t>
            </a:r>
            <a:r>
              <a:rPr lang="cs-CZ" sz="2000" dirty="0" smtClean="0">
                <a:latin typeface="Arial" charset="0"/>
              </a:rPr>
              <a:t>.</a:t>
            </a:r>
            <a:r>
              <a:rPr lang="cs-CZ" sz="2000" u="sng" dirty="0" smtClean="0">
                <a:latin typeface="Arial" charset="0"/>
              </a:rPr>
              <a:t> </a:t>
            </a:r>
            <a:r>
              <a:rPr lang="cs-CZ" sz="2000" u="sng" dirty="0" err="1" smtClean="0">
                <a:latin typeface="Arial" charset="0"/>
                <a:hlinkClick r:id="rId7" tooltip="Multiple sclerosis and related disorders."/>
              </a:rPr>
              <a:t>Mult</a:t>
            </a:r>
            <a:r>
              <a:rPr lang="cs-CZ" sz="2000" u="sng" dirty="0" smtClean="0">
                <a:latin typeface="Arial" charset="0"/>
                <a:hlinkClick r:id="rId7" tooltip="Multiple sclerosis and related disorders."/>
              </a:rPr>
              <a:t> </a:t>
            </a:r>
            <a:r>
              <a:rPr lang="cs-CZ" sz="2000" u="sng" dirty="0" err="1" smtClean="0">
                <a:latin typeface="Arial" charset="0"/>
                <a:hlinkClick r:id="rId7" tooltip="Multiple sclerosis and related disorders."/>
              </a:rPr>
              <a:t>Scler</a:t>
            </a:r>
            <a:r>
              <a:rPr lang="cs-CZ" sz="2000" u="sng" dirty="0" smtClean="0">
                <a:latin typeface="Arial" charset="0"/>
                <a:hlinkClick r:id="rId7" tooltip="Multiple sclerosis and related disorders."/>
              </a:rPr>
              <a:t> </a:t>
            </a:r>
            <a:r>
              <a:rPr lang="cs-CZ" sz="2000" u="sng" dirty="0" err="1" smtClean="0">
                <a:latin typeface="Arial" charset="0"/>
                <a:hlinkClick r:id="rId7" tooltip="Multiple sclerosis and related disorders."/>
              </a:rPr>
              <a:t>Relat</a:t>
            </a:r>
            <a:r>
              <a:rPr lang="cs-CZ" sz="2000" u="sng" dirty="0" smtClean="0">
                <a:latin typeface="Arial" charset="0"/>
                <a:hlinkClick r:id="rId7" tooltip="Multiple sclerosis and related disorders."/>
              </a:rPr>
              <a:t> </a:t>
            </a:r>
            <a:r>
              <a:rPr lang="cs-CZ" sz="2000" u="sng" dirty="0" err="1" smtClean="0">
                <a:latin typeface="Arial" charset="0"/>
                <a:hlinkClick r:id="rId7" tooltip="Multiple sclerosis and related disorders."/>
              </a:rPr>
              <a:t>Disord</a:t>
            </a:r>
            <a:r>
              <a:rPr lang="cs-CZ" sz="2000" u="sng" dirty="0" smtClean="0">
                <a:latin typeface="Arial" charset="0"/>
                <a:hlinkClick r:id="rId7" tooltip="Multiple sclerosis and related disorders."/>
              </a:rPr>
              <a:t>.</a:t>
            </a:r>
            <a:r>
              <a:rPr lang="cs-CZ" sz="2000" dirty="0" smtClean="0">
                <a:latin typeface="Arial" charset="0"/>
              </a:rPr>
              <a:t> </a:t>
            </a:r>
            <a:r>
              <a:rPr lang="cs-CZ" sz="2000" dirty="0" smtClean="0">
                <a:latin typeface="Arial" charset="0"/>
              </a:rPr>
              <a:t>2016;9:56–9</a:t>
            </a:r>
            <a:r>
              <a:rPr lang="cs-CZ" sz="2000" dirty="0" smtClean="0">
                <a:latin typeface="Arial" charset="0"/>
              </a:rPr>
              <a:t>. </a:t>
            </a:r>
          </a:p>
          <a:p>
            <a:pPr algn="just">
              <a:lnSpc>
                <a:spcPct val="80000"/>
              </a:lnSpc>
              <a:buFont typeface="Arial" charset="0"/>
              <a:buNone/>
            </a:pPr>
            <a:endParaRPr lang="cs-CZ" sz="2000" dirty="0" smtClean="0">
              <a:latin typeface="Arial" charset="0"/>
            </a:endParaRPr>
          </a:p>
          <a:p>
            <a:pPr algn="just">
              <a:lnSpc>
                <a:spcPct val="80000"/>
              </a:lnSpc>
            </a:pPr>
            <a:r>
              <a:rPr lang="cs-CZ" sz="2000" dirty="0" smtClean="0">
                <a:latin typeface="Arial" charset="0"/>
              </a:rPr>
              <a:t>Dotazníková studie, do které bylo zapojeno 1 300 pacientek s RS, z toho 513 vyplnilo údaje  týkající se menopauzy</a:t>
            </a:r>
          </a:p>
          <a:p>
            <a:pPr algn="just">
              <a:lnSpc>
                <a:spcPct val="80000"/>
              </a:lnSpc>
            </a:pPr>
            <a:r>
              <a:rPr lang="cs-CZ" sz="2000" dirty="0" smtClean="0">
                <a:latin typeface="Arial" charset="0"/>
              </a:rPr>
              <a:t>Otázky:  </a:t>
            </a:r>
          </a:p>
          <a:p>
            <a:pPr algn="just">
              <a:lnSpc>
                <a:spcPct val="80000"/>
              </a:lnSpc>
            </a:pPr>
            <a:r>
              <a:rPr lang="cs-CZ" sz="2000" dirty="0" smtClean="0">
                <a:latin typeface="Arial" charset="0"/>
              </a:rPr>
              <a:t>1. zda RS nezačala v období </a:t>
            </a:r>
            <a:r>
              <a:rPr lang="cs-CZ" sz="2000" dirty="0" err="1" smtClean="0">
                <a:latin typeface="Arial" charset="0"/>
              </a:rPr>
              <a:t>perimenopauzy</a:t>
            </a:r>
            <a:endParaRPr lang="cs-CZ" sz="2000" dirty="0" smtClean="0">
              <a:latin typeface="Arial" charset="0"/>
            </a:endParaRPr>
          </a:p>
          <a:p>
            <a:pPr algn="just">
              <a:lnSpc>
                <a:spcPct val="80000"/>
              </a:lnSpc>
            </a:pPr>
            <a:r>
              <a:rPr lang="cs-CZ" sz="2000" dirty="0" smtClean="0">
                <a:latin typeface="Arial" charset="0"/>
              </a:rPr>
              <a:t>2. překrývání projevů RS a menopauzy</a:t>
            </a:r>
          </a:p>
          <a:p>
            <a:pPr algn="just">
              <a:lnSpc>
                <a:spcPct val="80000"/>
              </a:lnSpc>
            </a:pPr>
            <a:r>
              <a:rPr lang="cs-CZ" sz="2000" dirty="0" smtClean="0">
                <a:latin typeface="Arial" charset="0"/>
              </a:rPr>
              <a:t>3. </a:t>
            </a:r>
            <a:r>
              <a:rPr lang="cs-CZ" sz="2000" dirty="0" err="1" smtClean="0">
                <a:latin typeface="Arial" charset="0"/>
              </a:rPr>
              <a:t>relapsy</a:t>
            </a:r>
            <a:r>
              <a:rPr lang="cs-CZ" sz="2000" dirty="0" smtClean="0">
                <a:latin typeface="Arial" charset="0"/>
              </a:rPr>
              <a:t> a </a:t>
            </a:r>
            <a:r>
              <a:rPr lang="cs-CZ" sz="2000" dirty="0" err="1" smtClean="0">
                <a:latin typeface="Arial" charset="0"/>
              </a:rPr>
              <a:t>pseudo</a:t>
            </a:r>
            <a:r>
              <a:rPr lang="cs-CZ" sz="2000" dirty="0" smtClean="0">
                <a:latin typeface="Arial" charset="0"/>
              </a:rPr>
              <a:t>–</a:t>
            </a:r>
            <a:r>
              <a:rPr lang="cs-CZ" sz="2000" dirty="0" err="1" smtClean="0">
                <a:latin typeface="Arial" charset="0"/>
              </a:rPr>
              <a:t>relapsy</a:t>
            </a:r>
            <a:r>
              <a:rPr lang="cs-CZ" sz="2000" dirty="0" smtClean="0">
                <a:latin typeface="Arial" charset="0"/>
              </a:rPr>
              <a:t> </a:t>
            </a:r>
            <a:r>
              <a:rPr lang="cs-CZ" sz="2000" dirty="0" smtClean="0">
                <a:latin typeface="Arial" charset="0"/>
              </a:rPr>
              <a:t>spojené s výpadovými jevy</a:t>
            </a:r>
          </a:p>
          <a:p>
            <a:pPr algn="just">
              <a:lnSpc>
                <a:spcPct val="80000"/>
              </a:lnSpc>
            </a:pPr>
            <a:r>
              <a:rPr lang="cs-CZ" sz="2000" dirty="0" smtClean="0">
                <a:latin typeface="Arial" charset="0"/>
              </a:rPr>
              <a:t>4. zhoršení RS po menopauze, včetně zhoršení únavy a poruch paměti</a:t>
            </a:r>
          </a:p>
          <a:p>
            <a:pPr>
              <a:lnSpc>
                <a:spcPct val="80000"/>
              </a:lnSpc>
            </a:pPr>
            <a:endParaRPr lang="cs-CZ" sz="2000" dirty="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body" idx="4294967295"/>
          </p:nvPr>
        </p:nvSpPr>
        <p:spPr>
          <a:xfrm>
            <a:off x="285720" y="928670"/>
            <a:ext cx="8247092" cy="3024187"/>
          </a:xfrm>
        </p:spPr>
        <p:txBody>
          <a:bodyPr/>
          <a:lstStyle/>
          <a:p>
            <a:pPr algn="just"/>
            <a:r>
              <a:rPr lang="cs-CZ" sz="2400" dirty="0" smtClean="0">
                <a:latin typeface="Arial" charset="0"/>
              </a:rPr>
              <a:t>Výsledky – v menopauze některé ženy popisují zhoršení projevů RS – mikční potíže, problémy s pamětí, změny nálad, únava), ty ale často souvisí s vazomotorickými změnami doprovázejícími menopauzu (pocity horka, návaly)</a:t>
            </a:r>
          </a:p>
          <a:p>
            <a:pPr algn="just"/>
            <a:r>
              <a:rPr lang="cs-CZ" sz="2400" b="1" dirty="0" smtClean="0">
                <a:latin typeface="Arial" charset="0"/>
              </a:rPr>
              <a:t>Projevy menopauzy – výpadové jevy – vypadají jako projevy RS</a:t>
            </a:r>
          </a:p>
          <a:p>
            <a:pPr algn="just"/>
            <a:r>
              <a:rPr lang="cs-CZ" sz="2400" dirty="0" smtClean="0">
                <a:latin typeface="Arial" charset="0"/>
              </a:rPr>
              <a:t>Úlevu přináší hormonální substituce</a:t>
            </a:r>
          </a:p>
          <a:p>
            <a:pPr>
              <a:buFont typeface="Arial" charset="0"/>
              <a:buNone/>
            </a:pPr>
            <a:endParaRPr lang="cs-CZ" sz="2400" dirty="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1012825"/>
          </a:xfrm>
        </p:spPr>
        <p:txBody>
          <a:bodyPr/>
          <a:lstStyle/>
          <a:p>
            <a:r>
              <a:rPr lang="cs-CZ" sz="3200" b="1" smtClean="0">
                <a:solidFill>
                  <a:schemeClr val="tx2"/>
                </a:solidFill>
                <a:latin typeface="Arial" charset="0"/>
              </a:rPr>
              <a:t>závěrem</a:t>
            </a:r>
          </a:p>
        </p:txBody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>
          <a:xfrm>
            <a:off x="214282" y="1628775"/>
            <a:ext cx="8410606" cy="4352925"/>
          </a:xfrm>
        </p:spPr>
        <p:txBody>
          <a:bodyPr/>
          <a:lstStyle/>
          <a:p>
            <a:pPr algn="just"/>
            <a:r>
              <a:rPr lang="cs-CZ" sz="2400" dirty="0" smtClean="0">
                <a:latin typeface="Arial" charset="0"/>
              </a:rPr>
              <a:t>Pohlavní hormony ovlivňují průběh autoimunitních chorob, včetně RS</a:t>
            </a:r>
          </a:p>
          <a:p>
            <a:pPr algn="just"/>
            <a:r>
              <a:rPr lang="cs-CZ" sz="2400" dirty="0" smtClean="0">
                <a:latin typeface="Arial" charset="0"/>
              </a:rPr>
              <a:t>Nejvýznamnější vliv mají výkyvy hladin těchto hormonů – 1. projevy onemocnění v těchto obdobích, menarche, ale převážně po porodu, menopauza</a:t>
            </a:r>
          </a:p>
          <a:p>
            <a:pPr algn="just"/>
            <a:r>
              <a:rPr lang="cs-CZ" sz="2400" dirty="0" smtClean="0">
                <a:latin typeface="Arial" charset="0"/>
              </a:rPr>
              <a:t>O vlivu klimakteria na průběh onemocnění RS nejsou jednoznačné důkazy</a:t>
            </a:r>
          </a:p>
          <a:p>
            <a:pPr algn="just"/>
            <a:r>
              <a:rPr lang="cs-CZ" sz="2400" dirty="0" smtClean="0">
                <a:latin typeface="Arial" charset="0"/>
              </a:rPr>
              <a:t>N</a:t>
            </a:r>
            <a:r>
              <a:rPr lang="cs-CZ" sz="2400" dirty="0" smtClean="0">
                <a:latin typeface="Arial" charset="0"/>
              </a:rPr>
              <a:t>ebyl </a:t>
            </a:r>
            <a:r>
              <a:rPr lang="cs-CZ" sz="2400" dirty="0" smtClean="0">
                <a:latin typeface="Arial" charset="0"/>
              </a:rPr>
              <a:t>prokázán přímý vliv na zhoršení stavu</a:t>
            </a:r>
          </a:p>
          <a:p>
            <a:pPr algn="just"/>
            <a:r>
              <a:rPr lang="cs-CZ" sz="2400" dirty="0" smtClean="0">
                <a:latin typeface="Arial" charset="0"/>
              </a:rPr>
              <a:t>Spíše patrně výpadové jevy vypadají jako projevy (zhoršení) RS</a:t>
            </a:r>
          </a:p>
        </p:txBody>
      </p:sp>
      <p:sp>
        <p:nvSpPr>
          <p:cNvPr id="27651" name="AutoShape 5" descr="Table 1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cs-CZ" sz="3200" smtClean="0">
                <a:latin typeface="Arial" charset="0"/>
              </a:rPr>
              <a:t>Děkuji za pozornost</a:t>
            </a:r>
          </a:p>
        </p:txBody>
      </p:sp>
      <p:sp>
        <p:nvSpPr>
          <p:cNvPr id="30724" name="AutoShape 4" descr="Výsledek obrázku pro generace žen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cs-CZ"/>
          </a:p>
        </p:txBody>
      </p:sp>
      <p:pic>
        <p:nvPicPr>
          <p:cNvPr id="30725" name="Picture 5" descr="stažený soub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1773238"/>
            <a:ext cx="3671887" cy="4248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2330</TotalTime>
  <Words>646</Words>
  <Application>Microsoft Office PowerPoint</Application>
  <PresentationFormat>Předvádění na obrazovce (4:3)</PresentationFormat>
  <Paragraphs>75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Motiv systému Office</vt:lpstr>
      <vt:lpstr>RS a menopauza</vt:lpstr>
      <vt:lpstr>Snímek 2</vt:lpstr>
      <vt:lpstr>Snímek 3</vt:lpstr>
      <vt:lpstr>Snímek 4</vt:lpstr>
      <vt:lpstr>gravidita</vt:lpstr>
      <vt:lpstr>Poporodní období</vt:lpstr>
      <vt:lpstr>Klimaktérium</vt:lpstr>
      <vt:lpstr>Snímek 8</vt:lpstr>
      <vt:lpstr>Snímek 9</vt:lpstr>
      <vt:lpstr>Snímek 10</vt:lpstr>
      <vt:lpstr>Snímek 11</vt:lpstr>
      <vt:lpstr>závěrem</vt:lpstr>
      <vt:lpstr>Děkuji za pozornost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Jurecka Jiri</dc:creator>
  <cp:lastModifiedBy>Roska</cp:lastModifiedBy>
  <cp:revision>58</cp:revision>
  <dcterms:created xsi:type="dcterms:W3CDTF">2015-04-02T06:42:50Z</dcterms:created>
  <dcterms:modified xsi:type="dcterms:W3CDTF">2017-10-08T11:44:52Z</dcterms:modified>
</cp:coreProperties>
</file>