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6" r:id="rId3"/>
    <p:sldId id="362" r:id="rId4"/>
    <p:sldId id="348" r:id="rId5"/>
    <p:sldId id="318" r:id="rId6"/>
    <p:sldId id="313" r:id="rId7"/>
    <p:sldId id="349" r:id="rId8"/>
    <p:sldId id="350" r:id="rId9"/>
    <p:sldId id="354" r:id="rId10"/>
    <p:sldId id="351" r:id="rId11"/>
    <p:sldId id="352" r:id="rId12"/>
    <p:sldId id="353" r:id="rId13"/>
    <p:sldId id="355" r:id="rId14"/>
    <p:sldId id="357" r:id="rId15"/>
    <p:sldId id="356" r:id="rId16"/>
    <p:sldId id="358" r:id="rId17"/>
    <p:sldId id="359" r:id="rId18"/>
    <p:sldId id="360" r:id="rId19"/>
    <p:sldId id="361" r:id="rId20"/>
    <p:sldId id="294" r:id="rId2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434" autoAdjust="0"/>
  </p:normalViewPr>
  <p:slideViewPr>
    <p:cSldViewPr>
      <p:cViewPr>
        <p:scale>
          <a:sx n="75" d="100"/>
          <a:sy n="75" d="100"/>
        </p:scale>
        <p:origin x="-2652" y="-9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8122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25291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1551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6171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460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066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1088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36032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5738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541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4553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8396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2143116"/>
            <a:ext cx="8858280" cy="1470025"/>
          </a:xfrm>
        </p:spPr>
        <p:txBody>
          <a:bodyPr>
            <a:normAutofit/>
          </a:bodyPr>
          <a:lstStyle/>
          <a:p>
            <a:r>
              <a:rPr lang="cs-CZ" dirty="0" smtClean="0"/>
              <a:t>Kortikoidy a azathioprin v terapii RS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Zuzana </a:t>
            </a:r>
            <a:r>
              <a:rPr lang="cs-CZ" dirty="0" err="1" smtClean="0"/>
              <a:t>Matejčíková</a:t>
            </a:r>
            <a:endParaRPr lang="cs-CZ" dirty="0" smtClean="0"/>
          </a:p>
          <a:p>
            <a:r>
              <a:rPr lang="cs-CZ" dirty="0" smtClean="0"/>
              <a:t>Olomouc, 6.10.2017</a:t>
            </a:r>
          </a:p>
        </p:txBody>
      </p:sp>
    </p:spTree>
    <p:extLst>
      <p:ext uri="{BB962C8B-B14F-4D97-AF65-F5344CB8AC3E}">
        <p14:creationId xmlns:p14="http://schemas.microsoft.com/office/powerpoint/2010/main" xmlns="" val="7312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dirty="0" err="1"/>
              <a:t>Patogenéza</a:t>
            </a:r>
            <a:r>
              <a:rPr lang="cs-CZ" sz="4000" dirty="0"/>
              <a:t> </a:t>
            </a:r>
            <a:r>
              <a:rPr lang="cs-CZ" sz="4000" dirty="0" err="1"/>
              <a:t>roztrúsenej</a:t>
            </a:r>
            <a:r>
              <a:rPr lang="cs-CZ" sz="4000" dirty="0"/>
              <a:t> sklerózy (RS)</a:t>
            </a:r>
            <a:endParaRPr lang="cs-CZ" sz="4000" b="1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k-SK" sz="2800" dirty="0"/>
          </a:p>
          <a:p>
            <a:pPr marL="0" indent="0">
              <a:buNone/>
            </a:pPr>
            <a:endParaRPr lang="sk-SK" sz="2800" dirty="0" smtClean="0"/>
          </a:p>
        </p:txBody>
      </p:sp>
      <p:pic>
        <p:nvPicPr>
          <p:cNvPr id="4" name="Zástupný symbol pro obsah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268760"/>
            <a:ext cx="7477817" cy="4048568"/>
          </a:xfrm>
          <a:prstGeom prst="rect">
            <a:avLst/>
          </a:prstGeom>
        </p:spPr>
      </p:pic>
      <p:sp>
        <p:nvSpPr>
          <p:cNvPr id="5" name="Zástupný symbol pro obsah 5"/>
          <p:cNvSpPr txBox="1">
            <a:spLocks/>
          </p:cNvSpPr>
          <p:nvPr/>
        </p:nvSpPr>
        <p:spPr>
          <a:xfrm>
            <a:off x="457199" y="5445224"/>
            <a:ext cx="8199565" cy="79208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k-SK" sz="4800" dirty="0" smtClean="0"/>
              <a:t>Čerpané z: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4800" dirty="0" smtClean="0"/>
              <a:t>https://</a:t>
            </a:r>
            <a:r>
              <a:rPr lang="sk-SK" sz="4800" dirty="0" smtClean="0"/>
              <a:t>www.google.cz/search?biw=1366&amp;bih=662&amp;tbm=isch&amp;sa=1&amp;q=roztrou%C5%A1en%C3%A1+skler%C3%B3za&amp;oq=roztrou%C5%A1en%C3%A1+skler%C3%B3za&amp;gs_l=psy–ab.3</a:t>
            </a:r>
            <a:r>
              <a:rPr lang="sk-SK" sz="4800" dirty="0" smtClean="0"/>
              <a:t>..</a:t>
            </a:r>
            <a:r>
              <a:rPr lang="sk-SK" sz="4800" dirty="0" smtClean="0"/>
              <a:t>0i30k1l2j0i24k1l2.157597.164660.0.165796.51.28.0.0.0.0.597.3080.15j2j2j5–2.21.0</a:t>
            </a:r>
            <a:r>
              <a:rPr lang="sk-SK" sz="4800" dirty="0" smtClean="0"/>
              <a:t>....0...</a:t>
            </a:r>
            <a:r>
              <a:rPr lang="sk-SK" sz="4800" dirty="0" smtClean="0"/>
              <a:t>1.1.64.psy–</a:t>
            </a:r>
            <a:r>
              <a:rPr lang="sk-SK" sz="4800" dirty="0" err="1" smtClean="0"/>
              <a:t>ab</a:t>
            </a:r>
            <a:r>
              <a:rPr lang="sk-SK" sz="4800" dirty="0" smtClean="0"/>
              <a:t>..32.17.2228.0..0j0i19k1j0i30i19k1j0i13k1.gdLOVdXg35k#imgrc=ZPw6mehKhvgx1M</a:t>
            </a:r>
            <a:r>
              <a:rPr lang="sk-SK" dirty="0" smtClean="0"/>
              <a:t>: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1157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5400" b="1" dirty="0" smtClean="0"/>
              <a:t>Kortikoidy</a:t>
            </a:r>
            <a:endParaRPr lang="cs-CZ" sz="5400" b="1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42844" y="1600200"/>
            <a:ext cx="8543956" cy="4525963"/>
          </a:xfrm>
        </p:spPr>
        <p:txBody>
          <a:bodyPr>
            <a:normAutofit lnSpcReduction="10000"/>
          </a:bodyPr>
          <a:lstStyle/>
          <a:p>
            <a:r>
              <a:rPr lang="cs-CZ" dirty="0" err="1"/>
              <a:t>Objavené</a:t>
            </a:r>
            <a:r>
              <a:rPr lang="cs-CZ" dirty="0"/>
              <a:t> v r. 1948</a:t>
            </a:r>
          </a:p>
          <a:p>
            <a:pPr algn="just"/>
            <a:r>
              <a:rPr lang="cs-CZ" dirty="0" smtClean="0"/>
              <a:t>V 50</a:t>
            </a:r>
            <a:r>
              <a:rPr lang="cs-CZ" dirty="0" smtClean="0"/>
              <a:t>.–60</a:t>
            </a:r>
            <a:r>
              <a:rPr lang="cs-CZ" dirty="0" smtClean="0"/>
              <a:t>. </a:t>
            </a:r>
            <a:r>
              <a:rPr lang="cs-CZ" dirty="0" err="1" smtClean="0"/>
              <a:t>rokoch</a:t>
            </a:r>
            <a:r>
              <a:rPr lang="cs-CZ" dirty="0" smtClean="0"/>
              <a:t> </a:t>
            </a:r>
            <a:r>
              <a:rPr lang="cs-CZ" dirty="0" err="1" smtClean="0"/>
              <a:t>boli</a:t>
            </a:r>
            <a:r>
              <a:rPr lang="cs-CZ" dirty="0" smtClean="0"/>
              <a:t> podávané </a:t>
            </a:r>
            <a:r>
              <a:rPr lang="cs-CZ" dirty="0" err="1" smtClean="0"/>
              <a:t>perorálne</a:t>
            </a:r>
            <a:r>
              <a:rPr lang="cs-CZ" dirty="0" smtClean="0"/>
              <a:t> </a:t>
            </a:r>
            <a:r>
              <a:rPr lang="cs-CZ" dirty="0" err="1" smtClean="0"/>
              <a:t>alebo</a:t>
            </a:r>
            <a:r>
              <a:rPr lang="cs-CZ" dirty="0" smtClean="0"/>
              <a:t> </a:t>
            </a:r>
            <a:r>
              <a:rPr lang="cs-CZ" dirty="0" err="1" smtClean="0"/>
              <a:t>intravenózne</a:t>
            </a:r>
            <a:r>
              <a:rPr lang="cs-CZ" dirty="0" smtClean="0"/>
              <a:t> (</a:t>
            </a:r>
            <a:r>
              <a:rPr lang="cs-CZ" dirty="0" err="1" smtClean="0"/>
              <a:t>metylprednisolon</a:t>
            </a:r>
            <a:r>
              <a:rPr lang="cs-CZ" dirty="0" smtClean="0"/>
              <a:t>, </a:t>
            </a:r>
            <a:r>
              <a:rPr lang="cs-CZ" dirty="0" err="1" smtClean="0"/>
              <a:t>prednisolon</a:t>
            </a:r>
            <a:r>
              <a:rPr lang="cs-CZ" dirty="0" smtClean="0"/>
              <a:t>, </a:t>
            </a:r>
            <a:r>
              <a:rPr lang="cs-CZ" dirty="0" err="1" smtClean="0"/>
              <a:t>prednison</a:t>
            </a:r>
            <a:r>
              <a:rPr lang="cs-CZ" dirty="0" smtClean="0"/>
              <a:t>)</a:t>
            </a:r>
          </a:p>
          <a:p>
            <a:pPr algn="just"/>
            <a:r>
              <a:rPr lang="cs-CZ" dirty="0" smtClean="0"/>
              <a:t>Až </a:t>
            </a:r>
            <a:r>
              <a:rPr lang="cs-CZ" dirty="0" err="1" smtClean="0"/>
              <a:t>neskôr</a:t>
            </a:r>
            <a:r>
              <a:rPr lang="cs-CZ" dirty="0" smtClean="0"/>
              <a:t> </a:t>
            </a:r>
            <a:r>
              <a:rPr lang="cs-CZ" dirty="0" err="1" smtClean="0"/>
              <a:t>boli</a:t>
            </a:r>
            <a:r>
              <a:rPr lang="cs-CZ" dirty="0" smtClean="0"/>
              <a:t> vyvinuté </a:t>
            </a:r>
            <a:r>
              <a:rPr lang="cs-CZ" dirty="0" err="1" smtClean="0"/>
              <a:t>ďalšie</a:t>
            </a:r>
            <a:r>
              <a:rPr lang="cs-CZ" dirty="0" smtClean="0"/>
              <a:t> formy (</a:t>
            </a:r>
            <a:r>
              <a:rPr lang="cs-CZ" dirty="0" err="1" smtClean="0"/>
              <a:t>lokálne</a:t>
            </a:r>
            <a:r>
              <a:rPr lang="cs-CZ" dirty="0" smtClean="0"/>
              <a:t> </a:t>
            </a:r>
            <a:r>
              <a:rPr lang="cs-CZ" dirty="0" err="1" smtClean="0"/>
              <a:t>externé</a:t>
            </a:r>
            <a:r>
              <a:rPr lang="cs-CZ" dirty="0" smtClean="0"/>
              <a:t>, </a:t>
            </a:r>
            <a:r>
              <a:rPr lang="cs-CZ" dirty="0" err="1" smtClean="0"/>
              <a:t>inhalačné</a:t>
            </a:r>
            <a:r>
              <a:rPr lang="cs-CZ" dirty="0" smtClean="0"/>
              <a:t>, </a:t>
            </a:r>
            <a:r>
              <a:rPr lang="cs-CZ" dirty="0" err="1" smtClean="0"/>
              <a:t>intraartikulárne</a:t>
            </a:r>
            <a:r>
              <a:rPr lang="cs-CZ" dirty="0" smtClean="0"/>
              <a:t>)</a:t>
            </a:r>
            <a:endParaRPr lang="cs-CZ" dirty="0"/>
          </a:p>
          <a:p>
            <a:pPr algn="just"/>
            <a:r>
              <a:rPr lang="cs-CZ" dirty="0"/>
              <a:t>Okrem </a:t>
            </a:r>
            <a:r>
              <a:rPr lang="cs-CZ" dirty="0" err="1"/>
              <a:t>neurológie</a:t>
            </a:r>
            <a:r>
              <a:rPr lang="cs-CZ" dirty="0"/>
              <a:t> je </a:t>
            </a:r>
            <a:r>
              <a:rPr lang="sk-SK" dirty="0"/>
              <a:t>vo veľkej miere používaný aj v </a:t>
            </a:r>
            <a:r>
              <a:rPr lang="sk-SK" dirty="0" err="1"/>
              <a:t>pneumológii</a:t>
            </a:r>
            <a:r>
              <a:rPr lang="sk-SK" dirty="0"/>
              <a:t>, </a:t>
            </a:r>
            <a:r>
              <a:rPr lang="sk-SK" dirty="0" err="1"/>
              <a:t>reumatológii</a:t>
            </a:r>
            <a:r>
              <a:rPr lang="sk-SK" dirty="0"/>
              <a:t>, </a:t>
            </a:r>
            <a:r>
              <a:rPr lang="sk-SK" dirty="0" err="1" smtClean="0"/>
              <a:t>gastroentero</a:t>
            </a:r>
            <a:r>
              <a:rPr lang="sk-SK" dirty="0" smtClean="0"/>
              <a:t>–</a:t>
            </a:r>
            <a:r>
              <a:rPr lang="sk-SK" dirty="0" err="1" smtClean="0"/>
              <a:t>lógii</a:t>
            </a:r>
            <a:r>
              <a:rPr lang="sk-SK" dirty="0"/>
              <a:t>, </a:t>
            </a:r>
            <a:r>
              <a:rPr lang="sk-SK" dirty="0" smtClean="0"/>
              <a:t>dermatológii</a:t>
            </a:r>
          </a:p>
          <a:p>
            <a:endParaRPr lang="sk-SK" sz="2800" dirty="0"/>
          </a:p>
          <a:p>
            <a:pPr marL="0" indent="0">
              <a:buNone/>
            </a:pPr>
            <a:endParaRPr lang="sk-SK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08858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5400" dirty="0" err="1" smtClean="0"/>
              <a:t>Hlavné</a:t>
            </a:r>
            <a:r>
              <a:rPr lang="cs-CZ" sz="5400" dirty="0" smtClean="0"/>
              <a:t> vlastnosti</a:t>
            </a:r>
            <a:endParaRPr lang="cs-CZ" sz="54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cs-CZ" dirty="0"/>
              <a:t>Silný </a:t>
            </a:r>
            <a:r>
              <a:rPr lang="cs-CZ" dirty="0" err="1"/>
              <a:t>protizápalový</a:t>
            </a:r>
            <a:r>
              <a:rPr lang="cs-CZ" dirty="0"/>
              <a:t> a </a:t>
            </a:r>
            <a:r>
              <a:rPr lang="cs-CZ" dirty="0" err="1"/>
              <a:t>imunosupresívny</a:t>
            </a:r>
            <a:r>
              <a:rPr lang="cs-CZ" dirty="0"/>
              <a:t> efekt</a:t>
            </a:r>
          </a:p>
          <a:p>
            <a:pPr algn="just"/>
            <a:r>
              <a:rPr lang="cs-CZ" dirty="0" err="1" smtClean="0"/>
              <a:t>Ovplyvnenie</a:t>
            </a:r>
            <a:r>
              <a:rPr lang="cs-CZ" dirty="0" smtClean="0"/>
              <a:t> </a:t>
            </a:r>
            <a:r>
              <a:rPr lang="cs-CZ" dirty="0" err="1" smtClean="0"/>
              <a:t>retencie</a:t>
            </a:r>
            <a:r>
              <a:rPr lang="cs-CZ" dirty="0" smtClean="0"/>
              <a:t> </a:t>
            </a:r>
            <a:r>
              <a:rPr lang="cs-CZ" dirty="0" err="1" smtClean="0"/>
              <a:t>sodíka</a:t>
            </a:r>
            <a:r>
              <a:rPr lang="cs-CZ" dirty="0" smtClean="0"/>
              <a:t>, karbohydrátového metabolizmu</a:t>
            </a:r>
          </a:p>
          <a:p>
            <a:pPr algn="just"/>
            <a:r>
              <a:rPr lang="cs-CZ" dirty="0" smtClean="0"/>
              <a:t>Vplyv na metabolizmus glukózy</a:t>
            </a:r>
          </a:p>
          <a:p>
            <a:pPr algn="just"/>
            <a:r>
              <a:rPr lang="cs-CZ" dirty="0" err="1" smtClean="0"/>
              <a:t>Prirodzený</a:t>
            </a:r>
            <a:r>
              <a:rPr lang="cs-CZ" dirty="0" smtClean="0"/>
              <a:t> </a:t>
            </a:r>
            <a:r>
              <a:rPr lang="cs-CZ" dirty="0" err="1" smtClean="0"/>
              <a:t>glukokort</a:t>
            </a:r>
            <a:r>
              <a:rPr lang="sk-SK" dirty="0" err="1" smtClean="0"/>
              <a:t>ikoid</a:t>
            </a:r>
            <a:r>
              <a:rPr lang="sk-SK" dirty="0" smtClean="0"/>
              <a:t> ľudského organizmu je </a:t>
            </a:r>
            <a:r>
              <a:rPr lang="sk-SK" dirty="0" err="1" smtClean="0"/>
              <a:t>kortizol</a:t>
            </a:r>
            <a:endParaRPr lang="sk-SK" dirty="0" smtClean="0"/>
          </a:p>
          <a:p>
            <a:pPr algn="just"/>
            <a:r>
              <a:rPr lang="sk-SK" dirty="0" smtClean="0"/>
              <a:t>V praxi sa využívajú </a:t>
            </a:r>
            <a:r>
              <a:rPr lang="sk-SK" dirty="0" err="1" smtClean="0"/>
              <a:t>glukortikoidy</a:t>
            </a:r>
            <a:r>
              <a:rPr lang="sk-SK" dirty="0" smtClean="0"/>
              <a:t> s výrazným protizápalovým a minimálnym </a:t>
            </a:r>
            <a:r>
              <a:rPr lang="sk-SK" dirty="0" err="1" smtClean="0"/>
              <a:t>mineralo</a:t>
            </a:r>
            <a:r>
              <a:rPr lang="sk-SK" dirty="0" smtClean="0"/>
              <a:t>–</a:t>
            </a:r>
            <a:r>
              <a:rPr lang="sk-SK" dirty="0" err="1" smtClean="0"/>
              <a:t>kortikoidným</a:t>
            </a:r>
            <a:r>
              <a:rPr lang="sk-SK" dirty="0" smtClean="0"/>
              <a:t> </a:t>
            </a:r>
            <a:r>
              <a:rPr lang="sk-SK" dirty="0" smtClean="0"/>
              <a:t>efektom</a:t>
            </a:r>
            <a:endParaRPr lang="sk-SK" dirty="0"/>
          </a:p>
          <a:p>
            <a:pPr marL="0" indent="0">
              <a:buNone/>
            </a:pPr>
            <a:endParaRPr lang="sk-SK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56385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Mechanizmus účinku</a:t>
            </a:r>
            <a:endParaRPr lang="cs-CZ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86" y="1273582"/>
            <a:ext cx="6400628" cy="4310836"/>
          </a:xfrm>
        </p:spPr>
      </p:pic>
      <p:sp>
        <p:nvSpPr>
          <p:cNvPr id="4" name="Obdélník 3"/>
          <p:cNvSpPr/>
          <p:nvPr/>
        </p:nvSpPr>
        <p:spPr>
          <a:xfrm>
            <a:off x="935596" y="5877272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 smtClean="0"/>
              <a:t>Čerpané z: http</a:t>
            </a:r>
            <a:r>
              <a:rPr lang="sk-SK" sz="1200" dirty="0"/>
              <a:t>://</a:t>
            </a:r>
            <a:r>
              <a:rPr lang="sk-SK" sz="1200" dirty="0" smtClean="0"/>
              <a:t>zdravi.euro.cz/clanek/postgradualni–medicina/kortikosteroidy–v–lecbe–revmatoidni–artritidy–126754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xmlns="" val="64550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Mechanizmus účinku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42844" y="1600200"/>
            <a:ext cx="8543956" cy="4525963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sk-SK" dirty="0" smtClean="0"/>
              <a:t>Interakcia s receptormi v </a:t>
            </a:r>
            <a:r>
              <a:rPr lang="sk-SK" dirty="0" err="1" smtClean="0"/>
              <a:t>cytosole</a:t>
            </a:r>
            <a:r>
              <a:rPr lang="sk-SK" dirty="0" smtClean="0"/>
              <a:t> → protizápalový účinok a zvyšuje </a:t>
            </a:r>
            <a:r>
              <a:rPr lang="sk-SK" dirty="0" err="1" smtClean="0"/>
              <a:t>glukoneogenézu</a:t>
            </a:r>
            <a:endParaRPr lang="sk-SK" dirty="0" smtClean="0"/>
          </a:p>
          <a:p>
            <a:pPr marL="514350" indent="-514350" algn="just">
              <a:buAutoNum type="arabicPeriod"/>
            </a:pPr>
            <a:r>
              <a:rPr lang="sk-SK" dirty="0" smtClean="0"/>
              <a:t>Interakcia s celulárnymi membránami → </a:t>
            </a:r>
            <a:r>
              <a:rPr lang="sk-SK" dirty="0" err="1" smtClean="0"/>
              <a:t>inhibujú</a:t>
            </a:r>
            <a:r>
              <a:rPr lang="sk-SK" dirty="0" smtClean="0"/>
              <a:t> </a:t>
            </a:r>
            <a:r>
              <a:rPr lang="sk-SK" dirty="0" err="1" smtClean="0"/>
              <a:t>prozápalové</a:t>
            </a:r>
            <a:r>
              <a:rPr lang="sk-SK" dirty="0" smtClean="0"/>
              <a:t> </a:t>
            </a:r>
            <a:r>
              <a:rPr lang="sk-SK" dirty="0" err="1" smtClean="0"/>
              <a:t>cytokíny</a:t>
            </a:r>
            <a:endParaRPr lang="sk-SK" dirty="0" smtClean="0"/>
          </a:p>
          <a:p>
            <a:pPr marL="0" indent="0" algn="just">
              <a:buNone/>
            </a:pPr>
            <a:endParaRPr lang="sk-SK" dirty="0"/>
          </a:p>
          <a:p>
            <a:pPr algn="just"/>
            <a:r>
              <a:rPr lang="sk-SK" dirty="0" smtClean="0"/>
              <a:t>Produkcia je regulovaná </a:t>
            </a:r>
            <a:r>
              <a:rPr lang="sk-SK" dirty="0" err="1" smtClean="0"/>
              <a:t>hypothalamom</a:t>
            </a:r>
            <a:r>
              <a:rPr lang="sk-SK" dirty="0" smtClean="0"/>
              <a:t> a hypofýzou (osa </a:t>
            </a:r>
            <a:r>
              <a:rPr lang="sk-SK" dirty="0" err="1" smtClean="0"/>
              <a:t>hypothalamus</a:t>
            </a:r>
            <a:r>
              <a:rPr lang="sk-SK" dirty="0" smtClean="0"/>
              <a:t> → hypofýza → nadobličky)</a:t>
            </a:r>
          </a:p>
        </p:txBody>
      </p:sp>
    </p:spTree>
    <p:extLst>
      <p:ext uri="{BB962C8B-B14F-4D97-AF65-F5344CB8AC3E}">
        <p14:creationId xmlns:p14="http://schemas.microsoft.com/office/powerpoint/2010/main" xmlns="" val="21179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>
            <a:normAutofit/>
          </a:bodyPr>
          <a:lstStyle/>
          <a:p>
            <a:pPr algn="just"/>
            <a:r>
              <a:rPr lang="sk-SK" dirty="0" smtClean="0"/>
              <a:t>Hladiny </a:t>
            </a:r>
            <a:r>
              <a:rPr lang="sk-SK" dirty="0" err="1" smtClean="0"/>
              <a:t>kortizolu</a:t>
            </a:r>
            <a:r>
              <a:rPr lang="sk-SK" dirty="0" smtClean="0"/>
              <a:t> v plazme sa vyznačujú </a:t>
            </a:r>
            <a:r>
              <a:rPr lang="sk-SK" dirty="0" err="1" smtClean="0"/>
              <a:t>diurnálnym</a:t>
            </a:r>
            <a:r>
              <a:rPr lang="sk-SK" dirty="0" smtClean="0"/>
              <a:t> rytmom (najvyššie hodnoty v ranných hodinách, nízke k večeru)</a:t>
            </a:r>
          </a:p>
          <a:p>
            <a:pPr algn="just"/>
            <a:r>
              <a:rPr lang="sk-SK" dirty="0" smtClean="0"/>
              <a:t>Koncentrácia sa mení aj v súvislosti s psychickým a mentálnym stavom človeka, pri </a:t>
            </a:r>
            <a:r>
              <a:rPr lang="sk-SK" dirty="0" err="1" smtClean="0"/>
              <a:t>emóciach</a:t>
            </a:r>
            <a:r>
              <a:rPr lang="sk-SK" dirty="0" smtClean="0"/>
              <a:t>, bolesti, traume atď.</a:t>
            </a:r>
          </a:p>
        </p:txBody>
      </p:sp>
    </p:spTree>
    <p:extLst>
      <p:ext uri="{BB962C8B-B14F-4D97-AF65-F5344CB8AC3E}">
        <p14:creationId xmlns:p14="http://schemas.microsoft.com/office/powerpoint/2010/main" xmlns="" val="284184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Nežiaduce</a:t>
            </a:r>
            <a:r>
              <a:rPr lang="cs-CZ" dirty="0" smtClean="0"/>
              <a:t> účinky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dirty="0" smtClean="0"/>
              <a:t>Závisia od spôsobu podania lieku, dĺžky terapie, dávkovania</a:t>
            </a:r>
          </a:p>
          <a:p>
            <a:pPr algn="just"/>
            <a:r>
              <a:rPr lang="sk-SK" dirty="0" smtClean="0"/>
              <a:t>Dôležité je sledovanie hmotnosti, TK, výskyt edémov, koncentrácia glukózy v sére</a:t>
            </a:r>
          </a:p>
          <a:p>
            <a:pPr algn="just"/>
            <a:r>
              <a:rPr lang="sk-SK" dirty="0" smtClean="0"/>
              <a:t>Pri chronickej terapii je nutná prevencia </a:t>
            </a:r>
            <a:r>
              <a:rPr lang="sk-SK" dirty="0" err="1" smtClean="0"/>
              <a:t>osteoporózy</a:t>
            </a:r>
            <a:r>
              <a:rPr lang="sk-SK" dirty="0" smtClean="0"/>
              <a:t> (Ca, </a:t>
            </a:r>
            <a:r>
              <a:rPr lang="sk-SK" dirty="0" err="1" smtClean="0"/>
              <a:t>vit.D</a:t>
            </a:r>
            <a:r>
              <a:rPr lang="sk-SK" dirty="0" smtClean="0"/>
              <a:t>), </a:t>
            </a:r>
            <a:r>
              <a:rPr lang="sk-SK" dirty="0" err="1" smtClean="0"/>
              <a:t>gastroprotekcia</a:t>
            </a:r>
            <a:r>
              <a:rPr lang="sk-SK" dirty="0" smtClean="0"/>
              <a:t> (napr. </a:t>
            </a:r>
            <a:r>
              <a:rPr lang="sk-SK" dirty="0" err="1" smtClean="0"/>
              <a:t>omeprazol</a:t>
            </a:r>
            <a:r>
              <a:rPr lang="sk-SK" dirty="0" smtClean="0"/>
              <a:t>), substitúcia draslíka</a:t>
            </a:r>
          </a:p>
        </p:txBody>
      </p:sp>
    </p:spTree>
    <p:extLst>
      <p:ext uri="{BB962C8B-B14F-4D97-AF65-F5344CB8AC3E}">
        <p14:creationId xmlns:p14="http://schemas.microsoft.com/office/powerpoint/2010/main" xmlns="" val="191460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Nežiaduce</a:t>
            </a:r>
            <a:r>
              <a:rPr lang="cs-CZ" dirty="0" smtClean="0"/>
              <a:t> účinky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algn="just"/>
            <a:r>
              <a:rPr lang="sk-SK" dirty="0" smtClean="0"/>
              <a:t>Exogénne dodávané </a:t>
            </a:r>
            <a:r>
              <a:rPr lang="sk-SK" dirty="0" err="1" smtClean="0"/>
              <a:t>kortikoidy</a:t>
            </a:r>
            <a:r>
              <a:rPr lang="sk-SK" dirty="0" smtClean="0"/>
              <a:t> môžu utlmovať funkciu </a:t>
            </a:r>
            <a:r>
              <a:rPr lang="sk-SK" dirty="0" err="1" smtClean="0"/>
              <a:t>hypothalamo</a:t>
            </a:r>
            <a:r>
              <a:rPr lang="sk-SK" dirty="0" smtClean="0"/>
              <a:t>–</a:t>
            </a:r>
            <a:r>
              <a:rPr lang="sk-SK" dirty="0" err="1" smtClean="0"/>
              <a:t>hypofýzo</a:t>
            </a:r>
            <a:r>
              <a:rPr lang="sk-SK" dirty="0" smtClean="0"/>
              <a:t>–nadobličkovej </a:t>
            </a:r>
            <a:r>
              <a:rPr lang="sk-SK" dirty="0" smtClean="0"/>
              <a:t>osy, čo môže vies</a:t>
            </a:r>
            <a:r>
              <a:rPr lang="sk-SK" dirty="0"/>
              <a:t>ť</a:t>
            </a:r>
            <a:r>
              <a:rPr lang="sk-SK" dirty="0" smtClean="0"/>
              <a:t> v prípade náhleho prerušenia liečby ku klinickej </a:t>
            </a:r>
            <a:r>
              <a:rPr lang="sk-SK" dirty="0" err="1" smtClean="0"/>
              <a:t>adrenálnej</a:t>
            </a:r>
            <a:r>
              <a:rPr lang="sk-SK" dirty="0" smtClean="0"/>
              <a:t> nedostatočnosti (prejavy: únava, letargia, nauzea, </a:t>
            </a:r>
            <a:r>
              <a:rPr lang="sk-SK" dirty="0" err="1" smtClean="0"/>
              <a:t>ubýtok</a:t>
            </a:r>
            <a:r>
              <a:rPr lang="sk-SK" dirty="0" smtClean="0"/>
              <a:t> na váhe, závrate, </a:t>
            </a:r>
            <a:r>
              <a:rPr lang="sk-SK" dirty="0" err="1" smtClean="0"/>
              <a:t>hypoglykémia</a:t>
            </a:r>
            <a:r>
              <a:rPr lang="sk-SK" dirty="0" smtClean="0"/>
              <a:t>, </a:t>
            </a:r>
            <a:r>
              <a:rPr lang="sk-SK" dirty="0" err="1" smtClean="0"/>
              <a:t>hyponatrémia</a:t>
            </a:r>
            <a:r>
              <a:rPr lang="sk-SK" dirty="0" smtClean="0"/>
              <a:t>, </a:t>
            </a:r>
            <a:r>
              <a:rPr lang="sk-SK" dirty="0" err="1" smtClean="0"/>
              <a:t>hypo</a:t>
            </a:r>
            <a:r>
              <a:rPr lang="sk-SK" dirty="0" smtClean="0"/>
              <a:t>–tenzia </a:t>
            </a:r>
            <a:r>
              <a:rPr lang="sk-SK" dirty="0" smtClean="0"/>
              <a:t>a </a:t>
            </a:r>
            <a:r>
              <a:rPr lang="sk-SK" dirty="0" err="1" smtClean="0"/>
              <a:t>adrenálna</a:t>
            </a:r>
            <a:r>
              <a:rPr lang="sk-SK" dirty="0" smtClean="0"/>
              <a:t> </a:t>
            </a:r>
            <a:r>
              <a:rPr lang="sk-SK" dirty="0" smtClean="0"/>
              <a:t>kríza sa prejaví až poruchou vedomia</a:t>
            </a:r>
          </a:p>
        </p:txBody>
      </p:sp>
    </p:spTree>
    <p:extLst>
      <p:ext uri="{BB962C8B-B14F-4D97-AF65-F5344CB8AC3E}">
        <p14:creationId xmlns:p14="http://schemas.microsoft.com/office/powerpoint/2010/main" xmlns="" val="85312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Tehotenstvo</a:t>
            </a:r>
            <a:r>
              <a:rPr lang="cs-CZ" dirty="0" smtClean="0"/>
              <a:t> a kortikoidy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dirty="0" smtClean="0"/>
              <a:t>Nemajú </a:t>
            </a:r>
            <a:r>
              <a:rPr lang="sk-SK" dirty="0" err="1" smtClean="0"/>
              <a:t>teratogénny</a:t>
            </a:r>
            <a:r>
              <a:rPr lang="sk-SK" dirty="0" smtClean="0"/>
              <a:t> účinok</a:t>
            </a:r>
          </a:p>
          <a:p>
            <a:pPr algn="just"/>
            <a:r>
              <a:rPr lang="sk-SK" dirty="0" smtClean="0"/>
              <a:t>Krátkodobo pôsobiace </a:t>
            </a:r>
            <a:r>
              <a:rPr lang="sk-SK" dirty="0" err="1" smtClean="0"/>
              <a:t>kortikoidy</a:t>
            </a:r>
            <a:r>
              <a:rPr lang="sk-SK" dirty="0" smtClean="0"/>
              <a:t> prenikajú cez placentu a do materského mlieka len v nízkych </a:t>
            </a:r>
            <a:r>
              <a:rPr lang="sk-SK" dirty="0" err="1" smtClean="0"/>
              <a:t>koncentráciach</a:t>
            </a:r>
            <a:endParaRPr lang="sk-SK" dirty="0" smtClean="0"/>
          </a:p>
          <a:p>
            <a:pPr algn="just"/>
            <a:r>
              <a:rPr lang="sk-SK" dirty="0" smtClean="0"/>
              <a:t>Nutné sledovať hladiny glukózy, kontroly TK a </a:t>
            </a:r>
            <a:r>
              <a:rPr lang="sk-SK" dirty="0" err="1" smtClean="0"/>
              <a:t>event</a:t>
            </a:r>
            <a:r>
              <a:rPr lang="sk-SK" dirty="0" smtClean="0"/>
              <a:t>. rozvoj edémov</a:t>
            </a:r>
          </a:p>
        </p:txBody>
      </p:sp>
    </p:spTree>
    <p:extLst>
      <p:ext uri="{BB962C8B-B14F-4D97-AF65-F5344CB8AC3E}">
        <p14:creationId xmlns:p14="http://schemas.microsoft.com/office/powerpoint/2010/main" xmlns="" val="31576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Využitie</a:t>
            </a:r>
            <a:r>
              <a:rPr lang="cs-CZ" dirty="0" smtClean="0"/>
              <a:t> </a:t>
            </a:r>
            <a:r>
              <a:rPr lang="cs-CZ" dirty="0" err="1" smtClean="0"/>
              <a:t>kortikoidov</a:t>
            </a:r>
            <a:r>
              <a:rPr lang="cs-CZ" dirty="0" smtClean="0"/>
              <a:t> u RS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smtClean="0"/>
              <a:t>Liečba </a:t>
            </a:r>
            <a:r>
              <a:rPr lang="sk-SK" b="1" dirty="0" err="1" smtClean="0"/>
              <a:t>relapsu</a:t>
            </a:r>
            <a:r>
              <a:rPr lang="sk-SK" b="1" dirty="0" smtClean="0"/>
              <a:t> RS:</a:t>
            </a:r>
            <a:endParaRPr lang="sk-SK" dirty="0" smtClean="0"/>
          </a:p>
          <a:p>
            <a:pPr algn="just"/>
            <a:r>
              <a:rPr lang="sk-SK" dirty="0" err="1" smtClean="0"/>
              <a:t>Pulzné</a:t>
            </a:r>
            <a:r>
              <a:rPr lang="sk-SK" dirty="0" smtClean="0"/>
              <a:t> podanie vysokých dávok </a:t>
            </a:r>
            <a:r>
              <a:rPr lang="sk-SK" dirty="0" err="1" smtClean="0"/>
              <a:t>kortikodov</a:t>
            </a:r>
            <a:r>
              <a:rPr lang="sk-SK" dirty="0" smtClean="0"/>
              <a:t>: typické dávkovacie schéma je podanie </a:t>
            </a:r>
            <a:r>
              <a:rPr lang="sk-SK" dirty="0" smtClean="0"/>
              <a:t>3–5x1g </a:t>
            </a:r>
            <a:r>
              <a:rPr lang="sk-SK" dirty="0" err="1" smtClean="0"/>
              <a:t>Solumedrolu</a:t>
            </a:r>
            <a:r>
              <a:rPr lang="sk-SK" dirty="0" smtClean="0"/>
              <a:t> (</a:t>
            </a:r>
            <a:r>
              <a:rPr lang="sk-SK" dirty="0" err="1" smtClean="0"/>
              <a:t>metylprednisolonu</a:t>
            </a:r>
            <a:r>
              <a:rPr lang="sk-SK" dirty="0" smtClean="0"/>
              <a:t>) </a:t>
            </a:r>
            <a:r>
              <a:rPr lang="sk-SK" i="1" dirty="0" err="1" smtClean="0"/>
              <a:t>i.v</a:t>
            </a:r>
            <a:r>
              <a:rPr lang="sk-SK" i="1" dirty="0" smtClean="0"/>
              <a:t>.</a:t>
            </a:r>
            <a:r>
              <a:rPr lang="sk-SK" dirty="0" smtClean="0"/>
              <a:t> </a:t>
            </a:r>
          </a:p>
          <a:p>
            <a:pPr algn="just"/>
            <a:r>
              <a:rPr lang="sk-SK" dirty="0" smtClean="0"/>
              <a:t>Cieľom je znížiť intenzitu a dĺžku trvania </a:t>
            </a:r>
            <a:r>
              <a:rPr lang="sk-SK" dirty="0" err="1" smtClean="0"/>
              <a:t>relapsu</a:t>
            </a:r>
            <a:r>
              <a:rPr lang="sk-SK" dirty="0" smtClean="0"/>
              <a:t>, avšak nezabráni objaveniu nových  </a:t>
            </a:r>
            <a:r>
              <a:rPr lang="sk-SK" dirty="0" err="1" smtClean="0"/>
              <a:t>relapsov</a:t>
            </a:r>
            <a:endParaRPr lang="sk-SK" dirty="0" smtClean="0"/>
          </a:p>
          <a:p>
            <a:pPr marL="0" indent="0">
              <a:buNone/>
            </a:pP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xmlns="" val="142022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Využitie</a:t>
            </a:r>
            <a:r>
              <a:rPr lang="cs-CZ" dirty="0" smtClean="0"/>
              <a:t> </a:t>
            </a:r>
            <a:r>
              <a:rPr lang="cs-CZ" dirty="0" err="1" smtClean="0"/>
              <a:t>kortikoidov</a:t>
            </a:r>
            <a:r>
              <a:rPr lang="cs-CZ" dirty="0" smtClean="0"/>
              <a:t> u RS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285720" y="1600200"/>
            <a:ext cx="8715436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b="1" dirty="0" smtClean="0"/>
              <a:t>Chronické podávanie </a:t>
            </a:r>
            <a:r>
              <a:rPr lang="sk-SK" b="1" dirty="0" err="1" smtClean="0"/>
              <a:t>kortikoidov</a:t>
            </a:r>
            <a:r>
              <a:rPr lang="sk-SK" b="1" dirty="0" smtClean="0"/>
              <a:t>:</a:t>
            </a:r>
          </a:p>
          <a:p>
            <a:pPr algn="just"/>
            <a:r>
              <a:rPr lang="sk-SK" dirty="0" smtClean="0"/>
              <a:t>Perorálne podávanie </a:t>
            </a:r>
            <a:r>
              <a:rPr lang="sk-SK" dirty="0" err="1" smtClean="0"/>
              <a:t>Medrolu</a:t>
            </a:r>
            <a:r>
              <a:rPr lang="sk-SK" dirty="0" smtClean="0"/>
              <a:t> alebo </a:t>
            </a:r>
            <a:r>
              <a:rPr lang="sk-SK" dirty="0" err="1" smtClean="0"/>
              <a:t>Prednisonu</a:t>
            </a:r>
            <a:endParaRPr lang="sk-SK" dirty="0"/>
          </a:p>
          <a:p>
            <a:pPr algn="just"/>
            <a:r>
              <a:rPr lang="sk-SK" dirty="0" smtClean="0"/>
              <a:t>Snažíme sa, o čo najnižšie dávky</a:t>
            </a:r>
          </a:p>
          <a:p>
            <a:pPr algn="just"/>
            <a:r>
              <a:rPr lang="sk-SK" dirty="0" smtClean="0"/>
              <a:t>Znižujú zápalové procesy u RS</a:t>
            </a:r>
          </a:p>
          <a:p>
            <a:pPr algn="just"/>
            <a:r>
              <a:rPr lang="sk-SK" dirty="0" smtClean="0"/>
              <a:t>Nutné dodržiavať dávkovacie schéme podľa ordinácie lekára, aby sa predišlo nežiadúcim účinkom</a:t>
            </a:r>
          </a:p>
          <a:p>
            <a:pPr algn="just"/>
            <a:r>
              <a:rPr lang="sk-SK" dirty="0" smtClean="0"/>
              <a:t>V indikovaných prípadoch </a:t>
            </a:r>
            <a:r>
              <a:rPr lang="sk-SK" i="1" dirty="0" err="1" smtClean="0"/>
              <a:t>p.o</a:t>
            </a:r>
            <a:r>
              <a:rPr lang="sk-SK" i="1" dirty="0" smtClean="0"/>
              <a:t>. </a:t>
            </a:r>
            <a:r>
              <a:rPr lang="sk-SK" dirty="0" err="1" smtClean="0"/>
              <a:t>kortikoidy</a:t>
            </a:r>
            <a:r>
              <a:rPr lang="sk-SK" dirty="0" smtClean="0"/>
              <a:t> </a:t>
            </a:r>
            <a:r>
              <a:rPr lang="sk-SK" dirty="0" smtClean="0"/>
              <a:t>využívame pro všetkých formách RS</a:t>
            </a:r>
          </a:p>
          <a:p>
            <a:pPr marL="0" indent="0">
              <a:buNone/>
            </a:pP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xmlns="" val="93046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Azathioprin</a:t>
            </a:r>
            <a:endParaRPr lang="cs-CZ" b="1" dirty="0"/>
          </a:p>
        </p:txBody>
      </p:sp>
      <p:pic>
        <p:nvPicPr>
          <p:cNvPr id="1026" name="Picture 2" descr="Azathioprine.sv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31947" y="1700808"/>
            <a:ext cx="282888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4139952" y="1268760"/>
            <a:ext cx="4038600" cy="4525963"/>
          </a:xfrm>
        </p:spPr>
        <p:txBody>
          <a:bodyPr/>
          <a:lstStyle/>
          <a:p>
            <a:r>
              <a:rPr lang="sk-SK" dirty="0" smtClean="0"/>
              <a:t>Patrí do skupiny </a:t>
            </a:r>
            <a:r>
              <a:rPr lang="sk-SK" dirty="0" err="1" smtClean="0"/>
              <a:t>imunosupresívnych</a:t>
            </a:r>
            <a:r>
              <a:rPr lang="sk-SK" dirty="0" smtClean="0"/>
              <a:t> liekov</a:t>
            </a:r>
          </a:p>
          <a:p>
            <a:r>
              <a:rPr lang="sk-SK" dirty="0" smtClean="0"/>
              <a:t>Blokuje bunkové delenie a </a:t>
            </a:r>
            <a:r>
              <a:rPr lang="sk-SK" dirty="0" err="1" smtClean="0"/>
              <a:t>proliferáciu</a:t>
            </a:r>
            <a:r>
              <a:rPr lang="sk-SK" dirty="0" smtClean="0"/>
              <a:t> tkanív</a:t>
            </a:r>
          </a:p>
          <a:p>
            <a:r>
              <a:rPr lang="sk-SK" dirty="0" err="1" smtClean="0"/>
              <a:t>Cytostatické</a:t>
            </a:r>
            <a:r>
              <a:rPr lang="sk-SK" dirty="0" smtClean="0"/>
              <a:t> a </a:t>
            </a:r>
            <a:r>
              <a:rPr lang="sk-SK" dirty="0" err="1" smtClean="0"/>
              <a:t>cytotoxické</a:t>
            </a:r>
            <a:r>
              <a:rPr lang="sk-SK" dirty="0" smtClean="0"/>
              <a:t> účinky</a:t>
            </a:r>
            <a:endParaRPr lang="sk-SK" dirty="0"/>
          </a:p>
        </p:txBody>
      </p:sp>
      <p:sp>
        <p:nvSpPr>
          <p:cNvPr id="4" name="Obdélník 3"/>
          <p:cNvSpPr/>
          <p:nvPr/>
        </p:nvSpPr>
        <p:spPr>
          <a:xfrm>
            <a:off x="457200" y="5893227"/>
            <a:ext cx="35584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200" dirty="0" err="1" smtClean="0"/>
              <a:t>Čerpáno</a:t>
            </a:r>
            <a:r>
              <a:rPr lang="sk-SK" sz="1200" dirty="0" smtClean="0"/>
              <a:t> z: https</a:t>
            </a:r>
            <a:r>
              <a:rPr lang="sk-SK" sz="1200" dirty="0"/>
              <a:t>://en.wikipedia.org/wiki/Azathioprine</a:t>
            </a:r>
          </a:p>
        </p:txBody>
      </p:sp>
    </p:spTree>
    <p:extLst>
      <p:ext uri="{BB962C8B-B14F-4D97-AF65-F5344CB8AC3E}">
        <p14:creationId xmlns:p14="http://schemas.microsoft.com/office/powerpoint/2010/main" xmlns="" val="40742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Mechanizmus účinku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Je založený na bunkovej </a:t>
            </a:r>
            <a:r>
              <a:rPr lang="sk-SK" dirty="0" err="1" smtClean="0"/>
              <a:t>cytotoxicte</a:t>
            </a:r>
            <a:endParaRPr lang="sk-SK" dirty="0" smtClean="0"/>
          </a:p>
          <a:p>
            <a:r>
              <a:rPr lang="sk-SK" dirty="0" smtClean="0"/>
              <a:t>Ovplyvňuje interakciu protilátok</a:t>
            </a:r>
          </a:p>
          <a:p>
            <a:r>
              <a:rPr lang="sk-SK" dirty="0" smtClean="0"/>
              <a:t>Rýchlo sa vstrebáva z tráviaceho traktu (žalúdka a čriev) do krvného obehu</a:t>
            </a:r>
          </a:p>
        </p:txBody>
      </p:sp>
    </p:spTree>
    <p:extLst>
      <p:ext uri="{BB962C8B-B14F-4D97-AF65-F5344CB8AC3E}">
        <p14:creationId xmlns:p14="http://schemas.microsoft.com/office/powerpoint/2010/main" xmlns="" val="284111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Indikácie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sk-SK" dirty="0" smtClean="0"/>
              <a:t>Liečba odmietnutia transplantátu, chronická hepatitída, psoriáza, systémový </a:t>
            </a:r>
            <a:r>
              <a:rPr lang="sk-SK" dirty="0" err="1"/>
              <a:t>lupus</a:t>
            </a:r>
            <a:r>
              <a:rPr lang="sk-SK" dirty="0"/>
              <a:t> </a:t>
            </a:r>
            <a:r>
              <a:rPr lang="sk-SK" dirty="0" err="1" smtClean="0"/>
              <a:t>erythematodes</a:t>
            </a:r>
            <a:r>
              <a:rPr lang="sk-SK" dirty="0" smtClean="0"/>
              <a:t>, </a:t>
            </a:r>
            <a:r>
              <a:rPr lang="sk-SK" dirty="0" err="1"/>
              <a:t>reumatoidná</a:t>
            </a:r>
            <a:r>
              <a:rPr lang="sk-SK" dirty="0"/>
              <a:t> artritída, </a:t>
            </a:r>
            <a:r>
              <a:rPr lang="sk-SK" dirty="0" smtClean="0"/>
              <a:t> </a:t>
            </a:r>
            <a:r>
              <a:rPr lang="sk-SK" dirty="0" err="1"/>
              <a:t>myasthenia</a:t>
            </a:r>
            <a:r>
              <a:rPr lang="sk-SK" dirty="0"/>
              <a:t> </a:t>
            </a:r>
            <a:r>
              <a:rPr lang="sk-SK" dirty="0" err="1"/>
              <a:t>gravis</a:t>
            </a:r>
            <a:r>
              <a:rPr lang="sk-SK" dirty="0"/>
              <a:t>, </a:t>
            </a:r>
            <a:r>
              <a:rPr lang="sk-SK" dirty="0" err="1" smtClean="0"/>
              <a:t>dermatomyozitída</a:t>
            </a:r>
            <a:r>
              <a:rPr lang="sk-SK" dirty="0" smtClean="0"/>
              <a:t>, </a:t>
            </a:r>
            <a:r>
              <a:rPr lang="sk-SK" dirty="0" err="1" smtClean="0"/>
              <a:t>ulcerózna</a:t>
            </a:r>
            <a:r>
              <a:rPr lang="sk-SK" dirty="0" smtClean="0"/>
              <a:t> </a:t>
            </a:r>
            <a:r>
              <a:rPr lang="sk-SK" dirty="0" err="1" smtClean="0"/>
              <a:t>kolitída</a:t>
            </a:r>
            <a:r>
              <a:rPr lang="sk-SK" dirty="0" smtClean="0"/>
              <a:t>, </a:t>
            </a:r>
            <a:r>
              <a:rPr lang="sk-SK" dirty="0" err="1"/>
              <a:t>autoimunitná</a:t>
            </a:r>
            <a:r>
              <a:rPr lang="sk-SK" dirty="0"/>
              <a:t> </a:t>
            </a:r>
            <a:r>
              <a:rPr lang="sk-SK" dirty="0" err="1" smtClean="0"/>
              <a:t>glomerulonefritída</a:t>
            </a:r>
            <a:r>
              <a:rPr lang="sk-SK" dirty="0" smtClean="0"/>
              <a:t>, </a:t>
            </a:r>
            <a:r>
              <a:rPr lang="sk-SK" dirty="0" err="1"/>
              <a:t>idiopatická</a:t>
            </a:r>
            <a:r>
              <a:rPr lang="sk-SK" dirty="0"/>
              <a:t> </a:t>
            </a:r>
            <a:r>
              <a:rPr lang="sk-SK" dirty="0" err="1"/>
              <a:t>trombocytopenická</a:t>
            </a:r>
            <a:r>
              <a:rPr lang="sk-SK" dirty="0"/>
              <a:t> </a:t>
            </a:r>
            <a:r>
              <a:rPr lang="sk-SK" dirty="0" err="1" smtClean="0"/>
              <a:t>purpura</a:t>
            </a:r>
            <a:endParaRPr lang="sk-SK" dirty="0" smtClean="0"/>
          </a:p>
          <a:p>
            <a:pPr algn="just"/>
            <a:r>
              <a:rPr lang="sk-SK" b="1" dirty="0" smtClean="0"/>
              <a:t>U RS </a:t>
            </a:r>
            <a:r>
              <a:rPr lang="sk-SK" b="1" dirty="0" smtClean="0"/>
              <a:t>sa v </a:t>
            </a:r>
            <a:r>
              <a:rPr lang="sk-SK" b="1" dirty="0" smtClean="0"/>
              <a:t>súčasnej dobe používa najmä u progresívnych foriem k potlačeniu interakcie </a:t>
            </a:r>
            <a:r>
              <a:rPr lang="sk-SK" b="1" dirty="0" smtClean="0"/>
              <a:t>protilátok</a:t>
            </a:r>
            <a:endParaRPr lang="sk-SK" b="1" dirty="0" smtClean="0"/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xmlns="" val="347641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Kontraindikácie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>
            <a:normAutofit/>
          </a:bodyPr>
          <a:lstStyle/>
          <a:p>
            <a:pPr algn="just"/>
            <a:r>
              <a:rPr lang="sk-SK" b="1" dirty="0" smtClean="0"/>
              <a:t>TEHOTENSTVO – </a:t>
            </a:r>
            <a:r>
              <a:rPr lang="sk-SK" dirty="0" smtClean="0"/>
              <a:t>prechádza placentou, </a:t>
            </a:r>
            <a:r>
              <a:rPr lang="sk-SK" dirty="0" err="1" smtClean="0"/>
              <a:t>terato</a:t>
            </a:r>
            <a:r>
              <a:rPr lang="sk-SK" dirty="0" smtClean="0"/>
              <a:t>–</a:t>
            </a:r>
            <a:r>
              <a:rPr lang="sk-SK" dirty="0" err="1" smtClean="0"/>
              <a:t>genný</a:t>
            </a:r>
            <a:r>
              <a:rPr lang="sk-SK" dirty="0" smtClean="0"/>
              <a:t> </a:t>
            </a:r>
            <a:r>
              <a:rPr lang="sk-SK" dirty="0" smtClean="0"/>
              <a:t>potenciál</a:t>
            </a:r>
          </a:p>
          <a:p>
            <a:r>
              <a:rPr lang="sk-SK" dirty="0" smtClean="0"/>
              <a:t>Laktácia – </a:t>
            </a:r>
            <a:r>
              <a:rPr lang="sk-SK" dirty="0" smtClean="0"/>
              <a:t>prestupuje do materského mlieka</a:t>
            </a:r>
          </a:p>
          <a:p>
            <a:pPr algn="just"/>
            <a:r>
              <a:rPr lang="sk-SK" dirty="0" err="1"/>
              <a:t>hypoplastické</a:t>
            </a:r>
            <a:r>
              <a:rPr lang="sk-SK" dirty="0"/>
              <a:t> a </a:t>
            </a:r>
            <a:r>
              <a:rPr lang="sk-SK" dirty="0" err="1"/>
              <a:t>aplastickej</a:t>
            </a:r>
            <a:r>
              <a:rPr lang="sk-SK" dirty="0"/>
              <a:t> anémie, </a:t>
            </a:r>
            <a:r>
              <a:rPr lang="sk-SK" dirty="0" err="1"/>
              <a:t>lymfopénia</a:t>
            </a:r>
            <a:r>
              <a:rPr lang="sk-SK" dirty="0"/>
              <a:t>, </a:t>
            </a:r>
            <a:r>
              <a:rPr lang="sk-SK" dirty="0" err="1"/>
              <a:t>leukopénia</a:t>
            </a:r>
            <a:r>
              <a:rPr lang="sk-SK" dirty="0"/>
              <a:t>, </a:t>
            </a:r>
            <a:r>
              <a:rPr lang="sk-SK" dirty="0" err="1" smtClean="0"/>
              <a:t>trombocytopénia</a:t>
            </a:r>
            <a:endParaRPr lang="sk-SK" dirty="0" smtClean="0"/>
          </a:p>
          <a:p>
            <a:r>
              <a:rPr lang="sk-SK" dirty="0" smtClean="0"/>
              <a:t>Zlyhanie obličiek</a:t>
            </a:r>
          </a:p>
        </p:txBody>
      </p:sp>
    </p:spTree>
    <p:extLst>
      <p:ext uri="{BB962C8B-B14F-4D97-AF65-F5344CB8AC3E}">
        <p14:creationId xmlns:p14="http://schemas.microsoft.com/office/powerpoint/2010/main" xmlns="" val="193881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Nežiaduce</a:t>
            </a:r>
            <a:r>
              <a:rPr lang="cs-CZ" dirty="0" smtClean="0"/>
              <a:t> účinky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Poruchy krvotvorby</a:t>
            </a:r>
          </a:p>
          <a:p>
            <a:r>
              <a:rPr lang="sk-SK" dirty="0" smtClean="0"/>
              <a:t>Zažívacie ťažkosti</a:t>
            </a:r>
          </a:p>
          <a:p>
            <a:pPr marL="0" indent="0">
              <a:buNone/>
            </a:pP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xmlns="" val="246587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Spôsob</a:t>
            </a:r>
            <a:r>
              <a:rPr lang="cs-CZ" dirty="0" smtClean="0"/>
              <a:t> </a:t>
            </a:r>
            <a:r>
              <a:rPr lang="cs-CZ" dirty="0" err="1" smtClean="0"/>
              <a:t>podania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Perorálne </a:t>
            </a:r>
          </a:p>
          <a:p>
            <a:pPr algn="just"/>
            <a:r>
              <a:rPr lang="sk-SK" dirty="0" smtClean="0"/>
              <a:t>25–100mg denne </a:t>
            </a:r>
            <a:r>
              <a:rPr lang="sk-SK" dirty="0" smtClean="0"/>
              <a:t>v jednej dennej dávke alebo rozložené do 2 dávok</a:t>
            </a:r>
          </a:p>
          <a:p>
            <a:pPr marL="0" indent="0">
              <a:buNone/>
            </a:pP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xmlns="" val="263395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Záver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i="1" dirty="0" smtClean="0"/>
              <a:t>Majú </a:t>
            </a:r>
            <a:r>
              <a:rPr lang="sk-SK" i="1" dirty="0" err="1" smtClean="0"/>
              <a:t>kortikoidy</a:t>
            </a:r>
            <a:r>
              <a:rPr lang="sk-SK" i="1" dirty="0" smtClean="0"/>
              <a:t> a </a:t>
            </a:r>
            <a:r>
              <a:rPr lang="sk-SK" i="1" dirty="0" err="1" smtClean="0"/>
              <a:t>azathioprin</a:t>
            </a:r>
            <a:r>
              <a:rPr lang="sk-SK" i="1" dirty="0" smtClean="0"/>
              <a:t> miesto v liečbe RS?</a:t>
            </a:r>
          </a:p>
          <a:p>
            <a:pPr algn="just"/>
            <a:r>
              <a:rPr lang="sk-SK" dirty="0" err="1" smtClean="0"/>
              <a:t>kortikoidy</a:t>
            </a:r>
            <a:r>
              <a:rPr lang="sk-SK" dirty="0" smtClean="0"/>
              <a:t> sú stále najúčinnejšou a najrýchlejšie </a:t>
            </a:r>
            <a:r>
              <a:rPr lang="sk-SK" dirty="0" err="1" smtClean="0"/>
              <a:t>nastupújucou</a:t>
            </a:r>
            <a:r>
              <a:rPr lang="sk-SK" dirty="0" smtClean="0"/>
              <a:t> liečbu </a:t>
            </a:r>
            <a:r>
              <a:rPr lang="sk-SK" dirty="0" err="1" smtClean="0"/>
              <a:t>relapsu</a:t>
            </a:r>
            <a:r>
              <a:rPr lang="sk-SK" dirty="0" smtClean="0"/>
              <a:t> RS</a:t>
            </a:r>
          </a:p>
          <a:p>
            <a:pPr algn="just"/>
            <a:r>
              <a:rPr lang="sk-SK" dirty="0" err="1" smtClean="0"/>
              <a:t>Azathiprin</a:t>
            </a:r>
            <a:r>
              <a:rPr lang="sk-SK" dirty="0" smtClean="0"/>
              <a:t> aj </a:t>
            </a:r>
            <a:r>
              <a:rPr lang="sk-SK" dirty="0" err="1" smtClean="0"/>
              <a:t>kortikoidy</a:t>
            </a:r>
            <a:r>
              <a:rPr lang="sk-SK" dirty="0" smtClean="0"/>
              <a:t> sú stále používané ako účinná liečba progresívnych foriem RS, u ktorých DMD terapia nie je indikovaná; </a:t>
            </a:r>
            <a:r>
              <a:rPr lang="sk-SK" dirty="0" err="1" smtClean="0"/>
              <a:t>spomalujú</a:t>
            </a:r>
            <a:r>
              <a:rPr lang="sk-SK" dirty="0" smtClean="0"/>
              <a:t> progresiu choroby</a:t>
            </a:r>
          </a:p>
          <a:p>
            <a:pPr marL="0" indent="0">
              <a:buNone/>
            </a:pPr>
            <a:r>
              <a:rPr lang="sk-SK" dirty="0" smtClean="0"/>
              <a:t>Odpoveď je teda </a:t>
            </a:r>
            <a:r>
              <a:rPr lang="sk-SK" b="1" dirty="0" smtClean="0"/>
              <a:t>ANO</a:t>
            </a:r>
            <a:r>
              <a:rPr lang="sk-SK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356401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Ďakujem</a:t>
            </a:r>
            <a:r>
              <a:rPr lang="cs-CZ" dirty="0" smtClean="0"/>
              <a:t> za </a:t>
            </a:r>
            <a:r>
              <a:rPr lang="cs-CZ" dirty="0" err="1" smtClean="0"/>
              <a:t>pozornosť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76466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2419</TotalTime>
  <Words>614</Words>
  <Application>Microsoft Office PowerPoint</Application>
  <PresentationFormat>Předvádění na obrazovce (4:3)</PresentationFormat>
  <Paragraphs>76</Paragraphs>
  <Slides>20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1" baseType="lpstr">
      <vt:lpstr>Motiv systému Office</vt:lpstr>
      <vt:lpstr>Kortikoidy a azathioprin v terapii RS</vt:lpstr>
      <vt:lpstr>Patogenéza roztrúsenej sklerózy (RS)</vt:lpstr>
      <vt:lpstr>Kortikoidy</vt:lpstr>
      <vt:lpstr>Hlavné vlastnosti</vt:lpstr>
      <vt:lpstr>Mechanizmus účinku</vt:lpstr>
      <vt:lpstr>Mechanizmus účinku</vt:lpstr>
      <vt:lpstr>Snímek 7</vt:lpstr>
      <vt:lpstr>Nežiaduce účinky</vt:lpstr>
      <vt:lpstr>Nežiaduce účinky</vt:lpstr>
      <vt:lpstr>Tehotenstvo a kortikoidy</vt:lpstr>
      <vt:lpstr>Využitie kortikoidov u RS</vt:lpstr>
      <vt:lpstr>Využitie kortikoidov u RS</vt:lpstr>
      <vt:lpstr>Azathioprin</vt:lpstr>
      <vt:lpstr>Mechanizmus účinku</vt:lpstr>
      <vt:lpstr>Indikácie</vt:lpstr>
      <vt:lpstr>Kontraindikácie</vt:lpstr>
      <vt:lpstr>Nežiaduce účinky</vt:lpstr>
      <vt:lpstr>Spôsob podania</vt:lpstr>
      <vt:lpstr>Záver</vt:lpstr>
      <vt:lpstr>Ďakujem za pozornosť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Jurecka Jiri</dc:creator>
  <cp:lastModifiedBy>Roska</cp:lastModifiedBy>
  <cp:revision>369</cp:revision>
  <dcterms:created xsi:type="dcterms:W3CDTF">2015-04-02T06:42:50Z</dcterms:created>
  <dcterms:modified xsi:type="dcterms:W3CDTF">2017-10-08T11:41:05Z</dcterms:modified>
</cp:coreProperties>
</file>