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09" r:id="rId3"/>
    <p:sldId id="316" r:id="rId4"/>
    <p:sldId id="310" r:id="rId5"/>
    <p:sldId id="311" r:id="rId6"/>
    <p:sldId id="313" r:id="rId7"/>
    <p:sldId id="303" r:id="rId8"/>
    <p:sldId id="312" r:id="rId9"/>
    <p:sldId id="314" r:id="rId10"/>
    <p:sldId id="315" r:id="rId11"/>
    <p:sldId id="301" r:id="rId12"/>
    <p:sldId id="308" r:id="rId13"/>
    <p:sldId id="302" r:id="rId14"/>
    <p:sldId id="304" r:id="rId15"/>
    <p:sldId id="317" r:id="rId16"/>
    <p:sldId id="318" r:id="rId17"/>
    <p:sldId id="320" r:id="rId18"/>
    <p:sldId id="319" r:id="rId19"/>
    <p:sldId id="321" r:id="rId20"/>
    <p:sldId id="322" r:id="rId21"/>
    <p:sldId id="323" r:id="rId22"/>
    <p:sldId id="277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2592" y="-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D4871-739F-4307-BD00-FF88A381914B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3BDF3-DCB6-4695-8AD0-A31A1640A2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0195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8122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2529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1551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6171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146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066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1088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3603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5738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9541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4553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1AE0-545E-4732-8294-D74B339AD729}" type="datetimeFigureOut">
              <a:rPr lang="cs-CZ" smtClean="0"/>
              <a:pPr/>
              <a:t>8.10.2017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1E2A1-8AE4-4A82-A0EF-81ADAC6A36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8396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1470025"/>
          </a:xfrm>
        </p:spPr>
        <p:txBody>
          <a:bodyPr>
            <a:normAutofit/>
          </a:bodyPr>
          <a:lstStyle/>
          <a:p>
            <a:r>
              <a:rPr lang="cs-CZ" b="1" dirty="0" smtClean="0"/>
              <a:t>Nová </a:t>
            </a:r>
            <a:r>
              <a:rPr lang="cs-CZ" b="1" dirty="0" smtClean="0"/>
              <a:t>léčba RS</a:t>
            </a:r>
            <a:br>
              <a:rPr lang="cs-CZ" b="1" dirty="0" smtClean="0"/>
            </a:b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6.10.2017</a:t>
            </a:r>
          </a:p>
          <a:p>
            <a:r>
              <a:rPr lang="cs-CZ" dirty="0" smtClean="0"/>
              <a:t>MUDr. Tereza Svrčinová</a:t>
            </a:r>
          </a:p>
        </p:txBody>
      </p:sp>
    </p:spTree>
    <p:extLst>
      <p:ext uri="{BB962C8B-B14F-4D97-AF65-F5344CB8AC3E}">
        <p14:creationId xmlns="" xmlns:p14="http://schemas.microsoft.com/office/powerpoint/2010/main" val="7312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81" y="0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LEMTRADA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844" y="980729"/>
            <a:ext cx="8543956" cy="331236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/>
              <a:t>humanizovaná</a:t>
            </a:r>
            <a:r>
              <a:rPr lang="en-US" dirty="0" smtClean="0"/>
              <a:t> </a:t>
            </a:r>
            <a:r>
              <a:rPr lang="en-US" dirty="0" err="1"/>
              <a:t>monoklonální</a:t>
            </a:r>
            <a:r>
              <a:rPr lang="en-US" dirty="0"/>
              <a:t> </a:t>
            </a:r>
            <a:r>
              <a:rPr lang="en-US" dirty="0" err="1"/>
              <a:t>protilátka</a:t>
            </a:r>
            <a:r>
              <a:rPr lang="cs-CZ" dirty="0"/>
              <a:t> selektivně zaměřená proti </a:t>
            </a:r>
            <a:r>
              <a:rPr lang="cs-CZ" dirty="0" smtClean="0"/>
              <a:t>CD52</a:t>
            </a:r>
            <a:r>
              <a:rPr lang="cs-CZ" dirty="0"/>
              <a:t> </a:t>
            </a:r>
            <a:r>
              <a:rPr lang="cs-CZ" dirty="0" smtClean="0"/>
              <a:t>(přítomen </a:t>
            </a:r>
            <a:r>
              <a:rPr lang="cs-CZ" dirty="0"/>
              <a:t>na povrchu T a B </a:t>
            </a:r>
            <a:r>
              <a:rPr lang="cs-CZ" dirty="0" smtClean="0"/>
              <a:t>lymfocytů</a:t>
            </a:r>
            <a:endParaRPr lang="cs-CZ" baseline="30000" dirty="0"/>
          </a:p>
          <a:p>
            <a:pPr algn="just"/>
            <a:r>
              <a:rPr lang="cs-CZ" dirty="0" smtClean="0"/>
              <a:t>indikován </a:t>
            </a:r>
            <a:r>
              <a:rPr lang="cs-CZ" dirty="0"/>
              <a:t>k léčbě dospělých pacientů s </a:t>
            </a:r>
            <a:r>
              <a:rPr lang="cs-CZ" dirty="0" err="1" smtClean="0"/>
              <a:t>relabující</a:t>
            </a:r>
            <a:r>
              <a:rPr lang="cs-CZ" dirty="0" smtClean="0"/>
              <a:t>–remitující </a:t>
            </a:r>
            <a:r>
              <a:rPr lang="cs-CZ" dirty="0"/>
              <a:t>roztroušenou sklerózou (RRRS) </a:t>
            </a:r>
            <a:r>
              <a:rPr lang="cs-CZ" dirty="0" smtClean="0"/>
              <a:t>v aktivním </a:t>
            </a:r>
            <a:r>
              <a:rPr lang="cs-CZ" dirty="0"/>
              <a:t>stádiu onemocnění definovaném klinickými příznaky nebo nálezem </a:t>
            </a:r>
            <a:r>
              <a:rPr lang="cs-CZ" dirty="0" smtClean="0"/>
              <a:t>daným </a:t>
            </a:r>
            <a:r>
              <a:rPr lang="cs-CZ" dirty="0"/>
              <a:t>zobrazovacími </a:t>
            </a:r>
            <a:r>
              <a:rPr lang="cs-CZ" dirty="0" smtClean="0"/>
              <a:t>metodami</a:t>
            </a:r>
            <a:endParaRPr lang="cs-CZ" baseline="30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371" y="4056504"/>
            <a:ext cx="1503404" cy="21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8158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LEMTRADA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340768"/>
            <a:ext cx="8507288" cy="4785395"/>
          </a:xfrm>
        </p:spPr>
        <p:txBody>
          <a:bodyPr/>
          <a:lstStyle/>
          <a:p>
            <a:r>
              <a:rPr lang="cs-CZ" dirty="0" smtClean="0"/>
              <a:t>VYŠETŘENÍ PŘED INFUZÍ</a:t>
            </a:r>
          </a:p>
          <a:p>
            <a:r>
              <a:rPr lang="cs-CZ" dirty="0" smtClean="0"/>
              <a:t>HOSPITALIZACE S PODÁNÍM LEMTRADY (min. 5 dnů)</a:t>
            </a:r>
          </a:p>
          <a:p>
            <a:pPr lvl="1"/>
            <a:r>
              <a:rPr lang="cs-CZ" dirty="0"/>
              <a:t>Premedikace</a:t>
            </a:r>
          </a:p>
          <a:p>
            <a:pPr lvl="1"/>
            <a:r>
              <a:rPr lang="cs-CZ" dirty="0"/>
              <a:t>Vlastní podaní</a:t>
            </a:r>
          </a:p>
          <a:p>
            <a:r>
              <a:rPr lang="cs-CZ" dirty="0" smtClean="0"/>
              <a:t>MONITORACE PO UKONČENÍ LÉČBY</a:t>
            </a:r>
          </a:p>
          <a:p>
            <a:r>
              <a:rPr lang="cs-CZ" dirty="0" smtClean="0"/>
              <a:t>SELFMONITORACE+ DIETA</a:t>
            </a:r>
          </a:p>
          <a:p>
            <a:r>
              <a:rPr lang="cs-CZ" dirty="0" smtClean="0"/>
              <a:t>NEŽÁDOUCÍ ÚČINKY</a:t>
            </a:r>
          </a:p>
        </p:txBody>
      </p:sp>
    </p:spTree>
    <p:extLst>
      <p:ext uri="{BB962C8B-B14F-4D97-AF65-F5344CB8AC3E}">
        <p14:creationId xmlns="" xmlns:p14="http://schemas.microsoft.com/office/powerpoint/2010/main" val="378457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-32088"/>
            <a:ext cx="8050088" cy="835556"/>
          </a:xfrm>
        </p:spPr>
        <p:txBody>
          <a:bodyPr/>
          <a:lstStyle/>
          <a:p>
            <a:pPr algn="l"/>
            <a:r>
              <a:rPr lang="cs-CZ" dirty="0" smtClean="0"/>
              <a:t>PŘED INFUZÍ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692696"/>
            <a:ext cx="8686800" cy="5433467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cs-CZ" sz="1800" dirty="0" smtClean="0">
                <a:cs typeface="Arial" panose="020B0604020202020204" pitchFamily="34" charset="0"/>
              </a:rPr>
              <a:t>Splňte </a:t>
            </a:r>
            <a:r>
              <a:rPr lang="cs-CZ" sz="1800" dirty="0">
                <a:cs typeface="Arial" panose="020B0604020202020204" pitchFamily="34" charset="0"/>
              </a:rPr>
              <a:t>lokální požadavky na imunizaci u pacientů </a:t>
            </a:r>
            <a:r>
              <a:rPr lang="cs-CZ" sz="1800" b="1" dirty="0">
                <a:cs typeface="Arial" panose="020B0604020202020204" pitchFamily="34" charset="0"/>
              </a:rPr>
              <a:t>alespoň 6 týdnů před</a:t>
            </a:r>
            <a:r>
              <a:rPr lang="cs-CZ" sz="1800" dirty="0">
                <a:cs typeface="Arial" panose="020B0604020202020204" pitchFamily="34" charset="0"/>
              </a:rPr>
              <a:t> první </a:t>
            </a:r>
            <a:r>
              <a:rPr lang="cs-CZ" sz="1800" dirty="0" smtClean="0">
                <a:cs typeface="Arial" panose="020B0604020202020204" pitchFamily="34" charset="0"/>
              </a:rPr>
              <a:t>infuzí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 algn="just">
              <a:spcBef>
                <a:spcPts val="100"/>
              </a:spcBef>
            </a:pPr>
            <a:r>
              <a:rPr lang="cs-CZ" sz="1800" dirty="0">
                <a:cs typeface="Arial" panose="020B0604020202020204" pitchFamily="34" charset="0"/>
              </a:rPr>
              <a:t>Pacienti, kteří nemají v anamnéze plané neštovice nebo očkování proti viru </a:t>
            </a:r>
            <a:r>
              <a:rPr lang="cs-CZ" sz="1800" dirty="0" err="1">
                <a:cs typeface="Arial" panose="020B0604020202020204" pitchFamily="34" charset="0"/>
              </a:rPr>
              <a:t>varicella</a:t>
            </a:r>
            <a:r>
              <a:rPr lang="cs-CZ" sz="1800" dirty="0">
                <a:cs typeface="Arial" panose="020B0604020202020204" pitchFamily="34" charset="0"/>
              </a:rPr>
              <a:t> </a:t>
            </a:r>
            <a:r>
              <a:rPr lang="cs-CZ" sz="1800" dirty="0" err="1" smtClean="0">
                <a:cs typeface="Arial" panose="020B0604020202020204" pitchFamily="34" charset="0"/>
              </a:rPr>
              <a:t>zoster</a:t>
            </a:r>
            <a:r>
              <a:rPr lang="cs-CZ" sz="1800" dirty="0" smtClean="0">
                <a:cs typeface="Arial" panose="020B0604020202020204" pitchFamily="34" charset="0"/>
              </a:rPr>
              <a:t> </a:t>
            </a:r>
            <a:r>
              <a:rPr lang="cs-CZ" sz="1800" dirty="0">
                <a:cs typeface="Arial" panose="020B0604020202020204" pitchFamily="34" charset="0"/>
              </a:rPr>
              <a:t>(VZV), by měli být </a:t>
            </a:r>
            <a:r>
              <a:rPr lang="cs-CZ" sz="1800" u="sng" dirty="0">
                <a:cs typeface="Arial" panose="020B0604020202020204" pitchFamily="34" charset="0"/>
              </a:rPr>
              <a:t>vyšetřeni na protilátky proti </a:t>
            </a:r>
            <a:r>
              <a:rPr lang="cs-CZ" sz="1800" u="sng" dirty="0" smtClean="0">
                <a:cs typeface="Arial" panose="020B0604020202020204" pitchFamily="34" charset="0"/>
              </a:rPr>
              <a:t>VZV</a:t>
            </a:r>
            <a:endParaRPr lang="cs-CZ" sz="1800" u="sng" dirty="0">
              <a:cs typeface="Arial" panose="020B0604020202020204" pitchFamily="34" charset="0"/>
            </a:endParaRPr>
          </a:p>
          <a:p>
            <a:pPr marL="346075" lvl="1" algn="just">
              <a:spcBef>
                <a:spcPts val="100"/>
              </a:spcBef>
            </a:pPr>
            <a:r>
              <a:rPr lang="cs-CZ" sz="1800" dirty="0">
                <a:cs typeface="Arial" panose="020B0604020202020204" pitchFamily="34" charset="0"/>
              </a:rPr>
              <a:t>Před zahájením léčby přípravkem LEMTRADA je třeba zvážit vakcinaci proti VZV u pacientů negativních na </a:t>
            </a:r>
            <a:r>
              <a:rPr lang="cs-CZ" sz="1800" dirty="0" smtClean="0">
                <a:cs typeface="Arial" panose="020B0604020202020204" pitchFamily="34" charset="0"/>
              </a:rPr>
              <a:t>protilátky</a:t>
            </a:r>
            <a:endParaRPr lang="cs-CZ" sz="1800" baseline="30000" dirty="0"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cs-CZ" sz="1800" dirty="0">
                <a:cs typeface="Arial" panose="020B0604020202020204" pitchFamily="34" charset="0"/>
              </a:rPr>
              <a:t>Provádějte </a:t>
            </a:r>
            <a:r>
              <a:rPr lang="cs-CZ" sz="1800" b="1" dirty="0" err="1">
                <a:cs typeface="Arial" panose="020B0604020202020204" pitchFamily="34" charset="0"/>
              </a:rPr>
              <a:t>screening</a:t>
            </a:r>
            <a:r>
              <a:rPr lang="cs-CZ" sz="1800" dirty="0">
                <a:cs typeface="Arial" panose="020B0604020202020204" pitchFamily="34" charset="0"/>
              </a:rPr>
              <a:t> na aktivní nebo latentní </a:t>
            </a:r>
            <a:r>
              <a:rPr lang="cs-CZ" sz="1800" dirty="0" smtClean="0">
                <a:cs typeface="Arial" panose="020B0604020202020204" pitchFamily="34" charset="0"/>
              </a:rPr>
              <a:t>infekce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Tuberkulóza podle </a:t>
            </a:r>
            <a:r>
              <a:rPr lang="cs-CZ" sz="1800" dirty="0">
                <a:cs typeface="Arial" panose="020B0604020202020204" pitchFamily="34" charset="0"/>
              </a:rPr>
              <a:t>místních </a:t>
            </a:r>
            <a:r>
              <a:rPr lang="cs-CZ" sz="1800" dirty="0" smtClean="0">
                <a:cs typeface="Arial" panose="020B0604020202020204" pitchFamily="34" charset="0"/>
              </a:rPr>
              <a:t>předpisů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Panel </a:t>
            </a:r>
            <a:r>
              <a:rPr lang="cs-CZ" sz="1800" dirty="0" err="1" smtClean="0">
                <a:cs typeface="Arial" panose="020B0604020202020204" pitchFamily="34" charset="0"/>
              </a:rPr>
              <a:t>hepatiti</a:t>
            </a:r>
            <a:r>
              <a:rPr lang="cs-CZ" sz="1800" dirty="0" smtClean="0">
                <a:cs typeface="Arial" panose="020B0604020202020204" pitchFamily="34" charset="0"/>
              </a:rPr>
              <a:t>– </a:t>
            </a:r>
            <a:r>
              <a:rPr lang="cs-CZ" sz="1800" dirty="0" smtClean="0">
                <a:cs typeface="Arial" panose="020B0604020202020204" pitchFamily="34" charset="0"/>
              </a:rPr>
              <a:t>HBV, HCV u </a:t>
            </a:r>
            <a:r>
              <a:rPr lang="cs-CZ" sz="1800" dirty="0">
                <a:cs typeface="Arial" panose="020B0604020202020204" pitchFamily="34" charset="0"/>
              </a:rPr>
              <a:t>vysoce rizikových </a:t>
            </a:r>
            <a:r>
              <a:rPr lang="cs-CZ" sz="1800" dirty="0" smtClean="0">
                <a:cs typeface="Arial" panose="020B0604020202020204" pitchFamily="34" charset="0"/>
              </a:rPr>
              <a:t>pacientů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Odběr JCV ideálně z </a:t>
            </a:r>
            <a:r>
              <a:rPr lang="cs-CZ" sz="1800" dirty="0" err="1" smtClean="0">
                <a:cs typeface="Arial" panose="020B0604020202020204" pitchFamily="34" charset="0"/>
              </a:rPr>
              <a:t>likvoru</a:t>
            </a:r>
            <a:endParaRPr lang="cs-CZ" sz="1800" dirty="0" smtClean="0">
              <a:cs typeface="Arial" panose="020B0604020202020204" pitchFamily="34" charset="0"/>
            </a:endParaRPr>
          </a:p>
          <a:p>
            <a:pPr marL="346075" lvl="1" algn="just">
              <a:spcBef>
                <a:spcPts val="1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U </a:t>
            </a:r>
            <a:r>
              <a:rPr lang="cs-CZ" sz="1800" dirty="0">
                <a:cs typeface="Arial" panose="020B0604020202020204" pitchFamily="34" charset="0"/>
              </a:rPr>
              <a:t>pacientů s aktivní infekcí je třeba oddálit podání přípravku LEMTRADA až do úplného zvládnutí infekce.</a:t>
            </a:r>
          </a:p>
          <a:p>
            <a:pPr marL="346075" lvl="1">
              <a:spcBef>
                <a:spcPts val="100"/>
              </a:spcBef>
            </a:pPr>
            <a:endParaRPr lang="cs-CZ" sz="1800" dirty="0"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cs-CZ" sz="1800" dirty="0">
                <a:cs typeface="Arial" panose="020B0604020202020204" pitchFamily="34" charset="0"/>
              </a:rPr>
              <a:t>Před první infuzí proveďte všechny </a:t>
            </a:r>
            <a:r>
              <a:rPr lang="cs-CZ" sz="1800" b="1" dirty="0">
                <a:cs typeface="Arial" panose="020B0604020202020204" pitchFamily="34" charset="0"/>
              </a:rPr>
              <a:t>základní </a:t>
            </a:r>
            <a:r>
              <a:rPr lang="cs-CZ" sz="1800" b="1" dirty="0" smtClean="0">
                <a:cs typeface="Arial" panose="020B0604020202020204" pitchFamily="34" charset="0"/>
              </a:rPr>
              <a:t>testy</a:t>
            </a:r>
            <a:endParaRPr lang="cs-CZ" sz="1800" b="1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>
                <a:cs typeface="Arial" panose="020B0604020202020204" pitchFamily="34" charset="0"/>
              </a:rPr>
              <a:t>Kompletní krevní obraz (KO) s </a:t>
            </a:r>
            <a:r>
              <a:rPr lang="cs-CZ" sz="1800" dirty="0" smtClean="0">
                <a:cs typeface="Arial" panose="020B0604020202020204" pitchFamily="34" charset="0"/>
              </a:rPr>
              <a:t>diferenciálem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>
                <a:cs typeface="Arial" panose="020B0604020202020204" pitchFamily="34" charset="0"/>
              </a:rPr>
              <a:t>Hladiny kreatininu v </a:t>
            </a:r>
            <a:r>
              <a:rPr lang="cs-CZ" sz="1800" dirty="0" smtClean="0">
                <a:cs typeface="Arial" panose="020B0604020202020204" pitchFamily="34" charset="0"/>
              </a:rPr>
              <a:t>séru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>
                <a:cs typeface="Arial" panose="020B0604020202020204" pitchFamily="34" charset="0"/>
              </a:rPr>
              <a:t>Chemická a mikroskopická analýzy </a:t>
            </a:r>
            <a:r>
              <a:rPr lang="cs-CZ" sz="1800" dirty="0" smtClean="0">
                <a:cs typeface="Arial" panose="020B0604020202020204" pitchFamily="34" charset="0"/>
              </a:rPr>
              <a:t>moči</a:t>
            </a:r>
            <a:endParaRPr lang="cs-CZ" sz="1800" dirty="0">
              <a:cs typeface="Arial" panose="020B0604020202020204" pitchFamily="34" charset="0"/>
            </a:endParaRPr>
          </a:p>
          <a:p>
            <a:pPr marL="346075" lvl="1">
              <a:spcBef>
                <a:spcPts val="100"/>
              </a:spcBef>
            </a:pPr>
            <a:r>
              <a:rPr lang="cs-CZ" sz="1800" dirty="0">
                <a:cs typeface="Arial" panose="020B0604020202020204" pitchFamily="34" charset="0"/>
              </a:rPr>
              <a:t>Test funkce štítné </a:t>
            </a:r>
            <a:r>
              <a:rPr lang="cs-CZ" sz="1800" dirty="0" smtClean="0">
                <a:cs typeface="Arial" panose="020B0604020202020204" pitchFamily="34" charset="0"/>
              </a:rPr>
              <a:t>žlázy</a:t>
            </a:r>
          </a:p>
          <a:p>
            <a:pPr marL="346075" lvl="1">
              <a:spcBef>
                <a:spcPts val="100"/>
              </a:spcBef>
            </a:pPr>
            <a:endParaRPr lang="cs-CZ" sz="1800" dirty="0">
              <a:cs typeface="Arial" panose="020B0604020202020204" pitchFamily="34" charset="0"/>
            </a:endParaRPr>
          </a:p>
          <a:p>
            <a:pPr marL="60325" lvl="1" indent="0">
              <a:spcBef>
                <a:spcPts val="100"/>
              </a:spcBef>
              <a:buNone/>
            </a:pPr>
            <a:r>
              <a:rPr lang="cs-CZ" sz="1800" dirty="0" smtClean="0">
                <a:cs typeface="Arial" panose="020B0604020202020204" pitchFamily="34" charset="0"/>
              </a:rPr>
              <a:t>Poučte </a:t>
            </a:r>
            <a:r>
              <a:rPr lang="cs-CZ" sz="1800" dirty="0">
                <a:cs typeface="Arial" panose="020B0604020202020204" pitchFamily="34" charset="0"/>
              </a:rPr>
              <a:t>ženy v plodném věku, že mají používat účinnou </a:t>
            </a:r>
            <a:r>
              <a:rPr lang="cs-CZ" sz="1800" b="1" dirty="0" smtClean="0">
                <a:cs typeface="Arial" panose="020B0604020202020204" pitchFamily="34" charset="0"/>
              </a:rPr>
              <a:t>antikoncepci</a:t>
            </a:r>
            <a:endParaRPr lang="cs-CZ" sz="1800" b="1" dirty="0">
              <a:cs typeface="Arial" panose="020B0604020202020204" pitchFamily="34" charset="0"/>
            </a:endParaRPr>
          </a:p>
          <a:p>
            <a:endParaRPr lang="cs-CZ" sz="1600" dirty="0"/>
          </a:p>
        </p:txBody>
      </p:sp>
    </p:spTree>
    <p:extLst>
      <p:ext uri="{BB962C8B-B14F-4D97-AF65-F5344CB8AC3E}">
        <p14:creationId xmlns="" xmlns:p14="http://schemas.microsoft.com/office/powerpoint/2010/main" val="1446791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39944" cy="792088"/>
          </a:xfrm>
        </p:spPr>
        <p:txBody>
          <a:bodyPr/>
          <a:lstStyle/>
          <a:p>
            <a:pPr algn="l"/>
            <a:r>
              <a:rPr lang="cs-CZ" dirty="0" smtClean="0"/>
              <a:t>PŘED INFUZÍ: PREMEDIKACE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24745"/>
            <a:ext cx="8686800" cy="28083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1800" b="1" dirty="0"/>
              <a:t>Proveďte premedikaci za účelem minimalizace výskytu nebo snížení závažnosti reakcí spojených s </a:t>
            </a:r>
            <a:r>
              <a:rPr lang="cs-CZ" sz="1800" b="1" dirty="0" smtClean="0"/>
              <a:t>infuzí</a:t>
            </a:r>
            <a:endParaRPr lang="cs-CZ" sz="1800" b="1" baseline="30000" dirty="0"/>
          </a:p>
          <a:p>
            <a:pPr algn="just"/>
            <a:r>
              <a:rPr lang="cs-CZ" sz="1800" dirty="0"/>
              <a:t>Po dobu </a:t>
            </a:r>
            <a:r>
              <a:rPr lang="cs-CZ" sz="1800" u="sng" dirty="0"/>
              <a:t>prvních 3 dnů </a:t>
            </a:r>
            <a:r>
              <a:rPr lang="cs-CZ" sz="1800" dirty="0"/>
              <a:t>každého léčebného cyklu může být bezprostředně před infuzí podána premedikace kortikosteroidy, jako je např. </a:t>
            </a:r>
            <a:r>
              <a:rPr lang="cs-CZ" sz="1800" dirty="0" err="1"/>
              <a:t>methylprednisolon</a:t>
            </a:r>
            <a:r>
              <a:rPr lang="cs-CZ" sz="1800" dirty="0"/>
              <a:t> </a:t>
            </a:r>
            <a:r>
              <a:rPr lang="cs-CZ" sz="1800" spc="-120" dirty="0"/>
              <a:t>1</a:t>
            </a:r>
            <a:r>
              <a:rPr lang="cs-CZ" sz="1800" dirty="0"/>
              <a:t>000 </a:t>
            </a:r>
            <a:r>
              <a:rPr lang="cs-CZ" sz="1800" dirty="0" smtClean="0"/>
              <a:t>mg</a:t>
            </a:r>
            <a:endParaRPr lang="cs-CZ" sz="1800" baseline="30000" dirty="0"/>
          </a:p>
          <a:p>
            <a:pPr algn="just"/>
            <a:r>
              <a:rPr lang="cs-CZ" sz="1800" dirty="0"/>
              <a:t>Před podáním přípravku lze rovněž zvážit premedikaci antihistaminiky </a:t>
            </a:r>
            <a:r>
              <a:rPr lang="cs-CZ" sz="1800" dirty="0" smtClean="0"/>
              <a:t>a antipyretiky</a:t>
            </a:r>
            <a:endParaRPr lang="cs-CZ" sz="1800" dirty="0"/>
          </a:p>
          <a:p>
            <a:endParaRPr lang="cs-CZ" sz="1800" dirty="0"/>
          </a:p>
          <a:p>
            <a:pPr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="" xmlns:p14="http://schemas.microsoft.com/office/powerpoint/2010/main" val="1679719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8859" y="25870"/>
            <a:ext cx="8229600" cy="864096"/>
          </a:xfrm>
        </p:spPr>
        <p:txBody>
          <a:bodyPr/>
          <a:lstStyle/>
          <a:p>
            <a:pPr algn="l"/>
            <a:r>
              <a:rPr lang="cs-CZ" dirty="0" smtClean="0"/>
              <a:t>INFUZE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5145435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Přípravek LEMTRADA se podává nitrožilní infuzí, </a:t>
            </a:r>
            <a:r>
              <a:rPr lang="cs-CZ" u="sng" dirty="0" smtClean="0"/>
              <a:t>ve </a:t>
            </a:r>
            <a:r>
              <a:rPr lang="cs-CZ" u="sng" dirty="0"/>
              <a:t>2 léčebných cyklech s odstupem 12 </a:t>
            </a:r>
            <a:r>
              <a:rPr lang="cs-CZ" u="sng" dirty="0" smtClean="0"/>
              <a:t>měsíců</a:t>
            </a:r>
          </a:p>
          <a:p>
            <a:pPr algn="just"/>
            <a:r>
              <a:rPr lang="cs-CZ" dirty="0" smtClean="0"/>
              <a:t>Infuze </a:t>
            </a:r>
            <a:r>
              <a:rPr lang="cs-CZ" dirty="0"/>
              <a:t>přípravku LEMTRADA </a:t>
            </a:r>
            <a:r>
              <a:rPr lang="cs-CZ" b="1" dirty="0"/>
              <a:t>trvá přibližně 4 </a:t>
            </a:r>
            <a:r>
              <a:rPr lang="cs-CZ" b="1" dirty="0" smtClean="0"/>
              <a:t>hodiny</a:t>
            </a:r>
            <a:endParaRPr lang="cs-CZ" b="1" dirty="0"/>
          </a:p>
          <a:p>
            <a:pPr lvl="1" algn="just"/>
            <a:r>
              <a:rPr lang="cs-CZ" dirty="0"/>
              <a:t>Délka infuze může být upravena podle snášenlivosti, nesmí však  překročit 8 hodin od </a:t>
            </a:r>
            <a:r>
              <a:rPr lang="cs-CZ" dirty="0" smtClean="0"/>
              <a:t>naředění</a:t>
            </a:r>
            <a:endParaRPr lang="cs-CZ" dirty="0"/>
          </a:p>
          <a:p>
            <a:pPr algn="just"/>
            <a:r>
              <a:rPr lang="cs-CZ" dirty="0" smtClean="0"/>
              <a:t>Pacienti </a:t>
            </a:r>
            <a:r>
              <a:rPr lang="cs-CZ" dirty="0"/>
              <a:t>by měli být sledováni od zahájení léčby až do uplynutí 48 měsíců po podání poslední </a:t>
            </a:r>
            <a:r>
              <a:rPr lang="cs-CZ" dirty="0" smtClean="0"/>
              <a:t>infuze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97694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4093784"/>
          </a:xfrm>
        </p:spPr>
        <p:txBody>
          <a:bodyPr/>
          <a:lstStyle/>
          <a:p>
            <a:pPr algn="just"/>
            <a:r>
              <a:rPr lang="cs-CZ" dirty="0" smtClean="0"/>
              <a:t>U 3 % pacientů závažné reakce, včetně zvýšené teploty, kopřivky, fibrilace síní, nevolnosti, hrudního </a:t>
            </a:r>
            <a:r>
              <a:rPr lang="cs-CZ" dirty="0" err="1" smtClean="0"/>
              <a:t>dyskomfortu</a:t>
            </a:r>
            <a:r>
              <a:rPr lang="cs-CZ" dirty="0" smtClean="0"/>
              <a:t> a hypotenze</a:t>
            </a:r>
            <a:endParaRPr lang="cs-CZ" baseline="30000" dirty="0" smtClean="0"/>
          </a:p>
          <a:p>
            <a:pPr algn="just"/>
            <a:r>
              <a:rPr lang="cs-CZ" dirty="0" smtClean="0"/>
              <a:t>Premedikace a symptomatická léčba pomáhají snižovat riziko a závažnost potenciálních reakcí spojených s infuzí</a:t>
            </a:r>
            <a:endParaRPr lang="en-US" baseline="30000" dirty="0" smtClean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0" y="22668"/>
            <a:ext cx="6128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400" dirty="0" smtClean="0"/>
              <a:t>REAKCE SPOJENÉ S INFUZÍ</a:t>
            </a:r>
            <a:endParaRPr lang="cs-CZ" sz="4400" dirty="0"/>
          </a:p>
        </p:txBody>
      </p:sp>
      <p:sp>
        <p:nvSpPr>
          <p:cNvPr id="6" name="Obdélník 5"/>
          <p:cNvSpPr/>
          <p:nvPr/>
        </p:nvSpPr>
        <p:spPr>
          <a:xfrm>
            <a:off x="179512" y="5958923"/>
            <a:ext cx="26834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76246C"/>
              </a:buClr>
              <a:buSzPct val="110000"/>
            </a:pPr>
            <a:r>
              <a:rPr lang="cs-CZ" sz="12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1. 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LEMTRADA</a:t>
            </a:r>
            <a:r>
              <a:rPr lang="en-US" sz="1200" baseline="30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® </a:t>
            </a:r>
            <a:r>
              <a:rPr lang="cs-CZ" sz="12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Souhrn údajů o přípravku</a:t>
            </a:r>
            <a:endParaRPr lang="en-US" sz="12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582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4704"/>
          </a:xfrm>
        </p:spPr>
        <p:txBody>
          <a:bodyPr/>
          <a:lstStyle/>
          <a:p>
            <a:pPr algn="l"/>
            <a:r>
              <a:rPr lang="cs-CZ" dirty="0" smtClean="0"/>
              <a:t>INFUZE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692696"/>
            <a:ext cx="8542784" cy="5400600"/>
          </a:xfrm>
        </p:spPr>
        <p:txBody>
          <a:bodyPr>
            <a:noAutofit/>
          </a:bodyPr>
          <a:lstStyle/>
          <a:p>
            <a:pPr lvl="0" algn="just">
              <a:spcBef>
                <a:spcPts val="6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Sledovat pacienta před </a:t>
            </a:r>
            <a:r>
              <a:rPr lang="cs-CZ" sz="1800" dirty="0">
                <a:cs typeface="Arial" panose="020B0604020202020204" pitchFamily="34" charset="0"/>
              </a:rPr>
              <a:t>infuzí, během infuze </a:t>
            </a:r>
            <a:r>
              <a:rPr lang="cs-CZ" sz="1800" dirty="0" smtClean="0">
                <a:cs typeface="Arial" panose="020B0604020202020204" pitchFamily="34" charset="0"/>
              </a:rPr>
              <a:t>i po </a:t>
            </a:r>
            <a:r>
              <a:rPr lang="cs-CZ" sz="1800" dirty="0">
                <a:cs typeface="Arial" panose="020B0604020202020204" pitchFamily="34" charset="0"/>
              </a:rPr>
              <a:t>infuzi na jakékoli příznaky nežádoucích příhod</a:t>
            </a:r>
          </a:p>
          <a:p>
            <a:pPr lvl="1" algn="just"/>
            <a:r>
              <a:rPr lang="cs-CZ" sz="1800" dirty="0" smtClean="0">
                <a:cs typeface="Arial" panose="020B0604020202020204" pitchFamily="34" charset="0"/>
              </a:rPr>
              <a:t>vitální </a:t>
            </a:r>
            <a:r>
              <a:rPr lang="cs-CZ" sz="1800" dirty="0">
                <a:cs typeface="Arial" panose="020B0604020202020204" pitchFamily="34" charset="0"/>
              </a:rPr>
              <a:t>funkce a vyhodnoťte symptomy </a:t>
            </a:r>
            <a:r>
              <a:rPr lang="cs-CZ" sz="1800" dirty="0" smtClean="0">
                <a:cs typeface="Arial" panose="020B0604020202020204" pitchFamily="34" charset="0"/>
              </a:rPr>
              <a:t>pacientů</a:t>
            </a:r>
            <a:endParaRPr lang="cs-CZ" sz="1800" dirty="0">
              <a:cs typeface="Arial" panose="020B0604020202020204" pitchFamily="34" charset="0"/>
            </a:endParaRPr>
          </a:p>
          <a:p>
            <a:pPr lvl="1" algn="just">
              <a:spcBef>
                <a:spcPts val="600"/>
              </a:spcBef>
            </a:pPr>
            <a:r>
              <a:rPr lang="cs-CZ" sz="1800" dirty="0">
                <a:cs typeface="Arial" panose="020B0604020202020204" pitchFamily="34" charset="0"/>
              </a:rPr>
              <a:t>Pokračujte ve </a:t>
            </a:r>
            <a:r>
              <a:rPr lang="cs-CZ" sz="1800" u="sng" dirty="0">
                <a:cs typeface="Arial" panose="020B0604020202020204" pitchFamily="34" charset="0"/>
              </a:rPr>
              <a:t>sledování pacientů po dobu 2 hodin po infuz</a:t>
            </a:r>
            <a:r>
              <a:rPr lang="cs-CZ" sz="1800" dirty="0">
                <a:cs typeface="Arial" panose="020B0604020202020204" pitchFamily="34" charset="0"/>
              </a:rPr>
              <a:t>i </a:t>
            </a:r>
            <a:r>
              <a:rPr lang="cs-CZ" sz="1800" dirty="0" smtClean="0">
                <a:cs typeface="Arial" panose="020B0604020202020204" pitchFamily="34" charset="0"/>
              </a:rPr>
              <a:t>pro ověření</a:t>
            </a:r>
          </a:p>
          <a:p>
            <a:pPr lvl="0" algn="just">
              <a:spcBef>
                <a:spcPts val="6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Pokud </a:t>
            </a:r>
            <a:r>
              <a:rPr lang="cs-CZ" sz="1800" dirty="0">
                <a:cs typeface="Arial" panose="020B0604020202020204" pitchFamily="34" charset="0"/>
              </a:rPr>
              <a:t>se vyskytnou závažné reakce spojené s infuzí, zvažte okamžité přerušení </a:t>
            </a:r>
            <a:r>
              <a:rPr lang="cs-CZ" sz="1800" dirty="0" smtClean="0">
                <a:cs typeface="Arial" panose="020B0604020202020204" pitchFamily="34" charset="0"/>
              </a:rPr>
              <a:t>infuze</a:t>
            </a:r>
          </a:p>
          <a:p>
            <a:pPr lvl="0" algn="just">
              <a:spcBef>
                <a:spcPts val="600"/>
              </a:spcBef>
            </a:pPr>
            <a:endParaRPr lang="cs-CZ" sz="1800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cs-CZ" sz="1800" b="1" dirty="0">
                <a:cs typeface="Arial" panose="020B0604020202020204" pitchFamily="34" charset="0"/>
              </a:rPr>
              <a:t>Po absolvování léčebného cyklu bude nezbytné připomenout pacientům:  </a:t>
            </a:r>
          </a:p>
          <a:p>
            <a:pPr lvl="0" algn="just">
              <a:spcBef>
                <a:spcPts val="600"/>
              </a:spcBef>
            </a:pPr>
            <a:r>
              <a:rPr lang="cs-CZ" sz="1800" dirty="0">
                <a:cs typeface="Arial" panose="020B0604020202020204" pitchFamily="34" charset="0"/>
              </a:rPr>
              <a:t>Aby pokračovali v užívání předepsaných </a:t>
            </a:r>
            <a:r>
              <a:rPr lang="cs-CZ" sz="1800" dirty="0" smtClean="0">
                <a:cs typeface="Arial" panose="020B0604020202020204" pitchFamily="34" charset="0"/>
              </a:rPr>
              <a:t>léků</a:t>
            </a:r>
            <a:endParaRPr lang="cs-CZ" sz="1800" baseline="30000" dirty="0">
              <a:cs typeface="Arial" panose="020B0604020202020204" pitchFamily="34" charset="0"/>
            </a:endParaRPr>
          </a:p>
          <a:p>
            <a:pPr lvl="1" algn="just"/>
            <a:r>
              <a:rPr lang="cs-CZ" sz="1800" dirty="0">
                <a:cs typeface="Arial" panose="020B0604020202020204" pitchFamily="34" charset="0"/>
              </a:rPr>
              <a:t>Ověřte, zda pacient rozumí harmonogramům premedikace a </a:t>
            </a:r>
            <a:r>
              <a:rPr lang="cs-CZ" sz="1800" dirty="0" smtClean="0">
                <a:cs typeface="Arial" panose="020B0604020202020204" pitchFamily="34" charset="0"/>
              </a:rPr>
              <a:t>profylaxe</a:t>
            </a:r>
            <a:endParaRPr lang="cs-CZ" sz="1800" dirty="0"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</a:pPr>
            <a:r>
              <a:rPr lang="cs-CZ" sz="1800" dirty="0">
                <a:cs typeface="Arial" panose="020B0604020202020204" pitchFamily="34" charset="0"/>
              </a:rPr>
              <a:t>Aby se vyvarovali užívání jakéhokoli imunosupresivního přípravku po </a:t>
            </a:r>
            <a:r>
              <a:rPr lang="cs-CZ" sz="1800" dirty="0" smtClean="0">
                <a:cs typeface="Arial" panose="020B0604020202020204" pitchFamily="34" charset="0"/>
              </a:rPr>
              <a:t>infuzi</a:t>
            </a:r>
            <a:endParaRPr lang="cs-CZ" sz="1800" dirty="0"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</a:pPr>
            <a:r>
              <a:rPr lang="cs-CZ" sz="1800" dirty="0">
                <a:cs typeface="Arial" panose="020B0604020202020204" pitchFamily="34" charset="0"/>
              </a:rPr>
              <a:t>Aby si nenechali podat živou virovou vakcínu, pokud jim byl v nedávné době aplikován přípravek </a:t>
            </a:r>
            <a:r>
              <a:rPr lang="cs-CZ" sz="1800" dirty="0" smtClean="0">
                <a:cs typeface="Arial" panose="020B0604020202020204" pitchFamily="34" charset="0"/>
              </a:rPr>
              <a:t>LEMTRADA</a:t>
            </a:r>
            <a:endParaRPr lang="cs-CZ" sz="1800" dirty="0"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</a:pPr>
            <a:r>
              <a:rPr lang="cs-CZ" sz="1800" dirty="0">
                <a:cs typeface="Arial" panose="020B0604020202020204" pitchFamily="34" charset="0"/>
              </a:rPr>
              <a:t>Aby pokračovali v užívání účinné antikoncepce po dobu minimálně 4 měsíců od </a:t>
            </a:r>
            <a:r>
              <a:rPr lang="cs-CZ" sz="1800" dirty="0" smtClean="0">
                <a:cs typeface="Arial" panose="020B0604020202020204" pitchFamily="34" charset="0"/>
              </a:rPr>
              <a:t>infuze</a:t>
            </a:r>
          </a:p>
          <a:p>
            <a:pPr lvl="0" algn="just">
              <a:spcBef>
                <a:spcPts val="600"/>
              </a:spcBef>
            </a:pPr>
            <a:r>
              <a:rPr lang="cs-CZ" sz="1800" dirty="0" smtClean="0">
                <a:cs typeface="Arial" panose="020B0604020202020204" pitchFamily="34" charset="0"/>
              </a:rPr>
              <a:t>Dodržování dietních opatření</a:t>
            </a:r>
            <a:endParaRPr lang="cs-CZ" sz="1800" dirty="0">
              <a:cs typeface="Arial" panose="020B0604020202020204" pitchFamily="34" charset="0"/>
            </a:endParaRPr>
          </a:p>
          <a:p>
            <a:pPr algn="just"/>
            <a:endParaRPr lang="cs-CZ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602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5645"/>
            <a:ext cx="8229600" cy="965083"/>
          </a:xfrm>
        </p:spPr>
        <p:txBody>
          <a:bodyPr/>
          <a:lstStyle/>
          <a:p>
            <a:pPr algn="l"/>
            <a:r>
              <a:rPr lang="cs-CZ" dirty="0" smtClean="0"/>
              <a:t>MONITOROVÁNÍ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052736"/>
            <a:ext cx="8507288" cy="2376265"/>
          </a:xfrm>
        </p:spPr>
        <p:txBody>
          <a:bodyPr/>
          <a:lstStyle/>
          <a:p>
            <a:pPr marL="0" indent="0" algn="just">
              <a:buNone/>
            </a:pPr>
            <a:r>
              <a:rPr lang="cs-CZ" sz="1800" b="1" dirty="0"/>
              <a:t>Potenciálně závažné autoimunitní stavy, jako jsou ITP, nefropatie a poruchy štítné žlázy, se mohou vyvinout několik měsíců až let po ukončení léčby přípravkem </a:t>
            </a:r>
            <a:r>
              <a:rPr lang="cs-CZ" sz="1800" b="1" dirty="0" smtClean="0"/>
              <a:t>LEMTRADA</a:t>
            </a:r>
            <a:endParaRPr lang="cs-CZ" sz="1800" b="1" baseline="30000" dirty="0"/>
          </a:p>
          <a:p>
            <a:pPr lvl="1" algn="just">
              <a:buFont typeface="Wingdings" pitchFamily="2" charset="2"/>
              <a:buChar char="§"/>
            </a:pPr>
            <a:r>
              <a:rPr lang="cs-CZ" sz="1800" dirty="0" smtClean="0"/>
              <a:t>KAŽDOMĚSÍČNÍ monitorování </a:t>
            </a:r>
            <a:r>
              <a:rPr lang="cs-CZ" sz="1800" dirty="0"/>
              <a:t>až do uplynutí 48 měsíců od podání poslední </a:t>
            </a:r>
            <a:r>
              <a:rPr lang="cs-CZ" sz="1800" dirty="0" smtClean="0"/>
              <a:t>infuze</a:t>
            </a:r>
          </a:p>
          <a:p>
            <a:pPr lvl="1" algn="just">
              <a:buFont typeface="Wingdings" pitchFamily="2" charset="2"/>
              <a:buChar char="§"/>
            </a:pPr>
            <a:r>
              <a:rPr lang="cs-CZ" sz="1800" dirty="0" smtClean="0"/>
              <a:t>Po </a:t>
            </a:r>
            <a:r>
              <a:rPr lang="cs-CZ" sz="1800" dirty="0"/>
              <a:t>uplynutí této periody je třeba provádět </a:t>
            </a:r>
            <a:r>
              <a:rPr lang="cs-CZ" sz="1800" dirty="0"/>
              <a:t>testování na základě klinických nálezů naznačujících </a:t>
            </a:r>
            <a:r>
              <a:rPr lang="cs-CZ" sz="1800" dirty="0" smtClean="0"/>
              <a:t>autoimunitu</a:t>
            </a:r>
            <a:endParaRPr lang="cs-CZ" sz="1800" dirty="0"/>
          </a:p>
          <a:p>
            <a:pPr>
              <a:buNone/>
            </a:pP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0" y="3140968"/>
            <a:ext cx="815707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622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08520" y="13513"/>
            <a:ext cx="8435280" cy="706090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 smtClean="0"/>
              <a:t>SELFMONITOROVÁNÍ</a:t>
            </a:r>
            <a:endParaRPr lang="cs-CZ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0306"/>
            <a:ext cx="9327689" cy="327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00034" y="857232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 smtClean="0"/>
              <a:t>Je </a:t>
            </a:r>
            <a:r>
              <a:rPr lang="cs-CZ" sz="2400" dirty="0"/>
              <a:t>důležité, aby byl váš pacient informován o příznacích a projevech později nastupujících autoimunitních NÚ, a mohla tak být zajištěna jejich včasná </a:t>
            </a:r>
            <a:r>
              <a:rPr lang="cs-CZ" sz="2400" dirty="0" smtClean="0"/>
              <a:t>detekce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225647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468544" cy="908720"/>
          </a:xfrm>
        </p:spPr>
        <p:txBody>
          <a:bodyPr>
            <a:normAutofit/>
          </a:bodyPr>
          <a:lstStyle/>
          <a:p>
            <a:pPr algn="l"/>
            <a:r>
              <a:rPr lang="cs-CZ" b="1" dirty="0" err="1" smtClean="0"/>
              <a:t>Lemtrada</a:t>
            </a:r>
            <a:r>
              <a:rPr lang="cs-CZ" b="1" dirty="0" smtClean="0"/>
              <a:t> – </a:t>
            </a:r>
            <a:r>
              <a:rPr lang="cs-CZ" b="1" dirty="0" smtClean="0"/>
              <a:t>nežádoucí účinky</a:t>
            </a:r>
            <a:endParaRPr lang="cs-CZ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005" y="1052736"/>
            <a:ext cx="7596528" cy="48466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793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468544" cy="908720"/>
          </a:xfrm>
        </p:spPr>
        <p:txBody>
          <a:bodyPr>
            <a:normAutofit/>
          </a:bodyPr>
          <a:lstStyle/>
          <a:p>
            <a:pPr algn="l"/>
            <a:r>
              <a:rPr lang="cs-CZ" b="1" dirty="0" err="1" smtClean="0"/>
              <a:t>Lemtrada</a:t>
            </a:r>
            <a:r>
              <a:rPr lang="cs-CZ" b="1" dirty="0" smtClean="0"/>
              <a:t> – nežádoucí účinky </a:t>
            </a:r>
            <a:endParaRPr lang="cs-CZ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5" y="1052736"/>
            <a:ext cx="7596526" cy="48466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45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-2452" y="0"/>
            <a:ext cx="9146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/>
              <a:t>AUTOIMUNITNÍ </a:t>
            </a:r>
            <a:r>
              <a:rPr lang="cs-CZ" sz="4000" dirty="0" smtClean="0"/>
              <a:t>NEŽÁDOUCÍ ÚČINKY</a:t>
            </a:r>
            <a:endParaRPr lang="cs-CZ" sz="40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428596" y="928670"/>
            <a:ext cx="798712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400" dirty="0" smtClean="0"/>
              <a:t> Idiopatická trombocytopenická purpura: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Přibližně u 1% pacientů se vyskytly příhody závažné ITP</a:t>
            </a:r>
          </a:p>
          <a:p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sz="2400" dirty="0" smtClean="0"/>
              <a:t> Nefropatie: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V klinických hodnoceních se u 0,3% pacientů vyskytly nefropatie, včetně vzácného </a:t>
            </a:r>
          </a:p>
          <a:p>
            <a:r>
              <a:rPr lang="cs-CZ" dirty="0" smtClean="0"/>
              <a:t>onemocnění s tvorbou protilátek proti bazální membráně glomerulů (</a:t>
            </a:r>
            <a:r>
              <a:rPr lang="cs-CZ" dirty="0" err="1" smtClean="0"/>
              <a:t>anti</a:t>
            </a:r>
            <a:r>
              <a:rPr lang="cs-CZ" dirty="0" smtClean="0"/>
              <a:t>-GBM)</a:t>
            </a:r>
          </a:p>
          <a:p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sz="2400" dirty="0" smtClean="0"/>
              <a:t> Poruchy </a:t>
            </a:r>
            <a:r>
              <a:rPr lang="cs-CZ" sz="2400" dirty="0" smtClean="0"/>
              <a:t>š</a:t>
            </a:r>
            <a:r>
              <a:rPr lang="cs-CZ" sz="2400" dirty="0" smtClean="0"/>
              <a:t>títné žlázy: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V průběhu 48 měsíců po první expozici se vyskytly přibližně u 36% pacientů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Závažné poruchy se vyskytly u </a:t>
            </a:r>
            <a:r>
              <a:rPr lang="en-US" dirty="0" smtClean="0"/>
              <a:t>&lt;</a:t>
            </a:r>
            <a:r>
              <a:rPr lang="cs-CZ" dirty="0" smtClean="0"/>
              <a:t> 1% pacientů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8852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07886"/>
            <a:ext cx="8686800" cy="54182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mírné </a:t>
            </a:r>
            <a:r>
              <a:rPr lang="cs-CZ" b="1" dirty="0"/>
              <a:t>až středně závažné </a:t>
            </a:r>
            <a:r>
              <a:rPr lang="cs-CZ" b="1" dirty="0" smtClean="0"/>
              <a:t>intenzity</a:t>
            </a:r>
            <a:endParaRPr lang="cs-CZ" b="1" baseline="30000" dirty="0"/>
          </a:p>
          <a:p>
            <a:r>
              <a:rPr lang="cs-CZ" dirty="0" smtClean="0"/>
              <a:t>Vyskytly se </a:t>
            </a:r>
            <a:r>
              <a:rPr lang="cs-CZ" dirty="0"/>
              <a:t>u 71 % pacientů </a:t>
            </a:r>
            <a:endParaRPr lang="cs-CZ" dirty="0" smtClean="0"/>
          </a:p>
          <a:p>
            <a:pPr lvl="1" algn="just"/>
            <a:r>
              <a:rPr lang="cs-CZ" dirty="0" smtClean="0"/>
              <a:t>pacientům </a:t>
            </a:r>
            <a:r>
              <a:rPr lang="cs-CZ" dirty="0"/>
              <a:t>podáván </a:t>
            </a:r>
            <a:r>
              <a:rPr lang="cs-CZ" dirty="0" err="1"/>
              <a:t>acyclovir</a:t>
            </a:r>
            <a:r>
              <a:rPr lang="cs-CZ" dirty="0"/>
              <a:t> 200 mg </a:t>
            </a:r>
            <a:r>
              <a:rPr lang="cs-CZ" dirty="0" smtClean="0"/>
              <a:t>2x </a:t>
            </a:r>
            <a:r>
              <a:rPr lang="cs-CZ" dirty="0"/>
              <a:t>denně </a:t>
            </a:r>
            <a:r>
              <a:rPr lang="cs-CZ" dirty="0" smtClean="0"/>
              <a:t>jako profylaxe </a:t>
            </a:r>
            <a:r>
              <a:rPr lang="cs-CZ" dirty="0"/>
              <a:t>herpetické infekce </a:t>
            </a:r>
            <a:r>
              <a:rPr lang="cs-CZ" dirty="0" smtClean="0"/>
              <a:t>po </a:t>
            </a:r>
            <a:r>
              <a:rPr lang="cs-CZ" dirty="0"/>
              <a:t>dobu minimálně 1 měsíce po podání poslední </a:t>
            </a:r>
            <a:r>
              <a:rPr lang="cs-CZ" dirty="0" smtClean="0"/>
              <a:t>infúze</a:t>
            </a:r>
          </a:p>
          <a:p>
            <a:pPr lvl="1" algn="just"/>
            <a:r>
              <a:rPr lang="cs-CZ" dirty="0" err="1" smtClean="0"/>
              <a:t>Nasofaryngitida</a:t>
            </a:r>
            <a:r>
              <a:rPr lang="cs-CZ" dirty="0"/>
              <a:t>, infekce močových cest, infekce horních cest dýchacích, sinusitida, orální herpes, chřipka a </a:t>
            </a:r>
            <a:r>
              <a:rPr lang="cs-CZ" dirty="0" smtClean="0"/>
              <a:t>bronchitida</a:t>
            </a:r>
            <a:endParaRPr lang="cs-CZ" dirty="0"/>
          </a:p>
          <a:p>
            <a:r>
              <a:rPr lang="cs-CZ" dirty="0"/>
              <a:t>Závažné infekce se vyskytly u 2,7 % </a:t>
            </a:r>
            <a:r>
              <a:rPr lang="cs-CZ" dirty="0" smtClean="0"/>
              <a:t>pacientů</a:t>
            </a:r>
            <a:endParaRPr lang="cs-CZ" dirty="0"/>
          </a:p>
          <a:p>
            <a:pPr lvl="1" algn="just"/>
            <a:r>
              <a:rPr lang="cs-CZ" dirty="0"/>
              <a:t>Apendicitida, gastroenteritida, pneumonie, herpes </a:t>
            </a:r>
            <a:r>
              <a:rPr lang="cs-CZ" dirty="0" err="1"/>
              <a:t>zoster</a:t>
            </a:r>
            <a:r>
              <a:rPr lang="cs-CZ" dirty="0"/>
              <a:t> a zubní </a:t>
            </a:r>
            <a:r>
              <a:rPr lang="cs-CZ" dirty="0" smtClean="0"/>
              <a:t>infekce</a:t>
            </a:r>
            <a:endParaRPr lang="cs-CZ" dirty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0" y="0"/>
            <a:ext cx="2267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smtClean="0"/>
              <a:t>INFEKCE</a:t>
            </a:r>
            <a:endParaRPr lang="cs-CZ" sz="4000" dirty="0"/>
          </a:p>
        </p:txBody>
      </p:sp>
    </p:spTree>
    <p:extLst>
      <p:ext uri="{BB962C8B-B14F-4D97-AF65-F5344CB8AC3E}">
        <p14:creationId xmlns="" xmlns:p14="http://schemas.microsoft.com/office/powerpoint/2010/main" val="365898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36712"/>
          </a:xfrm>
        </p:spPr>
        <p:txBody>
          <a:bodyPr/>
          <a:lstStyle/>
          <a:p>
            <a:pPr algn="l"/>
            <a:r>
              <a:rPr lang="cs-CZ" dirty="0" smtClean="0"/>
              <a:t>DIETNÍ OPATŘENÍ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217443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dirty="0" smtClean="0"/>
              <a:t>Po dobu 8 týdnů od infuzi doporučeno dietní opatření</a:t>
            </a:r>
          </a:p>
          <a:p>
            <a:pPr marL="0" indent="0" algn="just">
              <a:spcBef>
                <a:spcPts val="0"/>
              </a:spcBef>
            </a:pPr>
            <a:r>
              <a:rPr lang="cs-CZ" dirty="0" smtClean="0"/>
              <a:t>Umývat </a:t>
            </a:r>
            <a:r>
              <a:rPr lang="cs-CZ" dirty="0" smtClean="0"/>
              <a:t>si ruce před každým jídlem a po použití toalety (WC).</a:t>
            </a:r>
          </a:p>
          <a:p>
            <a:pPr marL="0" indent="0" algn="just">
              <a:spcBef>
                <a:spcPts val="0"/>
              </a:spcBef>
            </a:pPr>
            <a:r>
              <a:rPr lang="cs-CZ" dirty="0" smtClean="0"/>
              <a:t>Dbát </a:t>
            </a:r>
            <a:r>
              <a:rPr lang="cs-CZ" dirty="0" smtClean="0"/>
              <a:t>na správné skladování potravin.</a:t>
            </a:r>
          </a:p>
          <a:p>
            <a:pPr marL="0" indent="0" algn="just">
              <a:spcBef>
                <a:spcPts val="0"/>
              </a:spcBef>
            </a:pPr>
            <a:r>
              <a:rPr lang="cs-CZ" dirty="0" smtClean="0"/>
              <a:t>Nejíst </a:t>
            </a:r>
            <a:r>
              <a:rPr lang="cs-CZ" dirty="0" smtClean="0"/>
              <a:t>potraviny s prošlou záruční lhůtou.</a:t>
            </a:r>
          </a:p>
          <a:p>
            <a:pPr marL="0" indent="0" algn="just">
              <a:spcBef>
                <a:spcPts val="0"/>
              </a:spcBef>
            </a:pPr>
            <a:r>
              <a:rPr lang="pt-BR" dirty="0" smtClean="0"/>
              <a:t>Vyhýbat </a:t>
            </a:r>
            <a:r>
              <a:rPr lang="pt-BR" dirty="0" smtClean="0"/>
              <a:t>se potravinám s obsahem plísní.</a:t>
            </a:r>
          </a:p>
          <a:p>
            <a:pPr marL="0" indent="0" algn="just">
              <a:spcBef>
                <a:spcPts val="0"/>
              </a:spcBef>
            </a:pPr>
            <a:r>
              <a:rPr lang="cs-CZ" dirty="0" smtClean="0"/>
              <a:t>Pokrmy </a:t>
            </a:r>
            <a:r>
              <a:rPr lang="cs-CZ" dirty="0" smtClean="0"/>
              <a:t>s vejci jíst pouze dobře tepelně upravené.</a:t>
            </a:r>
          </a:p>
          <a:p>
            <a:pPr marL="0" indent="0" algn="just">
              <a:spcBef>
                <a:spcPts val="0"/>
              </a:spcBef>
            </a:pPr>
            <a:r>
              <a:rPr lang="cs-CZ" dirty="0" smtClean="0"/>
              <a:t>Ovoce </a:t>
            </a:r>
            <a:r>
              <a:rPr lang="cs-CZ" dirty="0" smtClean="0"/>
              <a:t>a zeleninu před jídlem dobře umýt </a:t>
            </a:r>
            <a:r>
              <a:rPr lang="cs-CZ" dirty="0" smtClean="0"/>
              <a:t>nebo nejlépe </a:t>
            </a:r>
            <a:r>
              <a:rPr lang="cs-CZ" dirty="0" smtClean="0"/>
              <a:t>oloupat.</a:t>
            </a:r>
          </a:p>
          <a:p>
            <a:pPr marL="0" indent="0" algn="just">
              <a:spcBef>
                <a:spcPts val="0"/>
              </a:spcBef>
            </a:pPr>
            <a:r>
              <a:rPr lang="cs-CZ" dirty="0" smtClean="0"/>
              <a:t>Nepoužívat </a:t>
            </a:r>
            <a:r>
              <a:rPr lang="cs-CZ" dirty="0" smtClean="0"/>
              <a:t>doplňky stravy bez předchozí konzultace s </a:t>
            </a:r>
            <a:r>
              <a:rPr lang="cs-CZ" dirty="0" smtClean="0"/>
              <a:t>lékařem </a:t>
            </a: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836712"/>
          </a:xfrm>
        </p:spPr>
        <p:txBody>
          <a:bodyPr>
            <a:normAutofit/>
          </a:bodyPr>
          <a:lstStyle/>
          <a:p>
            <a:pPr algn="l"/>
            <a:r>
              <a:rPr lang="cs-CZ" dirty="0" smtClean="0"/>
              <a:t>DIETNÍ </a:t>
            </a:r>
            <a:r>
              <a:rPr lang="cs-CZ" dirty="0" smtClean="0"/>
              <a:t>OPATŘENÍ – </a:t>
            </a:r>
            <a:r>
              <a:rPr lang="cs-CZ" dirty="0" smtClean="0"/>
              <a:t>rizikové potraviny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64704"/>
            <a:ext cx="8686800" cy="5361459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</a:pPr>
            <a:r>
              <a:rPr lang="cs-CZ" sz="1700" b="1" dirty="0" smtClean="0"/>
              <a:t>Mléčné výrobky </a:t>
            </a:r>
          </a:p>
          <a:p>
            <a:pPr indent="0">
              <a:spcBef>
                <a:spcPts val="0"/>
              </a:spcBef>
              <a:buFontTx/>
              <a:buChar char="-"/>
            </a:pPr>
            <a:r>
              <a:rPr lang="cs-CZ" sz="1700" dirty="0" smtClean="0"/>
              <a:t>Syrové mléko (přímo od krávy, kozy nebo ovce), které nebylo tepelně upraveno,  Otevřené krabicové mléko starší 5 dní. Výrobky s živými bakteriemi, </a:t>
            </a:r>
            <a:r>
              <a:rPr lang="cs-CZ" sz="1700" dirty="0" err="1" smtClean="0"/>
              <a:t>laktobacily</a:t>
            </a:r>
            <a:endParaRPr lang="cs-CZ" sz="1700" dirty="0" smtClean="0"/>
          </a:p>
          <a:p>
            <a:pPr indent="0">
              <a:spcBef>
                <a:spcPts val="0"/>
              </a:spcBef>
              <a:buFontTx/>
              <a:buChar char="-"/>
            </a:pPr>
            <a:r>
              <a:rPr lang="cs-CZ" sz="1700" dirty="0" smtClean="0"/>
              <a:t>Plísňové sýry – např. Niva, Hermelín; Olomoucké tvarůžky apod.</a:t>
            </a:r>
          </a:p>
          <a:p>
            <a:pPr indent="0">
              <a:spcBef>
                <a:spcPts val="0"/>
              </a:spcBef>
              <a:buNone/>
            </a:pPr>
            <a:r>
              <a:rPr lang="cs-CZ" sz="1700" b="1" dirty="0" smtClean="0"/>
              <a:t>Masné </a:t>
            </a:r>
            <a:r>
              <a:rPr lang="cs-CZ" sz="1700" b="1" dirty="0" smtClean="0"/>
              <a:t>výrobky</a:t>
            </a:r>
          </a:p>
          <a:p>
            <a:pPr indent="0">
              <a:spcBef>
                <a:spcPts val="0"/>
              </a:spcBef>
              <a:buFontTx/>
              <a:buChar char="-"/>
            </a:pPr>
            <a:r>
              <a:rPr lang="cs-CZ" sz="1700" dirty="0" smtClean="0"/>
              <a:t>Syrové maso, d</a:t>
            </a:r>
            <a:r>
              <a:rPr lang="pt-BR" sz="1700" dirty="0" smtClean="0"/>
              <a:t>omácí uzené maso a uzené ryby</a:t>
            </a:r>
            <a:r>
              <a:rPr lang="cs-CZ" sz="1700" dirty="0" smtClean="0"/>
              <a:t>,  hotová sekaná, tlačenka,lahůdkové saláty a pomazánky (vlašský salát, rybí salát, atd.)</a:t>
            </a:r>
          </a:p>
          <a:p>
            <a:pPr indent="0">
              <a:spcBef>
                <a:spcPts val="0"/>
              </a:spcBef>
              <a:buFontTx/>
              <a:buChar char="-"/>
            </a:pPr>
            <a:r>
              <a:rPr lang="cs-CZ" sz="1700" dirty="0" smtClean="0"/>
              <a:t> Masné výrobky vyráběné sušením syrového masa </a:t>
            </a:r>
            <a:r>
              <a:rPr lang="cs-CZ" sz="1700" dirty="0" smtClean="0"/>
              <a:t>– </a:t>
            </a:r>
            <a:r>
              <a:rPr lang="cs-CZ" sz="1700" dirty="0" err="1" smtClean="0"/>
              <a:t>Poličan</a:t>
            </a:r>
            <a:r>
              <a:rPr lang="cs-CZ" sz="1700" dirty="0" smtClean="0"/>
              <a:t>, Herkules, Lovecký salám, čabajka apod.,  nebalené krájené salámy</a:t>
            </a:r>
          </a:p>
          <a:p>
            <a:pPr indent="0">
              <a:spcBef>
                <a:spcPts val="0"/>
              </a:spcBef>
              <a:buFontTx/>
              <a:buChar char="-"/>
            </a:pPr>
            <a:r>
              <a:rPr lang="cs-CZ" sz="1700" dirty="0" smtClean="0"/>
              <a:t>Ryby uzené </a:t>
            </a:r>
            <a:r>
              <a:rPr lang="cs-CZ" sz="1700" dirty="0" smtClean="0"/>
              <a:t>– </a:t>
            </a:r>
            <a:r>
              <a:rPr lang="cs-CZ" sz="1700" dirty="0" smtClean="0"/>
              <a:t>makrela; marinované </a:t>
            </a:r>
            <a:r>
              <a:rPr lang="cs-CZ" sz="1700" dirty="0" smtClean="0"/>
              <a:t>– </a:t>
            </a:r>
            <a:r>
              <a:rPr lang="cs-CZ" sz="1700" dirty="0" smtClean="0"/>
              <a:t>zavináče; pečenáče; syrové </a:t>
            </a:r>
            <a:r>
              <a:rPr lang="cs-CZ" sz="1700" dirty="0" smtClean="0"/>
              <a:t>– </a:t>
            </a:r>
            <a:r>
              <a:rPr lang="cs-CZ" sz="1700" dirty="0" smtClean="0"/>
              <a:t>ústřice, některé plody moře.</a:t>
            </a:r>
          </a:p>
          <a:p>
            <a:pPr indent="0">
              <a:spcBef>
                <a:spcPts val="0"/>
              </a:spcBef>
              <a:buNone/>
            </a:pPr>
            <a:r>
              <a:rPr lang="cs-CZ" sz="1700" dirty="0" smtClean="0"/>
              <a:t>Syrová </a:t>
            </a:r>
            <a:r>
              <a:rPr lang="cs-CZ" sz="1700" dirty="0" smtClean="0"/>
              <a:t>nebo nedostatečně tepelně upravená </a:t>
            </a:r>
            <a:r>
              <a:rPr lang="cs-CZ" sz="1700" b="1" dirty="0" smtClean="0"/>
              <a:t>vejce</a:t>
            </a:r>
            <a:r>
              <a:rPr lang="cs-CZ" sz="1700" dirty="0" smtClean="0"/>
              <a:t> (vejce vařená „naměkko“, míchaná, majonézy)</a:t>
            </a:r>
          </a:p>
          <a:p>
            <a:pPr indent="0">
              <a:spcBef>
                <a:spcPts val="0"/>
              </a:spcBef>
              <a:buNone/>
            </a:pPr>
            <a:r>
              <a:rPr lang="cs-CZ" sz="1700" dirty="0" smtClean="0"/>
              <a:t>Pozor </a:t>
            </a:r>
            <a:r>
              <a:rPr lang="cs-CZ" sz="1700" b="1" dirty="0" smtClean="0"/>
              <a:t>na pečivo </a:t>
            </a:r>
            <a:r>
              <a:rPr lang="cs-CZ" sz="1700" dirty="0" smtClean="0"/>
              <a:t>skladované v igelitových sáčcích </a:t>
            </a:r>
            <a:r>
              <a:rPr lang="cs-CZ" sz="1700" dirty="0" smtClean="0"/>
              <a:t>– </a:t>
            </a:r>
            <a:r>
              <a:rPr lang="cs-CZ" sz="1700" dirty="0" smtClean="0"/>
              <a:t>může obsahovat plísně.</a:t>
            </a:r>
          </a:p>
          <a:p>
            <a:pPr indent="0">
              <a:spcBef>
                <a:spcPts val="0"/>
              </a:spcBef>
              <a:buNone/>
            </a:pPr>
            <a:r>
              <a:rPr lang="cs-CZ" sz="1700" b="1" dirty="0" smtClean="0"/>
              <a:t>Zelenina</a:t>
            </a:r>
            <a:r>
              <a:rPr lang="cs-CZ" sz="1700" dirty="0" smtClean="0"/>
              <a:t> </a:t>
            </a:r>
            <a:r>
              <a:rPr lang="cs-CZ" sz="1700" dirty="0" smtClean="0"/>
              <a:t>konzervovaná kvašením – zelí, nakládaná zelenina, syrová zelenina, která </a:t>
            </a:r>
            <a:r>
              <a:rPr lang="cs-CZ" sz="1700" dirty="0" smtClean="0"/>
              <a:t>nejde dobře </a:t>
            </a:r>
            <a:r>
              <a:rPr lang="cs-CZ" sz="1700" dirty="0" smtClean="0"/>
              <a:t>umýt a oloupat – hlávkový salát, čínské zelí, celer apod.</a:t>
            </a:r>
          </a:p>
          <a:p>
            <a:pPr indent="0">
              <a:spcBef>
                <a:spcPts val="0"/>
              </a:spcBef>
              <a:buNone/>
            </a:pPr>
            <a:r>
              <a:rPr lang="cs-CZ" sz="1700" b="1" dirty="0" smtClean="0"/>
              <a:t>Ovoce</a:t>
            </a:r>
            <a:r>
              <a:rPr lang="cs-CZ" sz="1700" dirty="0" smtClean="0"/>
              <a:t>, které nejde dobře umýt a oloupat – jahody, maliny, ostružiny, rybíz, hrozny, apod. sušené ovoce, ořechy, mandle, burské oříšky – nebezpečí plísní.</a:t>
            </a:r>
          </a:p>
          <a:p>
            <a:pPr indent="0">
              <a:spcBef>
                <a:spcPts val="0"/>
              </a:spcBef>
              <a:buNone/>
            </a:pPr>
            <a:r>
              <a:rPr lang="cs-CZ" sz="1700" b="1" dirty="0" smtClean="0"/>
              <a:t>Voda</a:t>
            </a:r>
            <a:r>
              <a:rPr lang="cs-CZ" sz="1700" dirty="0" smtClean="0"/>
              <a:t> </a:t>
            </a:r>
            <a:r>
              <a:rPr lang="cs-CZ" sz="1700" dirty="0" smtClean="0"/>
              <a:t>z neznámého (neověřeného) zdroje, </a:t>
            </a:r>
            <a:r>
              <a:rPr lang="cs-CZ" sz="1700" b="1" dirty="0" smtClean="0"/>
              <a:t>točené nápoje</a:t>
            </a:r>
            <a:r>
              <a:rPr lang="cs-CZ" sz="1800" dirty="0" smtClean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cs-CZ" dirty="0" smtClean="0"/>
              <a:t>Další režimová opatření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980728"/>
            <a:ext cx="8686800" cy="514543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cs-CZ" dirty="0" smtClean="0"/>
              <a:t>Pravidelné měsíční kontroly je u žen třeba plánovat a provádět mimo menstruaci.</a:t>
            </a:r>
          </a:p>
          <a:p>
            <a:pPr algn="just"/>
            <a:r>
              <a:rPr lang="cs-CZ" dirty="0" smtClean="0"/>
              <a:t>Pokud je nutná vakcinace, pak provádět 6 týdnů před a 6 měsíců po podání.</a:t>
            </a:r>
          </a:p>
          <a:p>
            <a:pPr algn="just"/>
            <a:r>
              <a:rPr lang="cs-CZ" dirty="0" smtClean="0"/>
              <a:t>Největší riziko infekce je obvykle </a:t>
            </a:r>
            <a:r>
              <a:rPr lang="cs-CZ" dirty="0" smtClean="0"/>
              <a:t>6–8 </a:t>
            </a:r>
            <a:r>
              <a:rPr lang="cs-CZ" dirty="0" smtClean="0"/>
              <a:t>týdnů po podání.</a:t>
            </a:r>
          </a:p>
          <a:p>
            <a:pPr algn="just"/>
            <a:r>
              <a:rPr lang="cs-CZ" dirty="0" smtClean="0"/>
              <a:t>Příklady rizik, kterých je třeba se vyvarovat: mateřské školky, dětské kolektivy, kontakty s infekcí včetně kontaktů </a:t>
            </a:r>
            <a:r>
              <a:rPr lang="cs-CZ" dirty="0" smtClean="0"/>
              <a:t>na pracovišti</a:t>
            </a:r>
            <a:r>
              <a:rPr lang="cs-CZ" dirty="0" smtClean="0"/>
              <a:t>, infekce u rodinných příslušníků, po infuzi nejezdit hromadnou dopravou (při složitém dojíždění </a:t>
            </a:r>
            <a:r>
              <a:rPr lang="cs-CZ" dirty="0" smtClean="0"/>
              <a:t>zvážit hospitalizaci</a:t>
            </a:r>
            <a:r>
              <a:rPr lang="cs-CZ" dirty="0" smtClean="0"/>
              <a:t>). Předepsané léky vyzvednout před dnem podání (nechodit do lékárny v den podání).</a:t>
            </a:r>
          </a:p>
          <a:p>
            <a:pPr algn="just"/>
            <a:r>
              <a:rPr lang="cs-CZ" dirty="0" smtClean="0"/>
              <a:t>Nenavštěvovat veřejné bazény, sauny a </a:t>
            </a:r>
            <a:r>
              <a:rPr lang="cs-CZ" dirty="0" err="1" smtClean="0"/>
              <a:t>wellness</a:t>
            </a:r>
            <a:r>
              <a:rPr lang="cs-CZ" dirty="0" smtClean="0"/>
              <a:t>.</a:t>
            </a: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80728"/>
          </a:xfrm>
        </p:spPr>
        <p:txBody>
          <a:bodyPr/>
          <a:lstStyle/>
          <a:p>
            <a:pPr algn="l"/>
            <a:r>
              <a:rPr lang="cs-CZ" dirty="0" err="1" smtClean="0"/>
              <a:t>Ocrelizumab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96752"/>
            <a:ext cx="9001156" cy="4929411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Nový lék, dosud používaný ve studiích (OPERA I, OPERA II, ORATORIO), firma </a:t>
            </a:r>
            <a:r>
              <a:rPr lang="cs-CZ" dirty="0" err="1" smtClean="0"/>
              <a:t>Roche</a:t>
            </a:r>
            <a:endParaRPr lang="cs-CZ" dirty="0" smtClean="0"/>
          </a:p>
          <a:p>
            <a:pPr algn="just"/>
            <a:r>
              <a:rPr lang="cs-CZ" sz="2400" dirty="0" smtClean="0"/>
              <a:t>Zatím není registrován v ČR</a:t>
            </a:r>
          </a:p>
          <a:p>
            <a:pPr algn="just"/>
            <a:r>
              <a:rPr lang="cs-CZ" sz="2400" dirty="0" smtClean="0"/>
              <a:t>Monoklonální protilátka </a:t>
            </a:r>
            <a:r>
              <a:rPr lang="cs-CZ" sz="2400" dirty="0" err="1" smtClean="0"/>
              <a:t>anti</a:t>
            </a:r>
            <a:r>
              <a:rPr lang="cs-CZ" sz="2400" dirty="0" smtClean="0"/>
              <a:t> CD 20 na B lymfocytech, způsobí depleci aktivních B lymfocytů</a:t>
            </a:r>
          </a:p>
          <a:p>
            <a:pPr algn="just"/>
            <a:r>
              <a:rPr lang="cs-CZ" sz="2400" dirty="0" smtClean="0"/>
              <a:t>Bude zřejmě pro primárně progresivní RS, </a:t>
            </a:r>
            <a:r>
              <a:rPr lang="cs-CZ" sz="2400" dirty="0" err="1" smtClean="0"/>
              <a:t>relaps</a:t>
            </a:r>
            <a:r>
              <a:rPr lang="cs-CZ" sz="2400" dirty="0" smtClean="0"/>
              <a:t> remitentní RS</a:t>
            </a:r>
          </a:p>
          <a:p>
            <a:pPr lvl="1" algn="just"/>
            <a:r>
              <a:rPr lang="cs-CZ" sz="2400" dirty="0" smtClean="0"/>
              <a:t>Efekt </a:t>
            </a:r>
            <a:r>
              <a:rPr lang="cs-CZ" sz="2400" dirty="0" smtClean="0"/>
              <a:t> </a:t>
            </a:r>
            <a:r>
              <a:rPr lang="cs-CZ" sz="2400" dirty="0" smtClean="0"/>
              <a:t>na redukci klinické </a:t>
            </a:r>
            <a:r>
              <a:rPr lang="cs-CZ" sz="2400" dirty="0" smtClean="0"/>
              <a:t>aktivity i MR aktivity</a:t>
            </a:r>
            <a:endParaRPr lang="cs-CZ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80728"/>
          </a:xfrm>
        </p:spPr>
        <p:txBody>
          <a:bodyPr/>
          <a:lstStyle/>
          <a:p>
            <a:pPr algn="l"/>
            <a:r>
              <a:rPr lang="cs-CZ" dirty="0" err="1" smtClean="0"/>
              <a:t>Ocrelizumab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96752"/>
            <a:ext cx="8686800" cy="4929411"/>
          </a:xfrm>
        </p:spPr>
        <p:txBody>
          <a:bodyPr/>
          <a:lstStyle/>
          <a:p>
            <a:r>
              <a:rPr lang="cs-CZ" dirty="0" smtClean="0"/>
              <a:t>Podáván je intravenózně v cyklech</a:t>
            </a:r>
          </a:p>
          <a:p>
            <a:pPr lvl="1"/>
            <a:r>
              <a:rPr lang="cs-CZ" dirty="0" smtClean="0"/>
              <a:t>1. cyklus 300mg i.v.</a:t>
            </a:r>
          </a:p>
          <a:p>
            <a:pPr lvl="1"/>
            <a:r>
              <a:rPr lang="cs-CZ" dirty="0" smtClean="0"/>
              <a:t>Za 14 dnů 2. cyklus 300mg i.v.</a:t>
            </a:r>
          </a:p>
          <a:p>
            <a:pPr lvl="1"/>
            <a:r>
              <a:rPr lang="cs-CZ" dirty="0" smtClean="0"/>
              <a:t>Opakování po 24 týdnech</a:t>
            </a:r>
          </a:p>
          <a:p>
            <a:pPr lvl="1" algn="just"/>
            <a:r>
              <a:rPr lang="cs-CZ" dirty="0" smtClean="0"/>
              <a:t>Opět profylaxe před podáním s </a:t>
            </a:r>
            <a:r>
              <a:rPr lang="cs-CZ" dirty="0" err="1" smtClean="0"/>
              <a:t>methylprednisolonem</a:t>
            </a:r>
            <a:r>
              <a:rPr lang="cs-CZ" dirty="0" smtClean="0"/>
              <a:t> 100mg i.v., antipyretika, antihistaminika</a:t>
            </a:r>
          </a:p>
          <a:p>
            <a:pPr algn="just"/>
            <a:r>
              <a:rPr lang="cs-CZ" dirty="0" smtClean="0"/>
              <a:t>Podání spojeno s rizikem infuzní reakce (39,9% pacientů) </a:t>
            </a:r>
          </a:p>
          <a:p>
            <a:r>
              <a:rPr lang="cs-CZ" dirty="0" smtClean="0"/>
              <a:t>Ve studii ORATORIO bez detekce PML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80728"/>
          </a:xfrm>
        </p:spPr>
        <p:txBody>
          <a:bodyPr/>
          <a:lstStyle/>
          <a:p>
            <a:pPr algn="l"/>
            <a:r>
              <a:rPr lang="cs-CZ" dirty="0" err="1" smtClean="0"/>
              <a:t>Ocrelizumab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96752"/>
            <a:ext cx="8686800" cy="4929411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Před podáním</a:t>
            </a:r>
          </a:p>
          <a:p>
            <a:pPr lvl="1" algn="just"/>
            <a:r>
              <a:rPr lang="cs-CZ" dirty="0" smtClean="0"/>
              <a:t>Vyloučení těhotenství</a:t>
            </a:r>
          </a:p>
          <a:p>
            <a:pPr lvl="1" algn="just"/>
            <a:r>
              <a:rPr lang="cs-CZ" dirty="0" smtClean="0"/>
              <a:t>Vyloučení infekce </a:t>
            </a:r>
            <a:r>
              <a:rPr lang="cs-CZ" u="sng" dirty="0" smtClean="0"/>
              <a:t>akutní</a:t>
            </a:r>
            <a:r>
              <a:rPr lang="cs-CZ" dirty="0" smtClean="0"/>
              <a:t> (včetně podávání ATB v průběhu min 4 týdny před zahájením) a </a:t>
            </a:r>
            <a:r>
              <a:rPr lang="cs-CZ" u="sng" dirty="0" smtClean="0"/>
              <a:t>chronické</a:t>
            </a:r>
            <a:r>
              <a:rPr lang="cs-CZ" dirty="0" smtClean="0"/>
              <a:t> infekce – TBC, hepatitidy, HIV</a:t>
            </a:r>
          </a:p>
          <a:p>
            <a:pPr lvl="1" algn="just"/>
            <a:r>
              <a:rPr lang="cs-CZ" dirty="0" smtClean="0"/>
              <a:t>Vyloučit PML</a:t>
            </a:r>
          </a:p>
          <a:p>
            <a:pPr lvl="1" algn="just"/>
            <a:r>
              <a:rPr lang="cs-CZ" dirty="0" smtClean="0"/>
              <a:t>Malignity </a:t>
            </a:r>
          </a:p>
          <a:p>
            <a:pPr lvl="1" algn="just"/>
            <a:r>
              <a:rPr lang="cs-CZ" dirty="0" smtClean="0"/>
              <a:t>Užívání alkoholu a drog </a:t>
            </a:r>
          </a:p>
          <a:p>
            <a:pPr algn="just"/>
            <a:r>
              <a:rPr lang="cs-CZ" dirty="0" smtClean="0"/>
              <a:t>LABORATORNÍ PARAMETERY </a:t>
            </a:r>
            <a:r>
              <a:rPr lang="cs-CZ" sz="2400" dirty="0" smtClean="0"/>
              <a:t>(</a:t>
            </a:r>
            <a:r>
              <a:rPr lang="cs-CZ" sz="2400" dirty="0" smtClean="0"/>
              <a:t>CD4 </a:t>
            </a:r>
            <a:r>
              <a:rPr lang="cs-CZ" sz="2400" dirty="0" smtClean="0"/>
              <a:t>&lt; 300/</a:t>
            </a:r>
            <a:r>
              <a:rPr lang="cs-CZ" sz="2400" dirty="0" err="1" smtClean="0"/>
              <a:t>mMI</a:t>
            </a:r>
            <a:r>
              <a:rPr lang="cs-CZ" sz="2400" dirty="0" smtClean="0"/>
              <a:t>, elevace jaterních enzymů nad dvojnásobek normy, počet destiček  </a:t>
            </a:r>
            <a:r>
              <a:rPr lang="en-US" sz="2400" dirty="0" smtClean="0"/>
              <a:t>&lt;100 x 109/</a:t>
            </a:r>
            <a:r>
              <a:rPr lang="cs-CZ" sz="2400" dirty="0" smtClean="0"/>
              <a:t>l, hodnota </a:t>
            </a:r>
            <a:r>
              <a:rPr lang="en-US" sz="2400" dirty="0" err="1" smtClean="0"/>
              <a:t>IgG</a:t>
            </a:r>
            <a:r>
              <a:rPr lang="en-US" sz="2400" dirty="0" smtClean="0"/>
              <a:t> &lt;5.65 g/</a:t>
            </a:r>
            <a:r>
              <a:rPr lang="cs-CZ" sz="2400" dirty="0" smtClean="0"/>
              <a:t>l, </a:t>
            </a:r>
            <a:r>
              <a:rPr lang="en-US" sz="2400" dirty="0" smtClean="0"/>
              <a:t> </a:t>
            </a:r>
            <a:r>
              <a:rPr lang="en-US" sz="2400" dirty="0" err="1" smtClean="0"/>
              <a:t>IgM</a:t>
            </a:r>
            <a:r>
              <a:rPr lang="en-US" sz="2400" dirty="0" smtClean="0"/>
              <a:t> &lt; 0.55 g/</a:t>
            </a:r>
            <a:r>
              <a:rPr lang="cs-CZ" sz="2400" dirty="0" smtClean="0"/>
              <a:t>l, absolutní počet </a:t>
            </a:r>
            <a:r>
              <a:rPr lang="cs-CZ" sz="2400" dirty="0" err="1" smtClean="0"/>
              <a:t>neutrofilů</a:t>
            </a:r>
            <a:r>
              <a:rPr lang="en-US" sz="2400" dirty="0" smtClean="0"/>
              <a:t>&lt;1.5 x 103/</a:t>
            </a:r>
            <a:r>
              <a:rPr lang="en-US" sz="2400" dirty="0" err="1" smtClean="0"/>
              <a:t>μL</a:t>
            </a:r>
            <a:r>
              <a:rPr lang="cs-CZ" sz="2400" dirty="0" smtClean="0"/>
              <a:t>)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80728"/>
          </a:xfrm>
        </p:spPr>
        <p:txBody>
          <a:bodyPr/>
          <a:lstStyle/>
          <a:p>
            <a:pPr algn="l"/>
            <a:r>
              <a:rPr lang="cs-CZ" dirty="0" err="1" smtClean="0"/>
              <a:t>Ocrelizumab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96752"/>
            <a:ext cx="8686800" cy="4929411"/>
          </a:xfrm>
        </p:spPr>
        <p:txBody>
          <a:bodyPr>
            <a:normAutofit/>
          </a:bodyPr>
          <a:lstStyle/>
          <a:p>
            <a:r>
              <a:rPr lang="cs-CZ" dirty="0" err="1" smtClean="0"/>
              <a:t>Monitorace</a:t>
            </a:r>
            <a:r>
              <a:rPr lang="cs-CZ" dirty="0" smtClean="0"/>
              <a:t> během léčby</a:t>
            </a:r>
          </a:p>
          <a:p>
            <a:pPr lvl="1"/>
            <a:r>
              <a:rPr lang="cs-CZ" dirty="0" smtClean="0"/>
              <a:t>Dosud neschválený lék, protokol nyní nemáme</a:t>
            </a:r>
          </a:p>
          <a:p>
            <a:pPr lvl="1"/>
            <a:r>
              <a:rPr lang="cs-CZ" dirty="0" smtClean="0"/>
              <a:t>Zřejmě bez nutnosti </a:t>
            </a:r>
            <a:r>
              <a:rPr lang="cs-CZ" dirty="0" err="1" smtClean="0"/>
              <a:t>spec</a:t>
            </a:r>
            <a:r>
              <a:rPr lang="cs-CZ" dirty="0" smtClean="0"/>
              <a:t>. </a:t>
            </a:r>
            <a:r>
              <a:rPr lang="cs-CZ" dirty="0" err="1" smtClean="0"/>
              <a:t>monitorace</a:t>
            </a:r>
            <a:endParaRPr lang="cs-CZ" dirty="0" smtClean="0"/>
          </a:p>
          <a:p>
            <a:pPr lvl="1"/>
            <a:r>
              <a:rPr lang="cs-CZ" dirty="0" smtClean="0"/>
              <a:t>Snad jen </a:t>
            </a:r>
            <a:r>
              <a:rPr lang="cs-CZ" smtClean="0"/>
              <a:t>monitorace</a:t>
            </a:r>
            <a:r>
              <a:rPr lang="cs-CZ" dirty="0" smtClean="0"/>
              <a:t> infekcí</a:t>
            </a:r>
          </a:p>
          <a:p>
            <a:pPr lvl="1"/>
            <a:endParaRPr lang="cs-CZ" dirty="0" smtClean="0"/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408541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4848</TotalTime>
  <Words>1316</Words>
  <Application>Microsoft Office PowerPoint</Application>
  <PresentationFormat>Předvádění na obrazovce (4:3)</PresentationFormat>
  <Paragraphs>140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Motiv systému Office</vt:lpstr>
      <vt:lpstr>Nová léčba RS </vt:lpstr>
      <vt:lpstr>LEMTRADA</vt:lpstr>
      <vt:lpstr>LEMTRADA</vt:lpstr>
      <vt:lpstr>PŘED INFUZÍ</vt:lpstr>
      <vt:lpstr>PŘED INFUZÍ: PREMEDIKACE</vt:lpstr>
      <vt:lpstr>INFUZE</vt:lpstr>
      <vt:lpstr>Snímek 7</vt:lpstr>
      <vt:lpstr>INFUZE</vt:lpstr>
      <vt:lpstr>MONITOROVÁNÍ</vt:lpstr>
      <vt:lpstr>SELFMONITOROVÁNÍ</vt:lpstr>
      <vt:lpstr>Lemtrada – nežádoucí účinky</vt:lpstr>
      <vt:lpstr>Lemtrada – nežádoucí účinky </vt:lpstr>
      <vt:lpstr>Snímek 13</vt:lpstr>
      <vt:lpstr>Snímek 14</vt:lpstr>
      <vt:lpstr>DIETNÍ OPATŘENÍ</vt:lpstr>
      <vt:lpstr>DIETNÍ OPATŘENÍ – rizikové potraviny</vt:lpstr>
      <vt:lpstr>Další režimová opatření</vt:lpstr>
      <vt:lpstr>Ocrelizumab</vt:lpstr>
      <vt:lpstr>Ocrelizumab</vt:lpstr>
      <vt:lpstr>Ocrelizumab</vt:lpstr>
      <vt:lpstr>Ocrelizumab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Jurecka Jiri</dc:creator>
  <cp:lastModifiedBy>Roska</cp:lastModifiedBy>
  <cp:revision>183</cp:revision>
  <dcterms:created xsi:type="dcterms:W3CDTF">2015-04-02T06:42:50Z</dcterms:created>
  <dcterms:modified xsi:type="dcterms:W3CDTF">2017-10-08T11:23:19Z</dcterms:modified>
</cp:coreProperties>
</file>