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ags/tag8.xml" ContentType="application/vnd.openxmlformats-officedocument.presentationml.tags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gs/tag38.xml" ContentType="application/vnd.openxmlformats-officedocument.presentationml.tags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tags/tag68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slideLayouts/slideLayout32.xml" ContentType="application/vnd.openxmlformats-officedocument.presentationml.slideLayout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64.xml" ContentType="application/vnd.openxmlformats-officedocument.presentationml.tag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tags/tag20.xml" ContentType="application/vnd.openxmlformats-officedocument.presentationml.tags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76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40.xml" ContentType="application/vnd.openxmlformats-officedocument.presentationml.slideLayout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tags/tag7.xml" ContentType="application/vnd.openxmlformats-officedocument.presentationml.tags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slideLayouts/slideLayout34.xml" ContentType="application/vnd.openxmlformats-officedocument.presentationml.slideLayout+xml"/>
  <Override PartName="/ppt/tags/tag59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66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slideLayouts/slideLayout30.xml" ContentType="application/vnd.openxmlformats-officedocument.presentationml.slideLayout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  <p:sldMasterId id="2147483687" r:id="rId3"/>
    <p:sldMasterId id="2147483705" r:id="rId4"/>
    <p:sldMasterId id="2147483726" r:id="rId5"/>
  </p:sldMasterIdLst>
  <p:notesMasterIdLst>
    <p:notesMasterId r:id="rId41"/>
  </p:notesMasterIdLst>
  <p:handoutMasterIdLst>
    <p:handoutMasterId r:id="rId42"/>
  </p:handoutMasterIdLst>
  <p:sldIdLst>
    <p:sldId id="308" r:id="rId6"/>
    <p:sldId id="484" r:id="rId7"/>
    <p:sldId id="368" r:id="rId8"/>
    <p:sldId id="401" r:id="rId9"/>
    <p:sldId id="335" r:id="rId10"/>
    <p:sldId id="349" r:id="rId11"/>
    <p:sldId id="366" r:id="rId12"/>
    <p:sldId id="348" r:id="rId13"/>
    <p:sldId id="363" r:id="rId14"/>
    <p:sldId id="353" r:id="rId15"/>
    <p:sldId id="400" r:id="rId16"/>
    <p:sldId id="392" r:id="rId17"/>
    <p:sldId id="391" r:id="rId18"/>
    <p:sldId id="491" r:id="rId19"/>
    <p:sldId id="490" r:id="rId20"/>
    <p:sldId id="492" r:id="rId21"/>
    <p:sldId id="423" r:id="rId22"/>
    <p:sldId id="425" r:id="rId23"/>
    <p:sldId id="394" r:id="rId24"/>
    <p:sldId id="407" r:id="rId25"/>
    <p:sldId id="467" r:id="rId26"/>
    <p:sldId id="406" r:id="rId27"/>
    <p:sldId id="485" r:id="rId28"/>
    <p:sldId id="486" r:id="rId29"/>
    <p:sldId id="489" r:id="rId30"/>
    <p:sldId id="487" r:id="rId31"/>
    <p:sldId id="410" r:id="rId32"/>
    <p:sldId id="411" r:id="rId33"/>
    <p:sldId id="413" r:id="rId34"/>
    <p:sldId id="414" r:id="rId35"/>
    <p:sldId id="415" r:id="rId36"/>
    <p:sldId id="416" r:id="rId37"/>
    <p:sldId id="418" r:id="rId38"/>
    <p:sldId id="493" r:id="rId39"/>
    <p:sldId id="458" r:id="rId40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vel Sycha" initials="PS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1050E0"/>
    <a:srgbClr val="1D5EEF"/>
    <a:srgbClr val="0000FF"/>
    <a:srgbClr val="3046E6"/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129" autoAdjust="0"/>
    <p:restoredTop sz="87244" autoAdjust="0"/>
  </p:normalViewPr>
  <p:slideViewPr>
    <p:cSldViewPr snapToGrid="0" snapToObjects="1" showGuides="1">
      <p:cViewPr>
        <p:scale>
          <a:sx n="80" d="100"/>
          <a:sy n="80" d="100"/>
        </p:scale>
        <p:origin x="-2562" y="-876"/>
      </p:cViewPr>
      <p:guideLst>
        <p:guide orient="horz" pos="1047"/>
        <p:guide pos="533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FBE08-641F-4475-92A4-AA2A7B79ED56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9F3EE-65BF-4CC7-92AA-E5F4894D1F7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1577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A670D6C-40BE-4B2C-B9D7-D31AFF6D6673}" type="datetimeFigureOut">
              <a:rPr lang="en-GB"/>
              <a:pPr>
                <a:defRPr/>
              </a:pPr>
              <a:t>08/10/2017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7C03043-8EBC-44C5-988A-DBD6D2C8C7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49479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Zde vidíme</a:t>
            </a:r>
            <a:r>
              <a:rPr lang="cs-CZ" baseline="0" dirty="0" smtClean="0"/>
              <a:t> </a:t>
            </a:r>
            <a:r>
              <a:rPr lang="cs-CZ" dirty="0" smtClean="0"/>
              <a:t>přehled všech 15 RS center v ČR, nejmladší je v Jihlavě, vzniklo za účelem </a:t>
            </a:r>
            <a:r>
              <a:rPr lang="cs-CZ" baseline="0" dirty="0" smtClean="0"/>
              <a:t>pokrytí požadované péče v daném regionu, kde centrum scházelo a pacienti byly nuceni dojíždět do vzdálenějších center.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Rozložení,</a:t>
            </a:r>
          </a:p>
          <a:p>
            <a:r>
              <a:rPr lang="cs-CZ" dirty="0" smtClean="0"/>
              <a:t>péče není zúžena jen na centra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 smtClean="0"/>
              <a:t>Toto je webová</a:t>
            </a:r>
            <a:r>
              <a:rPr lang="cs-CZ" sz="1200" baseline="0" dirty="0" smtClean="0"/>
              <a:t> stránka našeho MS centra v Olomouci. Děkuji za pozornost. Otevírám diskusi.</a:t>
            </a:r>
          </a:p>
          <a:p>
            <a:r>
              <a:rPr lang="cs-CZ" sz="1200" baseline="0" dirty="0" smtClean="0"/>
              <a:t>Přecházím plynule </a:t>
            </a:r>
            <a:r>
              <a:rPr lang="cs-CZ" sz="1200" baseline="0" smtClean="0"/>
              <a:t>na další sdělení</a:t>
            </a:r>
            <a:r>
              <a:rPr lang="cs-CZ" sz="1200" baseline="0" dirty="0" smtClean="0"/>
              <a:t>, které je věnováno … 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Význam terénu je </a:t>
            </a:r>
            <a:r>
              <a:rPr lang="cs-CZ" dirty="0" err="1" smtClean="0"/>
              <a:t>kruciální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Vedle VPF a dostupnosti ARO je pro poskytovanou</a:t>
            </a:r>
            <a:r>
              <a:rPr lang="cs-CZ" baseline="0" dirty="0" smtClean="0"/>
              <a:t> péči zásadní </a:t>
            </a:r>
            <a:r>
              <a:rPr lang="cs-CZ" baseline="0" dirty="0" err="1" smtClean="0"/>
              <a:t>anbulantní</a:t>
            </a:r>
            <a:r>
              <a:rPr lang="cs-CZ" baseline="0" dirty="0" smtClean="0"/>
              <a:t> sféra vč. dostupnosti dalších specialistů a tím se dostáváme …</a:t>
            </a:r>
            <a:r>
              <a:rPr lang="cs-CZ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ke komplexní péči, představuje dlouhodobou péči</a:t>
            </a:r>
            <a:r>
              <a:rPr lang="cs-CZ" baseline="0" dirty="0" smtClean="0"/>
              <a:t> a asistenční služby, zahrnuje uvedené oblasti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Další a</a:t>
            </a:r>
            <a:r>
              <a:rPr lang="cs-CZ" baseline="0" dirty="0" smtClean="0"/>
              <a:t> stěžejní zůstává oblast péče </a:t>
            </a:r>
            <a:r>
              <a:rPr lang="cs-CZ" baseline="0" dirty="0" err="1" smtClean="0"/>
              <a:t>centrové</a:t>
            </a:r>
            <a:r>
              <a:rPr lang="cs-CZ" baseline="0" dirty="0" smtClean="0"/>
              <a:t>, na kterou je </a:t>
            </a:r>
            <a:r>
              <a:rPr lang="cs-CZ" baseline="0" dirty="0" err="1" smtClean="0"/>
              <a:t>navátána</a:t>
            </a:r>
            <a:r>
              <a:rPr lang="cs-CZ" baseline="0" dirty="0" smtClean="0"/>
              <a:t> léčba … přečíst tučné a její úhrada je ze zákona (nikoliv vyhláškou, usnesením revizních lékařů, jejich výkladem indikačních omezení, apod.)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A tady vidíme rádoby výklad pojišťovny </a:t>
            </a:r>
            <a:r>
              <a:rPr lang="cs-CZ" baseline="0" dirty="0" smtClean="0"/>
              <a:t>… „vedena snahou…“ opakuji úhrada </a:t>
            </a:r>
            <a:r>
              <a:rPr lang="cs-CZ" baseline="0" dirty="0" err="1" smtClean="0"/>
              <a:t>centrových</a:t>
            </a:r>
            <a:r>
              <a:rPr lang="cs-CZ" baseline="0" dirty="0" smtClean="0"/>
              <a:t> léků je ze zákona.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Přečíst…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Tato centra mají zajišťovat …přečíst…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Tato centra mají zajišťovat …přečíst…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Tato centra mají zajišťovat …přečíst…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Tato centra mají zajišťovat …přečíst…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786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4291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Celé přečíst…</a:t>
            </a:r>
          </a:p>
          <a:p>
            <a:r>
              <a:rPr lang="cs-CZ" dirty="0" smtClean="0"/>
              <a:t>Díky aktivitě odborné společnosti tak můžeme léčit CIS, </a:t>
            </a:r>
            <a:r>
              <a:rPr lang="cs-CZ" baseline="0" dirty="0" smtClean="0"/>
              <a:t>avšak na straně druhé to může v praxi komplikovat přístup k účinnější terapii u agresivní formy RS, kde můžeme zahájit léčbu lékem 2. linie při 2 </a:t>
            </a:r>
            <a:r>
              <a:rPr lang="cs-CZ" baseline="0" dirty="0" err="1" smtClean="0"/>
              <a:t>relapsech</a:t>
            </a:r>
            <a:r>
              <a:rPr lang="cs-CZ" baseline="0" dirty="0" smtClean="0"/>
              <a:t> za rok a současnou MR aktivitou, což v praxi u léčených CIS pacientů neaplikujeme.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81921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cs-CZ" dirty="0" smtClean="0">
                <a:latin typeface="Arial" pitchFamily="34" charset="0"/>
                <a:cs typeface="Arial" pitchFamily="34" charset="0"/>
              </a:rPr>
              <a:t>Takto vypadá</a:t>
            </a:r>
            <a:r>
              <a:rPr lang="cs-CZ" baseline="0" dirty="0" smtClean="0">
                <a:latin typeface="Arial" pitchFamily="34" charset="0"/>
                <a:cs typeface="Arial" pitchFamily="34" charset="0"/>
              </a:rPr>
              <a:t> ona příloha, vidíme, že definuje i další… přečíst …hrazené služby se lhůtou časové dostupnosti. </a:t>
            </a:r>
            <a:endParaRPr lang="cs-CZ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B91236-A945-4E77-83D8-128CF50A06E0}" type="slidenum">
              <a:rPr lang="en-US" smtClean="0">
                <a:latin typeface="Arial" pitchFamily="34" charset="0"/>
                <a:cs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Který vychází z koncepce léčby nejen RS, </a:t>
            </a:r>
            <a:r>
              <a:rPr lang="cs-CZ" b="1" dirty="0" smtClean="0"/>
              <a:t>ale i NMO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</a:t>
            </a:r>
            <a:r>
              <a:rPr lang="cs-CZ" baseline="0" dirty="0" smtClean="0"/>
              <a:t> současné době je v</a:t>
            </a:r>
            <a:r>
              <a:rPr lang="cs-CZ" dirty="0" smtClean="0"/>
              <a:t>ýběr optimální léčby </a:t>
            </a:r>
            <a:r>
              <a:rPr lang="cs-CZ" baseline="0" dirty="0" smtClean="0"/>
              <a:t>velmi komplexní a individualizovaný proces, do kterého vstupuje mnoho faktorů.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837159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</a:t>
            </a:r>
            <a:r>
              <a:rPr lang="cs-CZ" baseline="0" dirty="0" smtClean="0"/>
              <a:t> současné době je v</a:t>
            </a:r>
            <a:r>
              <a:rPr lang="cs-CZ" dirty="0" smtClean="0"/>
              <a:t>ýběr optimální léčby </a:t>
            </a:r>
            <a:r>
              <a:rPr lang="cs-CZ" baseline="0" dirty="0" smtClean="0"/>
              <a:t>velmi komplexní a individualizovaný proces, do kterého vstupuje mnoho faktorů.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837159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Bohužel v naší</a:t>
            </a:r>
            <a:r>
              <a:rPr lang="cs-CZ" baseline="0" dirty="0" smtClean="0"/>
              <a:t> „</a:t>
            </a:r>
            <a:r>
              <a:rPr lang="cs-CZ" dirty="0" smtClean="0"/>
              <a:t>MS specializaci“ nestačí jen správně pracovat</a:t>
            </a:r>
            <a:r>
              <a:rPr lang="cs-CZ" baseline="0" dirty="0" smtClean="0"/>
              <a:t> po stránce medicínské, která je nám primárně přirozená, ale vzhledem k finanční nákladnosti léků a jejich úhradovým podmínkám, musíme precizně znát indikační omezení </a:t>
            </a:r>
            <a:r>
              <a:rPr lang="cs-CZ" baseline="0" dirty="0" err="1" smtClean="0"/>
              <a:t>SÚKLu</a:t>
            </a:r>
            <a:r>
              <a:rPr lang="cs-CZ" baseline="0" dirty="0" smtClean="0"/>
              <a:t>, která se navíc průběžně v čase mění a s tím souvisí naše potřeba znát klíčové termíny, pojmy a definice, se kterými úhradová vyhláška operuje.</a:t>
            </a:r>
          </a:p>
          <a:p>
            <a:endParaRPr lang="cs-CZ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62786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Bohužel v naší</a:t>
            </a:r>
            <a:r>
              <a:rPr lang="cs-CZ" baseline="0" dirty="0" smtClean="0"/>
              <a:t> „</a:t>
            </a:r>
            <a:r>
              <a:rPr lang="cs-CZ" dirty="0" smtClean="0"/>
              <a:t>MS specializaci“ nestačí jen správně pracovat</a:t>
            </a:r>
            <a:r>
              <a:rPr lang="cs-CZ" baseline="0" dirty="0" smtClean="0"/>
              <a:t> po stránce medicínské, která je nám primárně přirozená, ale vzhledem k finanční nákladnosti léků a jejich úhradovým podmínkám, musíme precizně znát indikační omezení </a:t>
            </a:r>
            <a:r>
              <a:rPr lang="cs-CZ" baseline="0" dirty="0" err="1" smtClean="0"/>
              <a:t>SÚKLu</a:t>
            </a:r>
            <a:r>
              <a:rPr lang="cs-CZ" baseline="0" dirty="0" smtClean="0"/>
              <a:t>, která se navíc průběžně v čase mění a s tím souvisí naše potřeba znát klíčové termíny, pojmy a definice, se kterými úhradová vyhláška operuje.</a:t>
            </a:r>
          </a:p>
          <a:p>
            <a:endParaRPr lang="cs-CZ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627865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Bohužel v naší</a:t>
            </a:r>
            <a:r>
              <a:rPr lang="cs-CZ" baseline="0" dirty="0" smtClean="0"/>
              <a:t> „</a:t>
            </a:r>
            <a:r>
              <a:rPr lang="cs-CZ" dirty="0" smtClean="0"/>
              <a:t>MS specializaci“ nestačí jen správně pracovat</a:t>
            </a:r>
            <a:r>
              <a:rPr lang="cs-CZ" baseline="0" dirty="0" smtClean="0"/>
              <a:t> po stránce medicínské, která je nám primárně přirozená, ale vzhledem k finanční nákladnosti léků a jejich úhradovým podmínkám, musíme precizně znát indikační omezení </a:t>
            </a:r>
            <a:r>
              <a:rPr lang="cs-CZ" baseline="0" dirty="0" err="1" smtClean="0"/>
              <a:t>SÚKLu</a:t>
            </a:r>
            <a:r>
              <a:rPr lang="cs-CZ" baseline="0" dirty="0" smtClean="0"/>
              <a:t>, která se navíc průběžně v čase mění a s tím souvisí naše potřeba znát klíčové termíny, pojmy a definice, se kterými úhradová vyhláška operuje.</a:t>
            </a:r>
          </a:p>
          <a:p>
            <a:endParaRPr lang="cs-CZ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627865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Bohužel v naší</a:t>
            </a:r>
            <a:r>
              <a:rPr lang="cs-CZ" baseline="0" dirty="0" smtClean="0"/>
              <a:t> „</a:t>
            </a:r>
            <a:r>
              <a:rPr lang="cs-CZ" dirty="0" smtClean="0"/>
              <a:t>MS specializaci“ nestačí jen správně pracovat</a:t>
            </a:r>
            <a:r>
              <a:rPr lang="cs-CZ" baseline="0" dirty="0" smtClean="0"/>
              <a:t> po stránce medicínské, která je nám primárně přirozená, ale vzhledem k finanční nákladnosti léků a jejich úhradovým podmínkám, musíme precizně znát indikační omezení </a:t>
            </a:r>
            <a:r>
              <a:rPr lang="cs-CZ" baseline="0" dirty="0" err="1" smtClean="0"/>
              <a:t>SÚKLu</a:t>
            </a:r>
            <a:r>
              <a:rPr lang="cs-CZ" baseline="0" dirty="0" smtClean="0"/>
              <a:t>, která se navíc průběžně v čase mění a s tím souvisí naše potřeba znát klíčové termíny, pojmy a definice, se kterými úhradová vyhláška operuje.</a:t>
            </a:r>
          </a:p>
          <a:p>
            <a:endParaRPr lang="cs-CZ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627865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Bohužel v naší</a:t>
            </a:r>
            <a:r>
              <a:rPr lang="cs-CZ" baseline="0" dirty="0" smtClean="0"/>
              <a:t> „</a:t>
            </a:r>
            <a:r>
              <a:rPr lang="cs-CZ" dirty="0" smtClean="0"/>
              <a:t>MS specializaci“ nestačí jen správně pracovat</a:t>
            </a:r>
            <a:r>
              <a:rPr lang="cs-CZ" baseline="0" dirty="0" smtClean="0"/>
              <a:t> po stránce medicínské, která je nám primárně přirozená, ale vzhledem k finanční nákladnosti léků a jejich úhradovým podmínkám, musíme precizně znát indikační omezení </a:t>
            </a:r>
            <a:r>
              <a:rPr lang="cs-CZ" baseline="0" dirty="0" err="1" smtClean="0"/>
              <a:t>SÚKLu</a:t>
            </a:r>
            <a:r>
              <a:rPr lang="cs-CZ" baseline="0" dirty="0" smtClean="0"/>
              <a:t>, která se navíc průběžně v čase mění a s tím souvisí naše potřeba znát klíčové termíny, pojmy a definice, se kterými úhradová vyhláška operuje.</a:t>
            </a:r>
          </a:p>
          <a:p>
            <a:endParaRPr lang="cs-CZ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627865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42917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42917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42917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42917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42917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42917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33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42917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03043-8EBC-44C5-988A-DBD6D2C8C7D8}" type="slidenum">
              <a:rPr lang="en-GB" smtClean="0"/>
              <a:pPr>
                <a:defRPr/>
              </a:pPr>
              <a:t>34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24291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tags" Target="../tags/tag43.xml"/><Relationship Id="rId26" Type="http://schemas.openxmlformats.org/officeDocument/2006/relationships/slideMaster" Target="../slideMasters/slideMaster2.xml"/><Relationship Id="rId3" Type="http://schemas.openxmlformats.org/officeDocument/2006/relationships/tags" Target="../tags/tag28.xml"/><Relationship Id="rId21" Type="http://schemas.openxmlformats.org/officeDocument/2006/relationships/tags" Target="../tags/tag46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tags" Target="../tags/tag42.xml"/><Relationship Id="rId25" Type="http://schemas.openxmlformats.org/officeDocument/2006/relationships/tags" Target="../tags/tag50.xml"/><Relationship Id="rId2" Type="http://schemas.openxmlformats.org/officeDocument/2006/relationships/tags" Target="../tags/tag27.xml"/><Relationship Id="rId16" Type="http://schemas.openxmlformats.org/officeDocument/2006/relationships/tags" Target="../tags/tag41.xml"/><Relationship Id="rId20" Type="http://schemas.openxmlformats.org/officeDocument/2006/relationships/tags" Target="../tags/tag45.xml"/><Relationship Id="rId29" Type="http://schemas.openxmlformats.org/officeDocument/2006/relationships/image" Target="../media/image4.jpeg"/><Relationship Id="rId1" Type="http://schemas.openxmlformats.org/officeDocument/2006/relationships/vmlDrawing" Target="../drawings/vmlDrawing2.v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24" Type="http://schemas.openxmlformats.org/officeDocument/2006/relationships/tags" Target="../tags/tag49.xml"/><Relationship Id="rId5" Type="http://schemas.openxmlformats.org/officeDocument/2006/relationships/tags" Target="../tags/tag30.xml"/><Relationship Id="rId15" Type="http://schemas.openxmlformats.org/officeDocument/2006/relationships/tags" Target="../tags/tag40.xml"/><Relationship Id="rId23" Type="http://schemas.openxmlformats.org/officeDocument/2006/relationships/tags" Target="../tags/tag48.xml"/><Relationship Id="rId28" Type="http://schemas.openxmlformats.org/officeDocument/2006/relationships/image" Target="../media/image6.jpeg"/><Relationship Id="rId10" Type="http://schemas.openxmlformats.org/officeDocument/2006/relationships/tags" Target="../tags/tag35.xml"/><Relationship Id="rId19" Type="http://schemas.openxmlformats.org/officeDocument/2006/relationships/tags" Target="../tags/tag44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tags" Target="../tags/tag47.xml"/><Relationship Id="rId27" Type="http://schemas.openxmlformats.org/officeDocument/2006/relationships/oleObject" Target="../embeddings/oleObject2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7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hom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88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6750" y="5867400"/>
            <a:ext cx="18161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3886200"/>
            <a:ext cx="7772400" cy="784225"/>
          </a:xfrm>
        </p:spPr>
        <p:txBody>
          <a:bodyPr anchor="b"/>
          <a:lstStyle>
            <a:lvl1pPr algn="l">
              <a:defRPr sz="2400" b="1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724400"/>
            <a:ext cx="7772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 i="1" smtClean="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 userDrawn="1"/>
        </p:nvSpPr>
        <p:spPr>
          <a:xfrm>
            <a:off x="7808913" y="6202363"/>
            <a:ext cx="1335087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5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 userDrawn="1"/>
        </p:nvSpPr>
        <p:spPr>
          <a:xfrm>
            <a:off x="7808913" y="6202363"/>
            <a:ext cx="1335087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6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7808913" y="6202363"/>
            <a:ext cx="1335087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8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lang="en-US" sz="2000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 userDrawn="1"/>
        </p:nvSpPr>
        <p:spPr>
          <a:xfrm>
            <a:off x="7808913" y="6202363"/>
            <a:ext cx="1335087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4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7808913" y="6202363"/>
            <a:ext cx="1335087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3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 userDrawn="1"/>
        </p:nvSpPr>
        <p:spPr>
          <a:xfrm>
            <a:off x="7808913" y="6202363"/>
            <a:ext cx="1335087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6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 userDrawn="1"/>
        </p:nvSpPr>
        <p:spPr>
          <a:xfrm>
            <a:off x="7808913" y="6202363"/>
            <a:ext cx="1335087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6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 userDrawn="1"/>
        </p:nvSpPr>
        <p:spPr>
          <a:xfrm>
            <a:off x="7808913" y="6202363"/>
            <a:ext cx="1335087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5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 userDrawn="1"/>
        </p:nvSpPr>
        <p:spPr>
          <a:xfrm>
            <a:off x="7808913" y="6202363"/>
            <a:ext cx="1335087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5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CONTENT: Text &amp; Bullet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39713" y="217488"/>
            <a:ext cx="8642350" cy="6423025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596900"/>
            <a:ext cx="9144000" cy="755650"/>
          </a:xfrm>
          <a:prstGeom prst="rect">
            <a:avLst/>
          </a:prstGeom>
          <a:solidFill>
            <a:srgbClr val="3B6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2" cstate="print"/>
          <a:srcRect l="294" r="21341" b="79222"/>
          <a:stretch>
            <a:fillRect/>
          </a:stretch>
        </p:blipFill>
        <p:spPr bwMode="auto">
          <a:xfrm>
            <a:off x="241300" y="741363"/>
            <a:ext cx="86677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33" y="818462"/>
            <a:ext cx="8286749" cy="355600"/>
          </a:xfrm>
        </p:spPr>
        <p:txBody>
          <a:bodyPr/>
          <a:lstStyle>
            <a:lvl1pPr>
              <a:defRPr sz="2800" baseline="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45"/>
          </p:nvPr>
        </p:nvSpPr>
        <p:spPr>
          <a:xfrm>
            <a:off x="440203" y="2001794"/>
            <a:ext cx="8024176" cy="4470503"/>
          </a:xfrm>
        </p:spPr>
        <p:txBody>
          <a:bodyPr/>
          <a:lstStyle>
            <a:lvl1pPr marL="228600" indent="-228600">
              <a:lnSpc>
                <a:spcPct val="100000"/>
              </a:lnSpc>
              <a:buClr>
                <a:srgbClr val="3B69D6"/>
              </a:buClr>
              <a:buSzPct val="80000"/>
              <a:buFont typeface="Helvetica" pitchFamily="34" charset="0"/>
              <a:buChar char="►"/>
              <a:defRPr sz="1600">
                <a:latin typeface="Helvetica" pitchFamily="34" charset="0"/>
              </a:defRPr>
            </a:lvl1pPr>
            <a:lvl2pPr marL="457200" indent="-257175">
              <a:lnSpc>
                <a:spcPct val="100000"/>
              </a:lnSpc>
              <a:buClr>
                <a:srgbClr val="52B800"/>
              </a:buClr>
              <a:buSzPct val="80000"/>
              <a:buFont typeface="Arial"/>
              <a:buChar char="•"/>
              <a:defRPr sz="1600">
                <a:latin typeface="Helvetica" pitchFamily="34" charset="0"/>
              </a:defRPr>
            </a:lvl2pPr>
            <a:lvl3pPr marL="800100" indent="-244475">
              <a:lnSpc>
                <a:spcPct val="100000"/>
              </a:lnSpc>
              <a:buClr>
                <a:srgbClr val="52B800"/>
              </a:buClr>
              <a:buSzPct val="80000"/>
              <a:buFont typeface="Arial"/>
              <a:buChar char="•"/>
              <a:defRPr sz="1600">
                <a:latin typeface="Helvetica" pitchFamily="34" charset="0"/>
              </a:defRPr>
            </a:lvl3pPr>
            <a:lvl4pPr marL="1158875" indent="-234950">
              <a:lnSpc>
                <a:spcPct val="100000"/>
              </a:lnSpc>
              <a:buClr>
                <a:srgbClr val="52B800"/>
              </a:buClr>
              <a:buSzPct val="80000"/>
              <a:buFont typeface="Arial"/>
              <a:buChar char="•"/>
              <a:defRPr sz="1600">
                <a:latin typeface="Helvetica" pitchFamily="34" charset="0"/>
              </a:defRPr>
            </a:lvl4pPr>
            <a:lvl5pPr marL="1598613" indent="-234950">
              <a:lnSpc>
                <a:spcPct val="100000"/>
              </a:lnSpc>
              <a:buClr>
                <a:srgbClr val="52B800"/>
              </a:buClr>
              <a:buSzPct val="80000"/>
              <a:buFont typeface="Arial"/>
              <a:buChar char="•"/>
              <a:defRPr sz="1600">
                <a:latin typeface="Helvetic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0"/>
            <a:ext cx="7589837" cy="68421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488" y="1102038"/>
            <a:ext cx="8229600" cy="45259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701675" y="6222158"/>
            <a:ext cx="368691" cy="146194"/>
          </a:xfrm>
        </p:spPr>
        <p:txBody>
          <a:bodyPr wrap="none" lIns="0" tIns="0" rIns="0" bIns="0">
            <a:sp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1000" b="0"/>
            </a:lvl1pPr>
            <a:lvl2pPr marL="355600" indent="0">
              <a:buNone/>
              <a:defRPr/>
            </a:lvl2pPr>
            <a:lvl3pPr marL="630238" indent="0">
              <a:buNone/>
              <a:defRPr/>
            </a:lvl3pPr>
            <a:lvl4pPr marL="808038" indent="0">
              <a:buNone/>
              <a:defRPr/>
            </a:lvl4pPr>
            <a:lvl5pPr marL="849313" indent="0">
              <a:buNone/>
              <a:defRPr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cK Title Elements"/>
          <p:cNvGrpSpPr>
            <a:grpSpLocks/>
          </p:cNvGrpSpPr>
          <p:nvPr/>
        </p:nvGrpSpPr>
        <p:grpSpPr bwMode="auto">
          <a:xfrm>
            <a:off x="228600" y="5257800"/>
            <a:ext cx="4935538" cy="1158875"/>
            <a:chOff x="144" y="3312"/>
            <a:chExt cx="3109" cy="730"/>
          </a:xfrm>
        </p:grpSpPr>
        <p:sp>
          <p:nvSpPr>
            <p:cNvPr id="5" name="McK Document type" hidden="1"/>
            <p:cNvSpPr txBox="1">
              <a:spLocks noChangeArrowheads="1"/>
            </p:cNvSpPr>
            <p:nvPr/>
          </p:nvSpPr>
          <p:spPr bwMode="gray">
            <a:xfrm>
              <a:off x="144" y="3312"/>
              <a:ext cx="3109" cy="13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0" bIns="0" anchor="b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0" smtClean="0">
                  <a:solidFill>
                    <a:srgbClr val="000000"/>
                  </a:solidFill>
                </a:rPr>
                <a:t>Document type</a:t>
              </a:r>
            </a:p>
          </p:txBody>
        </p:sp>
        <p:sp>
          <p:nvSpPr>
            <p:cNvPr id="6" name="McK Date" hidden="1"/>
            <p:cNvSpPr txBox="1">
              <a:spLocks noChangeArrowheads="1"/>
            </p:cNvSpPr>
            <p:nvPr/>
          </p:nvSpPr>
          <p:spPr bwMode="gray">
            <a:xfrm>
              <a:off x="144" y="3552"/>
              <a:ext cx="3109" cy="13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0" bIns="0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0" smtClean="0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7" name="McK Disclaimer" hidden="1"/>
            <p:cNvSpPr>
              <a:spLocks noChangeArrowheads="1"/>
            </p:cNvSpPr>
            <p:nvPr/>
          </p:nvSpPr>
          <p:spPr bwMode="gray">
            <a:xfrm>
              <a:off x="144" y="3888"/>
              <a:ext cx="277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804863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>
                  <a:solidFill>
                    <a:srgbClr val="000000"/>
                  </a:solidFill>
                  <a:latin typeface="+mn-lt"/>
                  <a:cs typeface="+mn-cs"/>
                </a:rPr>
                <a:t>CONFIDENTIAL AND PROPRIETARY</a:t>
              </a:r>
            </a:p>
            <a:p>
              <a:pPr defTabSz="804863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>
                  <a:solidFill>
                    <a:srgbClr val="000000"/>
                  </a:solidFill>
                  <a:latin typeface="+mn-lt"/>
                  <a:cs typeface="+mn-cs"/>
                </a:rPr>
                <a:t>Any use of this material without specific permission of Biogen Idec is strictly prohibited</a:t>
              </a:r>
            </a:p>
          </p:txBody>
        </p:sp>
      </p:grpSp>
      <p:sp>
        <p:nvSpPr>
          <p:cNvPr id="8" name="McK Disclaimer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28600" y="6130925"/>
            <a:ext cx="4408488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rIns="45720" anchor="b">
            <a:spAutoFit/>
          </a:bodyPr>
          <a:lstStyle/>
          <a:p>
            <a:pPr defTabSz="804863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rgbClr val="000000"/>
                </a:solidFill>
                <a:latin typeface="+mn-lt"/>
                <a:cs typeface="+mn-cs"/>
              </a:rPr>
              <a:t>CONFIDENTIAL AND PROPRIETARY</a:t>
            </a:r>
          </a:p>
          <a:p>
            <a:pPr defTabSz="804863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rgbClr val="000000"/>
                </a:solidFill>
                <a:latin typeface="+mn-lt"/>
                <a:cs typeface="+mn-cs"/>
              </a:rPr>
              <a:t>Any use of this material without specific permission of </a:t>
            </a:r>
            <a:r>
              <a:rPr lang="en-US" sz="800" dirty="0" err="1">
                <a:solidFill>
                  <a:srgbClr val="000000"/>
                </a:solidFill>
                <a:latin typeface="+mn-lt"/>
                <a:cs typeface="+mn-cs"/>
              </a:rPr>
              <a:t>Biogen</a:t>
            </a:r>
            <a:r>
              <a:rPr lang="en-US" sz="800" dirty="0">
                <a:solidFill>
                  <a:srgbClr val="000000"/>
                </a:solidFill>
                <a:latin typeface="+mn-lt"/>
                <a:cs typeface="+mn-cs"/>
              </a:rPr>
              <a:t> Idec is strictly prohibited</a:t>
            </a:r>
          </a:p>
        </p:txBody>
      </p:sp>
      <p:sp>
        <p:nvSpPr>
          <p:cNvPr id="570370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228600" y="3648546"/>
            <a:ext cx="6400800" cy="759737"/>
          </a:xfrm>
        </p:spPr>
        <p:txBody>
          <a:bodyPr anchor="b">
            <a:noAutofit/>
          </a:bodyPr>
          <a:lstStyle>
            <a:lvl1pPr>
              <a:defRPr>
                <a:solidFill>
                  <a:srgbClr val="0D5CAB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70371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28600" y="4445257"/>
            <a:ext cx="6400800" cy="633743"/>
          </a:xfrm>
          <a:prstGeom prst="rect">
            <a:avLst/>
          </a:prstGeom>
        </p:spPr>
        <p:txBody>
          <a:bodyPr/>
          <a:lstStyle>
            <a:lvl1pPr>
              <a:buNone/>
              <a:defRPr i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dt" sz="quarter" idx="10"/>
          </p:nvPr>
        </p:nvSpPr>
        <p:spPr bwMode="gray">
          <a:xfrm>
            <a:off x="228600" y="5721350"/>
            <a:ext cx="4935538" cy="244475"/>
          </a:xfrm>
          <a:prstGeom prst="rect">
            <a:avLst/>
          </a:prstGeom>
          <a:ex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b="0" dirty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D5CA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4047" y="1575302"/>
            <a:ext cx="8385047" cy="4657373"/>
          </a:xfrm>
        </p:spPr>
        <p:txBody>
          <a:bodyPr/>
          <a:lstStyle>
            <a:lvl1pPr marL="0" indent="0">
              <a:defRPr sz="1600"/>
            </a:lvl1pPr>
            <a:lvl2pPr marL="304800" indent="-203200" algn="l">
              <a:buClrTx/>
              <a:buSzPct val="65000"/>
              <a:buFont typeface="Wingdings"/>
              <a:buChar char="l"/>
              <a:defRPr sz="1600"/>
            </a:lvl2pPr>
            <a:lvl3pPr marL="609600" indent="-203200" algn="l">
              <a:buClrTx/>
              <a:buSzPct val="100000"/>
              <a:buFontTx/>
              <a:buChar char="–"/>
              <a:defRPr sz="1600"/>
            </a:lvl3pPr>
            <a:lvl4pPr marL="914400" indent="-203200" algn="l">
              <a:buClrTx/>
              <a:buSzPct val="55000"/>
              <a:buFont typeface="Wingdings"/>
              <a:buChar char="¡"/>
              <a:defRPr sz="1400"/>
            </a:lvl4pPr>
            <a:lvl5pPr marL="1219200" indent="-203200" algn="l">
              <a:buClrTx/>
              <a:buSzPct val="100000"/>
              <a:buFontTx/>
              <a:buChar char="–"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D5CA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AutoShape 96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132109" name="think-cell Slide" r:id="rId27" imgW="0" imgH="0" progId="">
              <p:embed/>
            </p:oleObj>
          </a:graphicData>
        </a:graphic>
      </p:graphicFrame>
      <p:pic>
        <p:nvPicPr>
          <p:cNvPr id="5" name="Picture 3" descr="logo-biogenidec-color-sm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8" cstate="print"/>
          <a:srcRect/>
          <a:stretch>
            <a:fillRect/>
          </a:stretch>
        </p:blipFill>
        <p:spPr bwMode="gray">
          <a:xfrm>
            <a:off x="7696200" y="6248400"/>
            <a:ext cx="1371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cK 1. On-page tracker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14300" y="26988"/>
            <a:ext cx="8509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rgbClr val="808080"/>
                </a:solidFill>
                <a:latin typeface="+mn-lt"/>
                <a:cs typeface="+mn-cs"/>
              </a:rPr>
              <a:t>TRACKER</a:t>
            </a:r>
          </a:p>
        </p:txBody>
      </p:sp>
      <p:sp>
        <p:nvSpPr>
          <p:cNvPr id="7" name="McK 3. Unit of measure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14300" y="1143000"/>
            <a:ext cx="3656013" cy="212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defTabSz="895350">
              <a:defRPr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+mn-cs"/>
              </a:rPr>
              <a:t>Unit of measure</a:t>
            </a:r>
          </a:p>
        </p:txBody>
      </p:sp>
      <p:grpSp>
        <p:nvGrpSpPr>
          <p:cNvPr id="8" name="McK Slide Elements"/>
          <p:cNvGrpSpPr>
            <a:grpSpLocks/>
          </p:cNvGrpSpPr>
          <p:nvPr/>
        </p:nvGrpSpPr>
        <p:grpSpPr bwMode="auto">
          <a:xfrm>
            <a:off x="114300" y="6351588"/>
            <a:ext cx="7518400" cy="420687"/>
            <a:chOff x="72" y="4001"/>
            <a:chExt cx="4736" cy="265"/>
          </a:xfrm>
        </p:grpSpPr>
        <p:sp>
          <p:nvSpPr>
            <p:cNvPr id="9" name="McK 4. Footnote" hidden="1"/>
            <p:cNvSpPr txBox="1">
              <a:spLocks noChangeArrowheads="1"/>
            </p:cNvSpPr>
            <p:nvPr userDrawn="1"/>
          </p:nvSpPr>
          <p:spPr bwMode="gray">
            <a:xfrm>
              <a:off x="72" y="4001"/>
              <a:ext cx="4736" cy="9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smtClean="0">
                  <a:solidFill>
                    <a:srgbClr val="000000"/>
                  </a:solidFill>
                  <a:cs typeface="+mn-cs"/>
                </a:rPr>
                <a:t>1 Footnote</a:t>
              </a:r>
            </a:p>
          </p:txBody>
        </p:sp>
        <p:sp>
          <p:nvSpPr>
            <p:cNvPr id="10" name="McK 5. Source" hidden="1"/>
            <p:cNvSpPr>
              <a:spLocks noChangeArrowheads="1"/>
            </p:cNvSpPr>
            <p:nvPr userDrawn="1"/>
          </p:nvSpPr>
          <p:spPr bwMode="gray">
            <a:xfrm>
              <a:off x="72" y="4170"/>
              <a:ext cx="473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609600" indent="-609600" defTabSz="895350" fontAlgn="auto">
                <a:spcBef>
                  <a:spcPts val="0"/>
                </a:spcBef>
                <a:spcAft>
                  <a:spcPts val="0"/>
                </a:spcAft>
                <a:tabLst>
                  <a:tab pos="612775" algn="l"/>
                </a:tabLst>
                <a:defRPr/>
              </a:pPr>
              <a:r>
                <a:rPr lang="en-US" sz="1000">
                  <a:solidFill>
                    <a:srgbClr val="000000"/>
                  </a:solidFill>
                  <a:latin typeface="+mn-lt"/>
                  <a:cs typeface="+mn-cs"/>
                </a:rPr>
                <a:t>SOURCE: Source</a:t>
              </a:r>
            </a:p>
          </p:txBody>
        </p:sp>
      </p:grpSp>
      <p:grpSp>
        <p:nvGrpSpPr>
          <p:cNvPr id="11" name="ACET" hidden="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14300" y="2085975"/>
            <a:ext cx="4264025" cy="508000"/>
            <a:chOff x="915" y="710"/>
            <a:chExt cx="2686" cy="320"/>
          </a:xfrm>
        </p:grpSpPr>
        <p:cxnSp>
          <p:nvCxnSpPr>
            <p:cNvPr id="12" name="AutoShape 13" hidden="1"/>
            <p:cNvCxnSpPr>
              <a:cxnSpLocks noChangeShapeType="1"/>
              <a:stCxn id="1078" idx="4"/>
              <a:endCxn id="107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3" name="AutoShape 14" hidden="1"/>
            <p:cNvSpPr>
              <a:spLocks noChangeArrowheads="1"/>
            </p:cNvSpPr>
            <p:nvPr/>
          </p:nvSpPr>
          <p:spPr bwMode="gray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+mn-lt"/>
                  <a:cs typeface="+mn-cs"/>
                </a:rPr>
                <a:t>Title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+mn-lt"/>
                  <a:cs typeface="+mn-cs"/>
                </a:rPr>
                <a:t>Unit of measure</a:t>
              </a:r>
            </a:p>
          </p:txBody>
        </p:sp>
      </p:grpSp>
      <p:grpSp>
        <p:nvGrpSpPr>
          <p:cNvPr id="14" name="LegendBoxes" hidden="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8097838" y="1143000"/>
            <a:ext cx="842962" cy="976313"/>
            <a:chOff x="3394" y="519"/>
            <a:chExt cx="531" cy="615"/>
          </a:xfrm>
        </p:grpSpPr>
        <p:sp>
          <p:nvSpPr>
            <p:cNvPr id="15" name="LegendRectangle1" hidden="1"/>
            <p:cNvSpPr>
              <a:spLocks noChangeArrowheads="1"/>
            </p:cNvSpPr>
            <p:nvPr userDrawn="1"/>
          </p:nvSpPr>
          <p:spPr bwMode="gray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6" name="LegendRectangle2" hidden="1"/>
            <p:cNvSpPr>
              <a:spLocks noChangeArrowheads="1"/>
            </p:cNvSpPr>
            <p:nvPr userDrawn="1"/>
          </p:nvSpPr>
          <p:spPr bwMode="gray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7" name="LegendRectangle3" hidden="1"/>
            <p:cNvSpPr>
              <a:spLocks noChangeArrowheads="1"/>
            </p:cNvSpPr>
            <p:nvPr userDrawn="1"/>
          </p:nvSpPr>
          <p:spPr bwMode="gray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8" name="LegendRectangle4" hidden="1"/>
            <p:cNvSpPr>
              <a:spLocks noChangeArrowheads="1"/>
            </p:cNvSpPr>
            <p:nvPr userDrawn="1"/>
          </p:nvSpPr>
          <p:spPr bwMode="gray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9" name="Legend1" hidden="1"/>
            <p:cNvSpPr>
              <a:spLocks noChangeArrowheads="1"/>
            </p:cNvSpPr>
            <p:nvPr userDrawn="1"/>
          </p:nvSpPr>
          <p:spPr bwMode="gray">
            <a:xfrm>
              <a:off x="3554" y="5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Legend1</a:t>
              </a:r>
            </a:p>
          </p:txBody>
        </p:sp>
        <p:sp>
          <p:nvSpPr>
            <p:cNvPr id="20" name="Legend2" hidden="1"/>
            <p:cNvSpPr>
              <a:spLocks noChangeArrowheads="1"/>
            </p:cNvSpPr>
            <p:nvPr userDrawn="1"/>
          </p:nvSpPr>
          <p:spPr bwMode="gray">
            <a:xfrm>
              <a:off x="3554" y="68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Legend2</a:t>
              </a:r>
            </a:p>
          </p:txBody>
        </p:sp>
        <p:sp>
          <p:nvSpPr>
            <p:cNvPr id="21" name="Legend3" hidden="1"/>
            <p:cNvSpPr>
              <a:spLocks noChangeArrowheads="1"/>
            </p:cNvSpPr>
            <p:nvPr userDrawn="1"/>
          </p:nvSpPr>
          <p:spPr bwMode="gray">
            <a:xfrm>
              <a:off x="3554" y="84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Legend3</a:t>
              </a:r>
            </a:p>
          </p:txBody>
        </p:sp>
        <p:sp>
          <p:nvSpPr>
            <p:cNvPr id="22" name="Legend4" hidden="1"/>
            <p:cNvSpPr>
              <a:spLocks noChangeArrowheads="1"/>
            </p:cNvSpPr>
            <p:nvPr userDrawn="1"/>
          </p:nvSpPr>
          <p:spPr bwMode="gray">
            <a:xfrm>
              <a:off x="3554" y="10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Legend4</a:t>
              </a:r>
            </a:p>
          </p:txBody>
        </p:sp>
      </p:grpSp>
      <p:grpSp>
        <p:nvGrpSpPr>
          <p:cNvPr id="23" name="LegendLines" hidden="1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780338" y="1143000"/>
            <a:ext cx="1160462" cy="706438"/>
            <a:chOff x="2411" y="2750"/>
            <a:chExt cx="731" cy="445"/>
          </a:xfrm>
        </p:grpSpPr>
        <p:sp>
          <p:nvSpPr>
            <p:cNvPr id="24" name="LineLegend1" hidden="1"/>
            <p:cNvSpPr>
              <a:spLocks noChangeShapeType="1"/>
            </p:cNvSpPr>
            <p:nvPr/>
          </p:nvSpPr>
          <p:spPr bwMode="gray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25" name="LineLegend2" hidden="1"/>
            <p:cNvSpPr>
              <a:spLocks noChangeShapeType="1"/>
            </p:cNvSpPr>
            <p:nvPr/>
          </p:nvSpPr>
          <p:spPr bwMode="gray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26" name="LineLegend3" hidden="1"/>
            <p:cNvSpPr>
              <a:spLocks noChangeShapeType="1"/>
            </p:cNvSpPr>
            <p:nvPr/>
          </p:nvSpPr>
          <p:spPr bwMode="gray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27" name="Legend1" hidden="1"/>
            <p:cNvSpPr>
              <a:spLocks noChangeArrowheads="1"/>
            </p:cNvSpPr>
            <p:nvPr userDrawn="1"/>
          </p:nvSpPr>
          <p:spPr bwMode="gray">
            <a:xfrm>
              <a:off x="2771" y="275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Legend1</a:t>
              </a:r>
            </a:p>
          </p:txBody>
        </p:sp>
        <p:sp>
          <p:nvSpPr>
            <p:cNvPr id="28" name="Legend2" hidden="1"/>
            <p:cNvSpPr>
              <a:spLocks noChangeArrowheads="1"/>
            </p:cNvSpPr>
            <p:nvPr userDrawn="1"/>
          </p:nvSpPr>
          <p:spPr bwMode="gray">
            <a:xfrm>
              <a:off x="2771" y="291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Legend2</a:t>
              </a:r>
            </a:p>
          </p:txBody>
        </p:sp>
        <p:sp>
          <p:nvSpPr>
            <p:cNvPr id="29" name="Legend3" hidden="1"/>
            <p:cNvSpPr>
              <a:spLocks noChangeArrowheads="1"/>
            </p:cNvSpPr>
            <p:nvPr userDrawn="1"/>
          </p:nvSpPr>
          <p:spPr bwMode="gray">
            <a:xfrm>
              <a:off x="2771" y="308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Legend3</a:t>
              </a:r>
            </a:p>
          </p:txBody>
        </p:sp>
      </p:grpSp>
      <p:grpSp>
        <p:nvGrpSpPr>
          <p:cNvPr id="30" name="LegendMoons" hidden="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8018463" y="1143000"/>
            <a:ext cx="922337" cy="1306513"/>
            <a:chOff x="1104" y="2704"/>
            <a:chExt cx="581" cy="823"/>
          </a:xfrm>
        </p:grpSpPr>
        <p:grpSp>
          <p:nvGrpSpPr>
            <p:cNvPr id="31" name="MoonLegend1" hidden="1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49" name="Oval 33" hidden="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0" name="Arc 34" hidden="1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32" name="MoonLegend2" hidden="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47" name="Oval 36" hidden="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8" name="Arc 37" hidden="1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33" name="MoonLegend3" hidden="1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45" name="Oval 39" hidden="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6" name="Arc 40" hidden="1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34" name="MoonLegend4" hidden="1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43" name="Oval 42" hidden="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4" name="Arc 43" hidden="1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35" name="MoonLegend5" hidden="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41" name="Oval 45" hidden="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2" name="Oval 46" hidden="1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sp>
          <p:nvSpPr>
            <p:cNvPr id="36" name="Legend1" hidden="1"/>
            <p:cNvSpPr>
              <a:spLocks noChangeArrowheads="1"/>
            </p:cNvSpPr>
            <p:nvPr userDrawn="1"/>
          </p:nvSpPr>
          <p:spPr bwMode="gray">
            <a:xfrm>
              <a:off x="1314" y="2712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Legend1</a:t>
              </a:r>
            </a:p>
          </p:txBody>
        </p:sp>
        <p:sp>
          <p:nvSpPr>
            <p:cNvPr id="37" name="Legend2" hidden="1"/>
            <p:cNvSpPr>
              <a:spLocks noChangeArrowheads="1"/>
            </p:cNvSpPr>
            <p:nvPr userDrawn="1"/>
          </p:nvSpPr>
          <p:spPr bwMode="gray">
            <a:xfrm>
              <a:off x="1314" y="288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Legend2</a:t>
              </a:r>
            </a:p>
          </p:txBody>
        </p:sp>
        <p:sp>
          <p:nvSpPr>
            <p:cNvPr id="38" name="Legend3" hidden="1"/>
            <p:cNvSpPr>
              <a:spLocks noChangeArrowheads="1"/>
            </p:cNvSpPr>
            <p:nvPr userDrawn="1"/>
          </p:nvSpPr>
          <p:spPr bwMode="gray">
            <a:xfrm>
              <a:off x="1314" y="3058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Legend3</a:t>
              </a:r>
            </a:p>
          </p:txBody>
        </p:sp>
        <p:sp>
          <p:nvSpPr>
            <p:cNvPr id="39" name="Legend4" hidden="1"/>
            <p:cNvSpPr>
              <a:spLocks noChangeArrowheads="1"/>
            </p:cNvSpPr>
            <p:nvPr userDrawn="1"/>
          </p:nvSpPr>
          <p:spPr bwMode="gray">
            <a:xfrm>
              <a:off x="1314" y="3231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Legend4</a:t>
              </a:r>
            </a:p>
          </p:txBody>
        </p:sp>
        <p:sp>
          <p:nvSpPr>
            <p:cNvPr id="40" name="Legend5" hidden="1"/>
            <p:cNvSpPr>
              <a:spLocks noChangeArrowheads="1"/>
            </p:cNvSpPr>
            <p:nvPr userDrawn="1"/>
          </p:nvSpPr>
          <p:spPr bwMode="gray">
            <a:xfrm>
              <a:off x="1314" y="340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Legend5</a:t>
              </a:r>
            </a:p>
          </p:txBody>
        </p:sp>
      </p:grpSp>
      <p:grpSp>
        <p:nvGrpSpPr>
          <p:cNvPr id="51" name="Sticker" hidden="1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7847013" y="1143000"/>
            <a:ext cx="1093787" cy="209550"/>
            <a:chOff x="4817" y="376"/>
            <a:chExt cx="689" cy="132"/>
          </a:xfrm>
        </p:grpSpPr>
        <p:cxnSp>
          <p:nvCxnSpPr>
            <p:cNvPr id="52" name="AutoShape 53" hidden="1"/>
            <p:cNvCxnSpPr>
              <a:cxnSpLocks noChangeShapeType="1"/>
              <a:stCxn id="1041" idx="4"/>
              <a:endCxn id="1041" idx="6"/>
            </p:cNvCxnSpPr>
            <p:nvPr userDrawn="1"/>
          </p:nvCxnSpPr>
          <p:spPr bwMode="gray">
            <a:xfrm>
              <a:off x="4817" y="508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53" name="AutoShape 54" hidden="1"/>
            <p:cNvSpPr>
              <a:spLocks noChangeArrowheads="1"/>
            </p:cNvSpPr>
            <p:nvPr userDrawn="1"/>
          </p:nvSpPr>
          <p:spPr bwMode="gray">
            <a:xfrm>
              <a:off x="4817" y="376"/>
              <a:ext cx="689" cy="13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27432" tIns="0" rIns="0" bIns="27432">
              <a:spAutoFit/>
            </a:bodyPr>
            <a:lstStyle/>
            <a:p>
              <a:pPr algn="r" defTabSz="895350" fontAlgn="auto">
                <a:spcBef>
                  <a:spcPts val="0"/>
                </a:spcBef>
                <a:spcAft>
                  <a:spcPts val="0"/>
                </a:spcAft>
                <a:buClr>
                  <a:srgbClr val="4F91CD"/>
                </a:buClr>
                <a:defRPr/>
              </a:pPr>
              <a:r>
                <a:rPr lang="en-US" sz="1200">
                  <a:solidFill>
                    <a:srgbClr val="808080"/>
                  </a:solidFill>
                  <a:latin typeface="+mn-lt"/>
                  <a:cs typeface="+mn-cs"/>
                </a:rPr>
                <a:t>ILLUSTRATIVE</a:t>
              </a:r>
            </a:p>
          </p:txBody>
        </p:sp>
        <p:cxnSp>
          <p:nvCxnSpPr>
            <p:cNvPr id="54" name="AutoShape 55" hidden="1"/>
            <p:cNvCxnSpPr>
              <a:cxnSpLocks noChangeShapeType="1"/>
              <a:stCxn id="1041" idx="2"/>
              <a:endCxn id="1041" idx="4"/>
            </p:cNvCxnSpPr>
            <p:nvPr userDrawn="1"/>
          </p:nvCxnSpPr>
          <p:spPr bwMode="gray">
            <a:xfrm>
              <a:off x="4817" y="376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sp>
        <p:nvSpPr>
          <p:cNvPr id="55" name="Rectangle 6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0" y="1038225"/>
            <a:ext cx="9144000" cy="55563"/>
          </a:xfrm>
          <a:prstGeom prst="rect">
            <a:avLst/>
          </a:prstGeom>
          <a:solidFill>
            <a:srgbClr val="4F91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56" name="TextBox 61"/>
          <p:cNvSpPr txBox="1"/>
          <p:nvPr/>
        </p:nvSpPr>
        <p:spPr bwMode="gray">
          <a:xfrm>
            <a:off x="8366125" y="0"/>
            <a:ext cx="766763" cy="246063"/>
          </a:xfrm>
          <a:prstGeom prst="rect">
            <a:avLst/>
          </a:prstGeom>
          <a:noFill/>
        </p:spPr>
        <p:txBody>
          <a:bodyPr wrap="none" lIns="45720" rIns="45720">
            <a:spAutoFit/>
          </a:bodyPr>
          <a:lstStyle/>
          <a:p>
            <a:pPr algn="r" fontAlgn="auto">
              <a:spcBef>
                <a:spcPts val="400"/>
              </a:spcBef>
              <a:spcAft>
                <a:spcPts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latin typeface="+mn-lt"/>
                <a:cs typeface="+mn-cs"/>
              </a:rPr>
              <a:t>Confidential</a:t>
            </a:r>
          </a:p>
        </p:txBody>
      </p:sp>
      <p:sp>
        <p:nvSpPr>
          <p:cNvPr id="57" name="TextBox 62"/>
          <p:cNvSpPr txBox="1"/>
          <p:nvPr userDrawn="1"/>
        </p:nvSpPr>
        <p:spPr bwMode="gray">
          <a:xfrm>
            <a:off x="8840788" y="6613525"/>
            <a:ext cx="342900" cy="246063"/>
          </a:xfrm>
          <a:prstGeom prst="rect">
            <a:avLst/>
          </a:prstGeom>
          <a:noFill/>
        </p:spPr>
        <p:txBody>
          <a:bodyPr lIns="45720" rIns="45720" anchor="b">
            <a:spAutoFit/>
          </a:bodyPr>
          <a:lstStyle/>
          <a:p>
            <a:pPr algn="ctr" fontAlgn="auto">
              <a:spcBef>
                <a:spcPts val="400"/>
              </a:spcBef>
              <a:spcAft>
                <a:spcPts val="0"/>
              </a:spcAft>
              <a:defRPr/>
            </a:pPr>
            <a:fld id="{2E6CA060-F474-4B35-BEA2-080E54AB8070}" type="slidenum">
              <a:rPr lang="en-US" sz="1000">
                <a:solidFill>
                  <a:srgbClr val="FFFFFF">
                    <a:lumMod val="50000"/>
                  </a:srgbClr>
                </a:solidFill>
                <a:latin typeface="+mn-lt"/>
                <a:cs typeface="+mn-cs"/>
              </a:rPr>
              <a:pPr algn="ctr" fontAlgn="auto">
                <a:spcBef>
                  <a:spcPts val="4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 err="1">
              <a:solidFill>
                <a:srgbClr val="FFFFFF">
                  <a:lumMod val="50000"/>
                </a:srgbClr>
              </a:solidFill>
              <a:latin typeface="+mn-lt"/>
              <a:cs typeface="+mn-cs"/>
            </a:endParaRPr>
          </a:p>
        </p:txBody>
      </p:sp>
      <p:sp>
        <p:nvSpPr>
          <p:cNvPr id="58" name="Obdélník 57"/>
          <p:cNvSpPr/>
          <p:nvPr userDrawn="1"/>
        </p:nvSpPr>
        <p:spPr>
          <a:xfrm>
            <a:off x="7632700" y="6202363"/>
            <a:ext cx="1511300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59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DB2569-EBB6-4E10-90F6-6FE75F42EB71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AF7AEB-20C1-46D4-8136-DA904D816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tandard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5514975"/>
            <a:ext cx="28575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hom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88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3886200"/>
            <a:ext cx="7772400" cy="784225"/>
          </a:xfrm>
        </p:spPr>
        <p:txBody>
          <a:bodyPr anchor="b"/>
          <a:lstStyle>
            <a:lvl1pPr algn="l">
              <a:defRPr sz="2400" b="1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724400"/>
            <a:ext cx="7772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 i="1" smtClean="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lang="en-US" sz="2000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tandard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5514975"/>
            <a:ext cx="28575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hom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88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3886200"/>
            <a:ext cx="7772400" cy="784225"/>
          </a:xfrm>
        </p:spPr>
        <p:txBody>
          <a:bodyPr anchor="b"/>
          <a:lstStyle>
            <a:lvl1pPr algn="l">
              <a:defRPr sz="2400" b="1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724400"/>
            <a:ext cx="7772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 i="1" smtClean="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DB4ABF7-19B7-4392-B46E-432638B59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A1C542F-0AB1-431F-A337-5D1A1F614E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lang="en-US" sz="2000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3A53843-AD6F-413B-B0B8-CFAEE75ED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2C1E436-6ED8-4355-887F-4E9AAC1D6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A461AAA9-0F8C-45AD-8D62-A0B5C1124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AAC6BD0-90C9-4783-B66B-C9722507F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71E20D7-CF01-4EDA-A5CB-7F163EA86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F104C10-9432-4289-90D0-9BF99BED9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auto" hangingPunct="0">
              <a:spcBef>
                <a:spcPct val="20000"/>
              </a:spcBef>
              <a:spcAft>
                <a:spcPts val="0"/>
              </a:spcAft>
              <a:buFontTx/>
              <a:buChar char="–"/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460575DC-FEA3-475A-80E1-6E473A7294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2390"/>
            <a:ext cx="8229600" cy="33496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2100"/>
            <a:ext cx="8229600" cy="46101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566470"/>
            <a:ext cx="8229600" cy="381000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76300" y="6489222"/>
            <a:ext cx="7810500" cy="195530"/>
          </a:xfrm>
        </p:spPr>
        <p:txBody>
          <a:bodyPr>
            <a:noAutofit/>
          </a:bodyPr>
          <a:lstStyle>
            <a:lvl1pPr>
              <a:buNone/>
              <a:defRPr sz="1000"/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57200" y="1143000"/>
            <a:ext cx="8229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686800" y="6492875"/>
            <a:ext cx="431800" cy="365125"/>
          </a:xfrm>
          <a:prstGeom prst="rect">
            <a:avLst/>
          </a:prstGeom>
        </p:spPr>
        <p:txBody>
          <a:bodyPr/>
          <a:lstStyle>
            <a:lvl1pPr>
              <a:defRPr sz="800" smtClean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E88789-9E8B-4636-8E8D-7F6E47F21A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566470"/>
            <a:ext cx="8229600" cy="381000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57200" y="1143000"/>
            <a:ext cx="4038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648200" y="1143000"/>
            <a:ext cx="4038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76300" y="6489222"/>
            <a:ext cx="7810500" cy="195530"/>
          </a:xfrm>
        </p:spPr>
        <p:txBody>
          <a:bodyPr>
            <a:noAutofit/>
          </a:bodyPr>
          <a:lstStyle>
            <a:lvl1pPr>
              <a:buNone/>
              <a:defRPr sz="1000"/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8686800" y="6492875"/>
            <a:ext cx="431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6F4B25-8922-43C6-9523-8E882B6896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566470"/>
            <a:ext cx="8229600" cy="381000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57200" y="1143000"/>
            <a:ext cx="4038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648200" y="1143000"/>
            <a:ext cx="4038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76300" y="6489222"/>
            <a:ext cx="7810500" cy="195530"/>
          </a:xfrm>
        </p:spPr>
        <p:txBody>
          <a:bodyPr>
            <a:noAutofit/>
          </a:bodyPr>
          <a:lstStyle>
            <a:lvl1pPr>
              <a:buNone/>
              <a:defRPr sz="1000"/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8686800" y="6492875"/>
            <a:ext cx="431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189ABA-DECB-4C0E-8A8B-2F39D381B5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20954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20954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566470"/>
            <a:ext cx="8229600" cy="381000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57200" y="1143000"/>
            <a:ext cx="4038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648200" y="1143000"/>
            <a:ext cx="4038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76300" y="6489222"/>
            <a:ext cx="7810500" cy="195530"/>
          </a:xfrm>
        </p:spPr>
        <p:txBody>
          <a:bodyPr>
            <a:noAutofit/>
          </a:bodyPr>
          <a:lstStyle>
            <a:lvl1pPr>
              <a:buNone/>
              <a:defRPr sz="1000"/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457200" y="3848100"/>
            <a:ext cx="4038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4648200" y="3848100"/>
            <a:ext cx="4038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21"/>
          </p:nvPr>
        </p:nvSpPr>
        <p:spPr>
          <a:xfrm>
            <a:off x="457200" y="4296675"/>
            <a:ext cx="4038600" cy="20954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half" idx="22"/>
          </p:nvPr>
        </p:nvSpPr>
        <p:spPr>
          <a:xfrm>
            <a:off x="4648200" y="4296675"/>
            <a:ext cx="4038600" cy="20954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8686800" y="6492875"/>
            <a:ext cx="431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AE32A0-9D47-42CE-BD98-2867E53D4F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2390"/>
            <a:ext cx="8229600" cy="33496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054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566470"/>
            <a:ext cx="8229600" cy="381000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76300" y="6489222"/>
            <a:ext cx="7810500" cy="195530"/>
          </a:xfrm>
        </p:spPr>
        <p:txBody>
          <a:bodyPr>
            <a:noAutofit/>
          </a:bodyPr>
          <a:lstStyle>
            <a:lvl1pPr>
              <a:buNone/>
              <a:defRPr sz="1000"/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686800" y="6492875"/>
            <a:ext cx="431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347E17-9926-4C91-B973-1FCFDF8E6A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533400"/>
            <a:ext cx="8229600" cy="381000"/>
          </a:xfrm>
        </p:spPr>
        <p:txBody>
          <a:bodyPr anchor="ctr">
            <a:normAutofit/>
          </a:bodyPr>
          <a:lstStyle>
            <a:lvl1pPr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57200" y="1066800"/>
            <a:ext cx="8229600" cy="5257800"/>
          </a:xfrm>
          <a:noFill/>
        </p:spPr>
        <p:txBody>
          <a:bodyPr>
            <a:noAutofit/>
          </a:bodyPr>
          <a:lstStyle>
            <a:lvl1pPr marL="233363" indent="-233363">
              <a:tabLst>
                <a:tab pos="7659688" algn="r"/>
              </a:tabLst>
              <a:defRPr baseline="0"/>
            </a:lvl1pPr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648700" y="6492875"/>
            <a:ext cx="469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5497A8-538B-4325-BD9D-E74A7F6377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9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566470"/>
            <a:ext cx="8229600" cy="381000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57200" y="1143000"/>
            <a:ext cx="4038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648200" y="1143000"/>
            <a:ext cx="4038600" cy="381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76300" y="6489222"/>
            <a:ext cx="7810500" cy="195530"/>
          </a:xfrm>
        </p:spPr>
        <p:txBody>
          <a:bodyPr>
            <a:noAutofit/>
          </a:bodyPr>
          <a:lstStyle>
            <a:lvl1pPr>
              <a:buNone/>
              <a:defRPr sz="1000"/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8686800" y="6492875"/>
            <a:ext cx="431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918DD73-3456-4615-AEA5-7358F7FC4F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CONTENT: Text &amp; Bullet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39713" y="217488"/>
            <a:ext cx="8642350" cy="6423025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596900"/>
            <a:ext cx="9144000" cy="755650"/>
          </a:xfrm>
          <a:prstGeom prst="rect">
            <a:avLst/>
          </a:prstGeom>
          <a:solidFill>
            <a:srgbClr val="3B6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2" cstate="print"/>
          <a:srcRect l="294" r="21341" b="79222"/>
          <a:stretch>
            <a:fillRect/>
          </a:stretch>
        </p:blipFill>
        <p:spPr bwMode="auto">
          <a:xfrm>
            <a:off x="241300" y="741363"/>
            <a:ext cx="86677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33" y="818462"/>
            <a:ext cx="8286749" cy="355600"/>
          </a:xfrm>
        </p:spPr>
        <p:txBody>
          <a:bodyPr/>
          <a:lstStyle>
            <a:lvl1pPr>
              <a:defRPr sz="2800" baseline="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45"/>
          </p:nvPr>
        </p:nvSpPr>
        <p:spPr>
          <a:xfrm>
            <a:off x="440203" y="2001794"/>
            <a:ext cx="8024176" cy="4470503"/>
          </a:xfrm>
        </p:spPr>
        <p:txBody>
          <a:bodyPr/>
          <a:lstStyle>
            <a:lvl1pPr marL="228600" indent="-228600">
              <a:lnSpc>
                <a:spcPct val="100000"/>
              </a:lnSpc>
              <a:buClr>
                <a:srgbClr val="3B69D6"/>
              </a:buClr>
              <a:buSzPct val="80000"/>
              <a:buFont typeface="Helvetica" pitchFamily="34" charset="0"/>
              <a:buChar char="►"/>
              <a:defRPr sz="1600">
                <a:latin typeface="Helvetica" pitchFamily="34" charset="0"/>
              </a:defRPr>
            </a:lvl1pPr>
            <a:lvl2pPr marL="457200" indent="-257175">
              <a:lnSpc>
                <a:spcPct val="100000"/>
              </a:lnSpc>
              <a:buClr>
                <a:srgbClr val="52B800"/>
              </a:buClr>
              <a:buSzPct val="80000"/>
              <a:buFont typeface="Arial"/>
              <a:buChar char="•"/>
              <a:defRPr sz="1600">
                <a:latin typeface="Helvetica" pitchFamily="34" charset="0"/>
              </a:defRPr>
            </a:lvl2pPr>
            <a:lvl3pPr marL="800100" indent="-244475">
              <a:lnSpc>
                <a:spcPct val="100000"/>
              </a:lnSpc>
              <a:buClr>
                <a:srgbClr val="52B800"/>
              </a:buClr>
              <a:buSzPct val="80000"/>
              <a:buFont typeface="Arial"/>
              <a:buChar char="•"/>
              <a:defRPr sz="1600">
                <a:latin typeface="Helvetica" pitchFamily="34" charset="0"/>
              </a:defRPr>
            </a:lvl3pPr>
            <a:lvl4pPr marL="1158875" indent="-234950">
              <a:lnSpc>
                <a:spcPct val="100000"/>
              </a:lnSpc>
              <a:buClr>
                <a:srgbClr val="52B800"/>
              </a:buClr>
              <a:buSzPct val="80000"/>
              <a:buFont typeface="Arial"/>
              <a:buChar char="•"/>
              <a:defRPr sz="1600">
                <a:latin typeface="Helvetica" pitchFamily="34" charset="0"/>
              </a:defRPr>
            </a:lvl4pPr>
            <a:lvl5pPr marL="1598613" indent="-234950">
              <a:lnSpc>
                <a:spcPct val="100000"/>
              </a:lnSpc>
              <a:buClr>
                <a:srgbClr val="52B800"/>
              </a:buClr>
              <a:buSzPct val="80000"/>
              <a:buFont typeface="Arial"/>
              <a:buChar char="•"/>
              <a:defRPr sz="1600">
                <a:latin typeface="Helvetic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6"/>
          </p:nvPr>
        </p:nvSpPr>
        <p:spPr>
          <a:xfrm>
            <a:off x="8477250" y="6175375"/>
            <a:ext cx="238125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909090"/>
                </a:solidFill>
                <a:latin typeface="Helvetica" pitchFamily="34" charset="0"/>
                <a:cs typeface="+mn-cs"/>
              </a:defRPr>
            </a:lvl1pPr>
          </a:lstStyle>
          <a:p>
            <a:pPr>
              <a:defRPr/>
            </a:pPr>
            <a:fld id="{92CDF705-B481-4E36-B5EC-766113060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D5CA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4047" y="1575302"/>
            <a:ext cx="8385047" cy="4657373"/>
          </a:xfrm>
        </p:spPr>
        <p:txBody>
          <a:bodyPr/>
          <a:lstStyle>
            <a:lvl1pPr marL="0" indent="0">
              <a:defRPr sz="1600"/>
            </a:lvl1pPr>
            <a:lvl2pPr marL="304800" indent="-203200" algn="l">
              <a:buClrTx/>
              <a:buSzPct val="65000"/>
              <a:buFont typeface="Wingdings"/>
              <a:buChar char="l"/>
              <a:defRPr sz="1600"/>
            </a:lvl2pPr>
            <a:lvl3pPr marL="609600" indent="-203200" algn="l">
              <a:buClrTx/>
              <a:buSzPct val="100000"/>
              <a:buFontTx/>
              <a:buChar char="–"/>
              <a:defRPr sz="1600"/>
            </a:lvl3pPr>
            <a:lvl4pPr marL="914400" indent="-203200" algn="l">
              <a:buClrTx/>
              <a:buSzPct val="55000"/>
              <a:buFont typeface="Wingdings"/>
              <a:buChar char="¡"/>
              <a:defRPr sz="1400"/>
            </a:lvl4pPr>
            <a:lvl5pPr marL="1219200" indent="-203200" algn="l">
              <a:buClrTx/>
              <a:buSzPct val="100000"/>
              <a:buFontTx/>
              <a:buChar char="–"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cK Title Elements"/>
          <p:cNvGrpSpPr>
            <a:grpSpLocks/>
          </p:cNvGrpSpPr>
          <p:nvPr/>
        </p:nvGrpSpPr>
        <p:grpSpPr bwMode="auto">
          <a:xfrm>
            <a:off x="228600" y="5257800"/>
            <a:ext cx="4935538" cy="1158875"/>
            <a:chOff x="144" y="3312"/>
            <a:chExt cx="3109" cy="730"/>
          </a:xfrm>
        </p:grpSpPr>
        <p:sp>
          <p:nvSpPr>
            <p:cNvPr id="5" name="McK Document type" hidden="1"/>
            <p:cNvSpPr txBox="1">
              <a:spLocks noChangeArrowheads="1"/>
            </p:cNvSpPr>
            <p:nvPr/>
          </p:nvSpPr>
          <p:spPr bwMode="gray">
            <a:xfrm>
              <a:off x="144" y="3312"/>
              <a:ext cx="3109" cy="13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0" bIns="0" anchor="b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b="0" smtClean="0">
                  <a:solidFill>
                    <a:srgbClr val="000000"/>
                  </a:solidFill>
                </a:rPr>
                <a:t>Document type</a:t>
              </a:r>
            </a:p>
          </p:txBody>
        </p:sp>
        <p:sp>
          <p:nvSpPr>
            <p:cNvPr id="6" name="McK Date" hidden="1"/>
            <p:cNvSpPr txBox="1">
              <a:spLocks noChangeArrowheads="1"/>
            </p:cNvSpPr>
            <p:nvPr/>
          </p:nvSpPr>
          <p:spPr bwMode="gray">
            <a:xfrm>
              <a:off x="144" y="3552"/>
              <a:ext cx="3109" cy="13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0" bIns="0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b="0" smtClean="0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7" name="McK Disclaimer" hidden="1"/>
            <p:cNvSpPr>
              <a:spLocks noChangeArrowheads="1"/>
            </p:cNvSpPr>
            <p:nvPr/>
          </p:nvSpPr>
          <p:spPr bwMode="gray">
            <a:xfrm>
              <a:off x="144" y="3888"/>
              <a:ext cx="277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804863" eaLnBrk="0" hangingPunct="0">
                <a:defRPr/>
              </a:pPr>
              <a:r>
                <a:rPr lang="en-US" sz="800">
                  <a:solidFill>
                    <a:srgbClr val="000000"/>
                  </a:solidFill>
                  <a:latin typeface="+mn-lt"/>
                  <a:cs typeface="+mn-cs"/>
                </a:rPr>
                <a:t>CONFIDENTIAL AND PROPRIETARY</a:t>
              </a:r>
            </a:p>
            <a:p>
              <a:pPr defTabSz="804863" eaLnBrk="0" hangingPunct="0">
                <a:defRPr/>
              </a:pPr>
              <a:r>
                <a:rPr lang="en-US" sz="800">
                  <a:solidFill>
                    <a:srgbClr val="000000"/>
                  </a:solidFill>
                  <a:latin typeface="+mn-lt"/>
                  <a:cs typeface="+mn-cs"/>
                </a:rPr>
                <a:t>Any use of this material without specific permission of Biogen Idec is strictly prohibited</a:t>
              </a:r>
            </a:p>
          </p:txBody>
        </p:sp>
      </p:grpSp>
      <p:sp>
        <p:nvSpPr>
          <p:cNvPr id="8" name="McK Disclaimer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228600" y="6130925"/>
            <a:ext cx="4408488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20" rIns="45720" anchor="b">
            <a:spAutoFit/>
          </a:bodyPr>
          <a:lstStyle/>
          <a:p>
            <a:pPr defTabSz="804863" eaLnBrk="0" hangingPunct="0">
              <a:defRPr/>
            </a:pPr>
            <a:r>
              <a:rPr lang="en-US" sz="800" dirty="0">
                <a:solidFill>
                  <a:srgbClr val="000000"/>
                </a:solidFill>
                <a:latin typeface="+mn-lt"/>
                <a:cs typeface="+mn-cs"/>
              </a:rPr>
              <a:t>CONFIDENTIAL AND PROPRIETARY</a:t>
            </a:r>
          </a:p>
          <a:p>
            <a:pPr defTabSz="804863" eaLnBrk="0" hangingPunct="0">
              <a:defRPr/>
            </a:pPr>
            <a:r>
              <a:rPr lang="en-US" sz="800" dirty="0">
                <a:solidFill>
                  <a:srgbClr val="000000"/>
                </a:solidFill>
                <a:latin typeface="+mn-lt"/>
                <a:cs typeface="+mn-cs"/>
              </a:rPr>
              <a:t>Any use of this material without specific permission of </a:t>
            </a:r>
            <a:r>
              <a:rPr lang="en-US" sz="800" dirty="0" err="1">
                <a:solidFill>
                  <a:srgbClr val="000000"/>
                </a:solidFill>
                <a:latin typeface="+mn-lt"/>
                <a:cs typeface="+mn-cs"/>
              </a:rPr>
              <a:t>Biogen</a:t>
            </a:r>
            <a:r>
              <a:rPr lang="en-US" sz="800" dirty="0">
                <a:solidFill>
                  <a:srgbClr val="000000"/>
                </a:solidFill>
                <a:latin typeface="+mn-lt"/>
                <a:cs typeface="+mn-cs"/>
              </a:rPr>
              <a:t> Idec is strictly prohibited</a:t>
            </a:r>
          </a:p>
        </p:txBody>
      </p:sp>
      <p:sp>
        <p:nvSpPr>
          <p:cNvPr id="570370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228600" y="3648546"/>
            <a:ext cx="6400800" cy="759737"/>
          </a:xfrm>
        </p:spPr>
        <p:txBody>
          <a:bodyPr anchor="b">
            <a:noAutofit/>
          </a:bodyPr>
          <a:lstStyle>
            <a:lvl1pPr>
              <a:defRPr>
                <a:solidFill>
                  <a:srgbClr val="0D5CAB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70371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28600" y="4445257"/>
            <a:ext cx="6400800" cy="633743"/>
          </a:xfrm>
          <a:prstGeom prst="rect">
            <a:avLst/>
          </a:prstGeom>
        </p:spPr>
        <p:txBody>
          <a:bodyPr/>
          <a:lstStyle>
            <a:lvl1pPr>
              <a:buNone/>
              <a:defRPr i="1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dt" sz="quarter" idx="10"/>
          </p:nvPr>
        </p:nvSpPr>
        <p:spPr bwMode="gray">
          <a:xfrm>
            <a:off x="228600" y="5721350"/>
            <a:ext cx="4935538" cy="244475"/>
          </a:xfrm>
          <a:prstGeom prst="rect">
            <a:avLst/>
          </a:prstGeom>
          <a:ex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D5CA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4047" y="1575302"/>
            <a:ext cx="8385047" cy="4657373"/>
          </a:xfrm>
        </p:spPr>
        <p:txBody>
          <a:bodyPr/>
          <a:lstStyle>
            <a:lvl1pPr marL="0" indent="0">
              <a:defRPr sz="1600"/>
            </a:lvl1pPr>
            <a:lvl2pPr marL="304800" indent="-203200" algn="l">
              <a:buClrTx/>
              <a:buSzPct val="65000"/>
              <a:buFont typeface="Wingdings"/>
              <a:buChar char="l"/>
              <a:defRPr sz="1600"/>
            </a:lvl2pPr>
            <a:lvl3pPr marL="609600" indent="-203200" algn="l">
              <a:buClrTx/>
              <a:buSzPct val="100000"/>
              <a:buFontTx/>
              <a:buChar char="–"/>
              <a:defRPr sz="1600"/>
            </a:lvl3pPr>
            <a:lvl4pPr marL="914400" indent="-203200" algn="l">
              <a:buClrTx/>
              <a:buSzPct val="55000"/>
              <a:buFont typeface="Wingdings"/>
              <a:buChar char="¡"/>
              <a:defRPr sz="1400"/>
            </a:lvl4pPr>
            <a:lvl5pPr marL="1219200" indent="-203200" algn="l">
              <a:buClrTx/>
              <a:buSzPct val="100000"/>
              <a:buFontTx/>
              <a:buChar char="–"/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13" Type="http://schemas.openxmlformats.org/officeDocument/2006/relationships/tags" Target="../tags/tag6.xml"/><Relationship Id="rId18" Type="http://schemas.openxmlformats.org/officeDocument/2006/relationships/tags" Target="../tags/tag11.xml"/><Relationship Id="rId26" Type="http://schemas.openxmlformats.org/officeDocument/2006/relationships/tags" Target="../tags/tag19.xml"/><Relationship Id="rId3" Type="http://schemas.openxmlformats.org/officeDocument/2006/relationships/slideLayout" Target="../slideLayouts/slideLayout15.xml"/><Relationship Id="rId21" Type="http://schemas.openxmlformats.org/officeDocument/2006/relationships/tags" Target="../tags/tag14.xml"/><Relationship Id="rId34" Type="http://schemas.openxmlformats.org/officeDocument/2006/relationships/image" Target="../media/image6.jpeg"/><Relationship Id="rId7" Type="http://schemas.openxmlformats.org/officeDocument/2006/relationships/vmlDrawing" Target="../drawings/vmlDrawing1.vml"/><Relationship Id="rId12" Type="http://schemas.openxmlformats.org/officeDocument/2006/relationships/tags" Target="../tags/tag5.xml"/><Relationship Id="rId17" Type="http://schemas.openxmlformats.org/officeDocument/2006/relationships/tags" Target="../tags/tag10.xml"/><Relationship Id="rId25" Type="http://schemas.openxmlformats.org/officeDocument/2006/relationships/tags" Target="../tags/tag18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6" Type="http://schemas.openxmlformats.org/officeDocument/2006/relationships/tags" Target="../tags/tag9.xml"/><Relationship Id="rId20" Type="http://schemas.openxmlformats.org/officeDocument/2006/relationships/tags" Target="../tags/tag13.xml"/><Relationship Id="rId29" Type="http://schemas.openxmlformats.org/officeDocument/2006/relationships/tags" Target="../tags/tag22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11" Type="http://schemas.openxmlformats.org/officeDocument/2006/relationships/tags" Target="../tags/tag4.xml"/><Relationship Id="rId24" Type="http://schemas.openxmlformats.org/officeDocument/2006/relationships/tags" Target="../tags/tag17.xml"/><Relationship Id="rId32" Type="http://schemas.openxmlformats.org/officeDocument/2006/relationships/tags" Target="../tags/tag25.xml"/><Relationship Id="rId5" Type="http://schemas.openxmlformats.org/officeDocument/2006/relationships/slideLayout" Target="../slideLayouts/slideLayout17.xml"/><Relationship Id="rId15" Type="http://schemas.openxmlformats.org/officeDocument/2006/relationships/tags" Target="../tags/tag8.xml"/><Relationship Id="rId23" Type="http://schemas.openxmlformats.org/officeDocument/2006/relationships/tags" Target="../tags/tag16.xml"/><Relationship Id="rId28" Type="http://schemas.openxmlformats.org/officeDocument/2006/relationships/tags" Target="../tags/tag21.xml"/><Relationship Id="rId10" Type="http://schemas.openxmlformats.org/officeDocument/2006/relationships/tags" Target="../tags/tag3.xml"/><Relationship Id="rId19" Type="http://schemas.openxmlformats.org/officeDocument/2006/relationships/tags" Target="../tags/tag12.xml"/><Relationship Id="rId31" Type="http://schemas.openxmlformats.org/officeDocument/2006/relationships/tags" Target="../tags/tag24.xml"/><Relationship Id="rId4" Type="http://schemas.openxmlformats.org/officeDocument/2006/relationships/slideLayout" Target="../slideLayouts/slideLayout16.xml"/><Relationship Id="rId9" Type="http://schemas.openxmlformats.org/officeDocument/2006/relationships/tags" Target="../tags/tag2.xml"/><Relationship Id="rId14" Type="http://schemas.openxmlformats.org/officeDocument/2006/relationships/tags" Target="../tags/tag7.xml"/><Relationship Id="rId22" Type="http://schemas.openxmlformats.org/officeDocument/2006/relationships/tags" Target="../tags/tag15.xml"/><Relationship Id="rId27" Type="http://schemas.openxmlformats.org/officeDocument/2006/relationships/tags" Target="../tags/tag20.xml"/><Relationship Id="rId30" Type="http://schemas.openxmlformats.org/officeDocument/2006/relationships/tags" Target="../tags/tag23.xml"/><Relationship Id="rId35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tags" Target="../tags/tag58.xml"/><Relationship Id="rId18" Type="http://schemas.openxmlformats.org/officeDocument/2006/relationships/tags" Target="../tags/tag63.xml"/><Relationship Id="rId26" Type="http://schemas.openxmlformats.org/officeDocument/2006/relationships/tags" Target="../tags/tag71.xml"/><Relationship Id="rId3" Type="http://schemas.openxmlformats.org/officeDocument/2006/relationships/slideLayout" Target="../slideLayouts/slideLayout50.xml"/><Relationship Id="rId21" Type="http://schemas.openxmlformats.org/officeDocument/2006/relationships/tags" Target="../tags/tag66.xml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17" Type="http://schemas.openxmlformats.org/officeDocument/2006/relationships/tags" Target="../tags/tag62.xml"/><Relationship Id="rId25" Type="http://schemas.openxmlformats.org/officeDocument/2006/relationships/tags" Target="../tags/tag70.xml"/><Relationship Id="rId2" Type="http://schemas.openxmlformats.org/officeDocument/2006/relationships/slideLayout" Target="../slideLayouts/slideLayout49.xml"/><Relationship Id="rId16" Type="http://schemas.openxmlformats.org/officeDocument/2006/relationships/tags" Target="../tags/tag61.xml"/><Relationship Id="rId20" Type="http://schemas.openxmlformats.org/officeDocument/2006/relationships/tags" Target="../tags/tag65.xml"/><Relationship Id="rId29" Type="http://schemas.openxmlformats.org/officeDocument/2006/relationships/tags" Target="../tags/tag74.xml"/><Relationship Id="rId1" Type="http://schemas.openxmlformats.org/officeDocument/2006/relationships/slideLayout" Target="../slideLayouts/slideLayout48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24" Type="http://schemas.openxmlformats.org/officeDocument/2006/relationships/tags" Target="../tags/tag69.xml"/><Relationship Id="rId32" Type="http://schemas.openxmlformats.org/officeDocument/2006/relationships/image" Target="../media/image9.jpeg"/><Relationship Id="rId5" Type="http://schemas.openxmlformats.org/officeDocument/2006/relationships/vmlDrawing" Target="../drawings/vmlDrawing3.vml"/><Relationship Id="rId15" Type="http://schemas.openxmlformats.org/officeDocument/2006/relationships/tags" Target="../tags/tag60.xml"/><Relationship Id="rId23" Type="http://schemas.openxmlformats.org/officeDocument/2006/relationships/tags" Target="../tags/tag68.xml"/><Relationship Id="rId28" Type="http://schemas.openxmlformats.org/officeDocument/2006/relationships/tags" Target="../tags/tag73.xml"/><Relationship Id="rId10" Type="http://schemas.openxmlformats.org/officeDocument/2006/relationships/tags" Target="../tags/tag55.xml"/><Relationship Id="rId19" Type="http://schemas.openxmlformats.org/officeDocument/2006/relationships/tags" Target="../tags/tag64.xml"/><Relationship Id="rId31" Type="http://schemas.openxmlformats.org/officeDocument/2006/relationships/oleObject" Target="../embeddings/oleObject3.bin"/><Relationship Id="rId4" Type="http://schemas.openxmlformats.org/officeDocument/2006/relationships/theme" Target="../theme/theme5.xml"/><Relationship Id="rId9" Type="http://schemas.openxmlformats.org/officeDocument/2006/relationships/tags" Target="../tags/tag54.xml"/><Relationship Id="rId14" Type="http://schemas.openxmlformats.org/officeDocument/2006/relationships/tags" Target="../tags/tag59.xml"/><Relationship Id="rId22" Type="http://schemas.openxmlformats.org/officeDocument/2006/relationships/tags" Target="../tags/tag67.xml"/><Relationship Id="rId27" Type="http://schemas.openxmlformats.org/officeDocument/2006/relationships/tags" Target="../tags/tag72.xml"/><Relationship Id="rId30" Type="http://schemas.openxmlformats.org/officeDocument/2006/relationships/tags" Target="../tags/tag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ogo-biogenidec-color-sm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77200" y="6407150"/>
            <a:ext cx="9906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400">
                <a:solidFill>
                  <a:srgbClr val="80808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0F9CE5E-3BAD-4738-A882-4B7B1A1DFE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8198" name="Group 11"/>
          <p:cNvGrpSpPr>
            <a:grpSpLocks/>
          </p:cNvGrpSpPr>
          <p:nvPr/>
        </p:nvGrpSpPr>
        <p:grpSpPr bwMode="auto">
          <a:xfrm>
            <a:off x="0" y="1108075"/>
            <a:ext cx="9144000" cy="34925"/>
            <a:chOff x="0" y="842"/>
            <a:chExt cx="5760" cy="22"/>
          </a:xfrm>
        </p:grpSpPr>
        <p:sp>
          <p:nvSpPr>
            <p:cNvPr id="3079" name="Line 9"/>
            <p:cNvSpPr>
              <a:spLocks noChangeShapeType="1"/>
            </p:cNvSpPr>
            <p:nvPr/>
          </p:nvSpPr>
          <p:spPr bwMode="auto">
            <a:xfrm>
              <a:off x="0" y="864"/>
              <a:ext cx="5760" cy="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FontTx/>
                <a:buChar char="–"/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3080" name="Line 10"/>
            <p:cNvSpPr>
              <a:spLocks noChangeShapeType="1"/>
            </p:cNvSpPr>
            <p:nvPr/>
          </p:nvSpPr>
          <p:spPr bwMode="auto">
            <a:xfrm>
              <a:off x="0" y="842"/>
              <a:ext cx="5760" cy="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FontTx/>
                <a:buChar char="–"/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827" r:id="rId12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-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CAB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AutoShape 96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1037" name="think-cell Slide" r:id="rId33" imgW="0" imgH="0" progId="">
              <p:embed/>
            </p:oleObj>
          </a:graphicData>
        </a:graphic>
      </p:graphicFrame>
      <p:pic>
        <p:nvPicPr>
          <p:cNvPr id="1028" name="Picture 3" descr="logo-biogenidec-color-sm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34" cstate="print"/>
          <a:srcRect/>
          <a:stretch>
            <a:fillRect/>
          </a:stretch>
        </p:blipFill>
        <p:spPr bwMode="gray">
          <a:xfrm>
            <a:off x="7696200" y="6248400"/>
            <a:ext cx="1371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McK 2. Slide Title 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gray">
          <a:xfrm>
            <a:off x="114300" y="301625"/>
            <a:ext cx="87693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McK 1. On-page tracker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114300" y="26988"/>
            <a:ext cx="8509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rgbClr val="808080"/>
                </a:solidFill>
                <a:latin typeface="+mn-lt"/>
                <a:cs typeface="+mn-cs"/>
              </a:rPr>
              <a:t>TRACKER</a:t>
            </a:r>
          </a:p>
        </p:txBody>
      </p:sp>
      <p:sp>
        <p:nvSpPr>
          <p:cNvPr id="569352" name="McK 3. Unit of measure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114300" y="1143000"/>
            <a:ext cx="3656013" cy="212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defTabSz="895350">
              <a:defRPr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+mn-cs"/>
              </a:rPr>
              <a:t>Unit of measure</a:t>
            </a:r>
          </a:p>
        </p:txBody>
      </p:sp>
      <p:grpSp>
        <p:nvGrpSpPr>
          <p:cNvPr id="1032" name="McK Slide Elements"/>
          <p:cNvGrpSpPr>
            <a:grpSpLocks/>
          </p:cNvGrpSpPr>
          <p:nvPr/>
        </p:nvGrpSpPr>
        <p:grpSpPr bwMode="auto">
          <a:xfrm>
            <a:off x="114300" y="6351588"/>
            <a:ext cx="7518400" cy="420687"/>
            <a:chOff x="72" y="4001"/>
            <a:chExt cx="4736" cy="265"/>
          </a:xfrm>
        </p:grpSpPr>
        <p:sp>
          <p:nvSpPr>
            <p:cNvPr id="569354" name="McK 4. Footnote" hidden="1"/>
            <p:cNvSpPr txBox="1">
              <a:spLocks noChangeArrowheads="1"/>
            </p:cNvSpPr>
            <p:nvPr userDrawn="1"/>
          </p:nvSpPr>
          <p:spPr bwMode="gray">
            <a:xfrm>
              <a:off x="72" y="4001"/>
              <a:ext cx="4736" cy="9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smtClean="0">
                  <a:solidFill>
                    <a:srgbClr val="000000"/>
                  </a:solidFill>
                  <a:cs typeface="+mn-cs"/>
                </a:rPr>
                <a:t>1 Footnote</a:t>
              </a:r>
            </a:p>
          </p:txBody>
        </p:sp>
        <p:sp>
          <p:nvSpPr>
            <p:cNvPr id="1080" name="McK 5. Source" hidden="1"/>
            <p:cNvSpPr>
              <a:spLocks noChangeArrowheads="1"/>
            </p:cNvSpPr>
            <p:nvPr userDrawn="1"/>
          </p:nvSpPr>
          <p:spPr bwMode="gray">
            <a:xfrm>
              <a:off x="72" y="4170"/>
              <a:ext cx="473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609600" indent="-609600" defTabSz="895350" fontAlgn="auto">
                <a:spcBef>
                  <a:spcPts val="0"/>
                </a:spcBef>
                <a:spcAft>
                  <a:spcPts val="0"/>
                </a:spcAft>
                <a:tabLst>
                  <a:tab pos="612775" algn="l"/>
                </a:tabLst>
                <a:defRPr/>
              </a:pPr>
              <a:r>
                <a:rPr lang="en-US" sz="1000">
                  <a:solidFill>
                    <a:srgbClr val="000000"/>
                  </a:solidFill>
                  <a:latin typeface="+mn-lt"/>
                  <a:cs typeface="+mn-cs"/>
                </a:rPr>
                <a:t>SOURCE: Source</a:t>
              </a:r>
            </a:p>
          </p:txBody>
        </p:sp>
      </p:grpSp>
      <p:grpSp>
        <p:nvGrpSpPr>
          <p:cNvPr id="1033" name="ACET" hidden="1"/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114300" y="2085975"/>
            <a:ext cx="4264025" cy="508000"/>
            <a:chOff x="915" y="710"/>
            <a:chExt cx="2686" cy="320"/>
          </a:xfrm>
        </p:grpSpPr>
        <p:cxnSp>
          <p:nvCxnSpPr>
            <p:cNvPr id="1081" name="AutoShape 13" hidden="1"/>
            <p:cNvCxnSpPr>
              <a:cxnSpLocks noChangeShapeType="1"/>
              <a:stCxn id="1078" idx="4"/>
              <a:endCxn id="107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78" name="AutoShape 14" hidden="1"/>
            <p:cNvSpPr>
              <a:spLocks noChangeArrowheads="1"/>
            </p:cNvSpPr>
            <p:nvPr/>
          </p:nvSpPr>
          <p:spPr bwMode="gray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+mn-lt"/>
                  <a:cs typeface="+mn-cs"/>
                </a:rPr>
                <a:t>Title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>
                  <a:solidFill>
                    <a:srgbClr val="000000"/>
                  </a:solidFill>
                  <a:latin typeface="+mn-lt"/>
                  <a:cs typeface="+mn-cs"/>
                </a:rPr>
                <a:t>Unit of measure</a:t>
              </a:r>
            </a:p>
          </p:txBody>
        </p:sp>
      </p:grpSp>
      <p:grpSp>
        <p:nvGrpSpPr>
          <p:cNvPr id="1034" name="LegendBoxes" hidden="1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8097838" y="1143000"/>
            <a:ext cx="842962" cy="976313"/>
            <a:chOff x="3394" y="519"/>
            <a:chExt cx="531" cy="615"/>
          </a:xfrm>
        </p:grpSpPr>
        <p:sp>
          <p:nvSpPr>
            <p:cNvPr id="1069" name="LegendRectangle1" hidden="1"/>
            <p:cNvSpPr>
              <a:spLocks noChangeArrowheads="1"/>
            </p:cNvSpPr>
            <p:nvPr userDrawn="1"/>
          </p:nvSpPr>
          <p:spPr bwMode="gray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70" name="LegendRectangle2" hidden="1"/>
            <p:cNvSpPr>
              <a:spLocks noChangeArrowheads="1"/>
            </p:cNvSpPr>
            <p:nvPr userDrawn="1"/>
          </p:nvSpPr>
          <p:spPr bwMode="gray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71" name="LegendRectangle3" hidden="1"/>
            <p:cNvSpPr>
              <a:spLocks noChangeArrowheads="1"/>
            </p:cNvSpPr>
            <p:nvPr userDrawn="1"/>
          </p:nvSpPr>
          <p:spPr bwMode="gray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72" name="LegendRectangle4" hidden="1"/>
            <p:cNvSpPr>
              <a:spLocks noChangeArrowheads="1"/>
            </p:cNvSpPr>
            <p:nvPr userDrawn="1"/>
          </p:nvSpPr>
          <p:spPr bwMode="gray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73" name="Legend1" hidden="1"/>
            <p:cNvSpPr>
              <a:spLocks noChangeArrowheads="1"/>
            </p:cNvSpPr>
            <p:nvPr userDrawn="1"/>
          </p:nvSpPr>
          <p:spPr bwMode="gray">
            <a:xfrm>
              <a:off x="3554" y="5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Legend1</a:t>
              </a:r>
            </a:p>
          </p:txBody>
        </p:sp>
        <p:sp>
          <p:nvSpPr>
            <p:cNvPr id="1074" name="Legend2" hidden="1"/>
            <p:cNvSpPr>
              <a:spLocks noChangeArrowheads="1"/>
            </p:cNvSpPr>
            <p:nvPr userDrawn="1"/>
          </p:nvSpPr>
          <p:spPr bwMode="gray">
            <a:xfrm>
              <a:off x="3554" y="68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Legend2</a:t>
              </a:r>
            </a:p>
          </p:txBody>
        </p:sp>
        <p:sp>
          <p:nvSpPr>
            <p:cNvPr id="1075" name="Legend3" hidden="1"/>
            <p:cNvSpPr>
              <a:spLocks noChangeArrowheads="1"/>
            </p:cNvSpPr>
            <p:nvPr userDrawn="1"/>
          </p:nvSpPr>
          <p:spPr bwMode="gray">
            <a:xfrm>
              <a:off x="3554" y="84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Legend3</a:t>
              </a:r>
            </a:p>
          </p:txBody>
        </p:sp>
        <p:sp>
          <p:nvSpPr>
            <p:cNvPr id="1076" name="Legend4" hidden="1"/>
            <p:cNvSpPr>
              <a:spLocks noChangeArrowheads="1"/>
            </p:cNvSpPr>
            <p:nvPr userDrawn="1"/>
          </p:nvSpPr>
          <p:spPr bwMode="gray">
            <a:xfrm>
              <a:off x="3554" y="10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Legend4</a:t>
              </a:r>
            </a:p>
          </p:txBody>
        </p:sp>
      </p:grpSp>
      <p:grpSp>
        <p:nvGrpSpPr>
          <p:cNvPr id="1035" name="LegendLines" hidden="1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7780338" y="1143000"/>
            <a:ext cx="1160462" cy="706438"/>
            <a:chOff x="2411" y="2750"/>
            <a:chExt cx="731" cy="445"/>
          </a:xfrm>
        </p:grpSpPr>
        <p:sp>
          <p:nvSpPr>
            <p:cNvPr id="1063" name="LineLegend1" hidden="1"/>
            <p:cNvSpPr>
              <a:spLocks noChangeShapeType="1"/>
            </p:cNvSpPr>
            <p:nvPr/>
          </p:nvSpPr>
          <p:spPr bwMode="gray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64" name="LineLegend2" hidden="1"/>
            <p:cNvSpPr>
              <a:spLocks noChangeShapeType="1"/>
            </p:cNvSpPr>
            <p:nvPr/>
          </p:nvSpPr>
          <p:spPr bwMode="gray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65" name="LineLegend3" hidden="1"/>
            <p:cNvSpPr>
              <a:spLocks noChangeShapeType="1"/>
            </p:cNvSpPr>
            <p:nvPr/>
          </p:nvSpPr>
          <p:spPr bwMode="gray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66" name="Legend1" hidden="1"/>
            <p:cNvSpPr>
              <a:spLocks noChangeArrowheads="1"/>
            </p:cNvSpPr>
            <p:nvPr userDrawn="1"/>
          </p:nvSpPr>
          <p:spPr bwMode="gray">
            <a:xfrm>
              <a:off x="2771" y="275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Legend1</a:t>
              </a:r>
            </a:p>
          </p:txBody>
        </p:sp>
        <p:sp>
          <p:nvSpPr>
            <p:cNvPr id="1067" name="Legend2" hidden="1"/>
            <p:cNvSpPr>
              <a:spLocks noChangeArrowheads="1"/>
            </p:cNvSpPr>
            <p:nvPr userDrawn="1"/>
          </p:nvSpPr>
          <p:spPr bwMode="gray">
            <a:xfrm>
              <a:off x="2771" y="291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Legend2</a:t>
              </a:r>
            </a:p>
          </p:txBody>
        </p:sp>
        <p:sp>
          <p:nvSpPr>
            <p:cNvPr id="1068" name="Legend3" hidden="1"/>
            <p:cNvSpPr>
              <a:spLocks noChangeArrowheads="1"/>
            </p:cNvSpPr>
            <p:nvPr userDrawn="1"/>
          </p:nvSpPr>
          <p:spPr bwMode="gray">
            <a:xfrm>
              <a:off x="2771" y="308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Legend3</a:t>
              </a:r>
            </a:p>
          </p:txBody>
        </p:sp>
      </p:grpSp>
      <p:grpSp>
        <p:nvGrpSpPr>
          <p:cNvPr id="1036" name="LegendMoons" hidden="1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8018463" y="1143000"/>
            <a:ext cx="922337" cy="1306513"/>
            <a:chOff x="1104" y="2704"/>
            <a:chExt cx="581" cy="823"/>
          </a:xfrm>
        </p:grpSpPr>
        <p:grpSp>
          <p:nvGrpSpPr>
            <p:cNvPr id="1047" name="MoonLegend1" hidden="1"/>
            <p:cNvGrpSpPr>
              <a:grpSpLocks noChangeAspect="1"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1061" name="Oval 33" hidden="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62" name="Arc 34" hidden="1"/>
              <p:cNvSpPr>
                <a:spLocks noChangeAspect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048" name="MoonLegend2" hidden="1"/>
            <p:cNvGrpSpPr>
              <a:grpSpLocks noChangeAspect="1"/>
            </p:cNvGrpSpPr>
            <p:nvPr>
              <p:custDataLst>
                <p:tags r:id="rId19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1059" name="Oval 36" hidden="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60" name="Arc 37" hidden="1"/>
              <p:cNvSpPr>
                <a:spLocks noChangeAspect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049" name="MoonLegend3" hidden="1"/>
            <p:cNvGrpSpPr>
              <a:grpSpLocks noChangeAspect="1"/>
            </p:cNvGrpSpPr>
            <p:nvPr>
              <p:custDataLst>
                <p:tags r:id="rId20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1057" name="Oval 39" hidden="1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58" name="Arc 40" hidden="1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050" name="MoonLegend4" hidden="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1055" name="Oval 42" hidden="1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56" name="Arc 43" hidden="1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051" name="MoonLegend5" hidden="1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1053" name="Oval 45" hidden="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54" name="Oval 46" hidden="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sp>
          <p:nvSpPr>
            <p:cNvPr id="2" name="Legend1" hidden="1"/>
            <p:cNvSpPr>
              <a:spLocks noChangeArrowheads="1"/>
            </p:cNvSpPr>
            <p:nvPr userDrawn="1"/>
          </p:nvSpPr>
          <p:spPr bwMode="gray">
            <a:xfrm>
              <a:off x="1314" y="2712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Legend1</a:t>
              </a:r>
            </a:p>
          </p:txBody>
        </p:sp>
        <p:sp>
          <p:nvSpPr>
            <p:cNvPr id="3" name="Legend2" hidden="1"/>
            <p:cNvSpPr>
              <a:spLocks noChangeArrowheads="1"/>
            </p:cNvSpPr>
            <p:nvPr userDrawn="1"/>
          </p:nvSpPr>
          <p:spPr bwMode="gray">
            <a:xfrm>
              <a:off x="1314" y="288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Legend2</a:t>
              </a:r>
            </a:p>
          </p:txBody>
        </p:sp>
        <p:sp>
          <p:nvSpPr>
            <p:cNvPr id="4" name="Legend3" hidden="1"/>
            <p:cNvSpPr>
              <a:spLocks noChangeArrowheads="1"/>
            </p:cNvSpPr>
            <p:nvPr userDrawn="1"/>
          </p:nvSpPr>
          <p:spPr bwMode="gray">
            <a:xfrm>
              <a:off x="1314" y="3058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Legend3</a:t>
              </a:r>
            </a:p>
          </p:txBody>
        </p:sp>
        <p:sp>
          <p:nvSpPr>
            <p:cNvPr id="5" name="Legend4" hidden="1"/>
            <p:cNvSpPr>
              <a:spLocks noChangeArrowheads="1"/>
            </p:cNvSpPr>
            <p:nvPr userDrawn="1"/>
          </p:nvSpPr>
          <p:spPr bwMode="gray">
            <a:xfrm>
              <a:off x="1314" y="3231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Legend4</a:t>
              </a:r>
            </a:p>
          </p:txBody>
        </p:sp>
        <p:sp>
          <p:nvSpPr>
            <p:cNvPr id="1052" name="Legend5" hidden="1"/>
            <p:cNvSpPr>
              <a:spLocks noChangeArrowheads="1"/>
            </p:cNvSpPr>
            <p:nvPr userDrawn="1"/>
          </p:nvSpPr>
          <p:spPr bwMode="gray">
            <a:xfrm>
              <a:off x="1314" y="340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Legend5</a:t>
              </a:r>
            </a:p>
          </p:txBody>
        </p:sp>
      </p:grpSp>
      <p:grpSp>
        <p:nvGrpSpPr>
          <p:cNvPr id="1037" name="Sticker" hidden="1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7847013" y="1143000"/>
            <a:ext cx="1093787" cy="209550"/>
            <a:chOff x="4817" y="376"/>
            <a:chExt cx="689" cy="132"/>
          </a:xfrm>
        </p:grpSpPr>
        <p:cxnSp>
          <p:nvCxnSpPr>
            <p:cNvPr id="1044" name="AutoShape 53" hidden="1"/>
            <p:cNvCxnSpPr>
              <a:cxnSpLocks noChangeShapeType="1"/>
              <a:stCxn id="1041" idx="4"/>
              <a:endCxn id="1041" idx="6"/>
            </p:cNvCxnSpPr>
            <p:nvPr userDrawn="1"/>
          </p:nvCxnSpPr>
          <p:spPr bwMode="gray">
            <a:xfrm>
              <a:off x="4817" y="508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1041" name="AutoShape 54" hidden="1"/>
            <p:cNvSpPr>
              <a:spLocks noChangeArrowheads="1"/>
            </p:cNvSpPr>
            <p:nvPr userDrawn="1"/>
          </p:nvSpPr>
          <p:spPr bwMode="gray">
            <a:xfrm>
              <a:off x="4817" y="376"/>
              <a:ext cx="689" cy="13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27432" tIns="0" rIns="0" bIns="27432">
              <a:spAutoFit/>
            </a:bodyPr>
            <a:lstStyle/>
            <a:p>
              <a:pPr algn="r" defTabSz="895350" fontAlgn="auto">
                <a:spcBef>
                  <a:spcPts val="0"/>
                </a:spcBef>
                <a:spcAft>
                  <a:spcPts val="0"/>
                </a:spcAft>
                <a:buClr>
                  <a:srgbClr val="4F91CD"/>
                </a:buClr>
                <a:defRPr/>
              </a:pPr>
              <a:r>
                <a:rPr lang="en-US" sz="1200">
                  <a:solidFill>
                    <a:srgbClr val="808080"/>
                  </a:solidFill>
                  <a:latin typeface="+mn-lt"/>
                  <a:cs typeface="+mn-cs"/>
                </a:rPr>
                <a:t>ILLUSTRATIVE</a:t>
              </a:r>
            </a:p>
          </p:txBody>
        </p:sp>
        <p:cxnSp>
          <p:nvCxnSpPr>
            <p:cNvPr id="1046" name="AutoShape 55" hidden="1"/>
            <p:cNvCxnSpPr>
              <a:cxnSpLocks noChangeShapeType="1"/>
              <a:stCxn id="1041" idx="2"/>
              <a:endCxn id="1041" idx="4"/>
            </p:cNvCxnSpPr>
            <p:nvPr userDrawn="1"/>
          </p:nvCxnSpPr>
          <p:spPr bwMode="gray">
            <a:xfrm>
              <a:off x="4817" y="376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sp>
        <p:nvSpPr>
          <p:cNvPr id="1038" name="Text Placeholder 56"/>
          <p:cNvSpPr>
            <a:spLocks noGrp="1"/>
          </p:cNvSpPr>
          <p:nvPr>
            <p:ph type="body" idx="1"/>
          </p:nvPr>
        </p:nvSpPr>
        <p:spPr bwMode="gray">
          <a:xfrm>
            <a:off x="384175" y="1574800"/>
            <a:ext cx="838517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58" name="Rectangle 6"/>
          <p:cNvSpPr>
            <a:spLocks noChangeArrowheads="1"/>
          </p:cNvSpPr>
          <p:nvPr>
            <p:custDataLst>
              <p:tags r:id="rId17"/>
            </p:custDataLst>
          </p:nvPr>
        </p:nvSpPr>
        <p:spPr bwMode="gray">
          <a:xfrm>
            <a:off x="0" y="1038225"/>
            <a:ext cx="9144000" cy="55563"/>
          </a:xfrm>
          <a:prstGeom prst="rect">
            <a:avLst/>
          </a:prstGeom>
          <a:solidFill>
            <a:srgbClr val="4F91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 bwMode="gray">
          <a:xfrm>
            <a:off x="8366125" y="0"/>
            <a:ext cx="766763" cy="246063"/>
          </a:xfrm>
          <a:prstGeom prst="rect">
            <a:avLst/>
          </a:prstGeom>
          <a:noFill/>
        </p:spPr>
        <p:txBody>
          <a:bodyPr wrap="none" lIns="45720" rIns="45720">
            <a:spAutoFit/>
          </a:bodyPr>
          <a:lstStyle/>
          <a:p>
            <a:pPr algn="r" fontAlgn="auto">
              <a:spcBef>
                <a:spcPts val="400"/>
              </a:spcBef>
              <a:spcAft>
                <a:spcPts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latin typeface="+mn-lt"/>
                <a:cs typeface="+mn-cs"/>
              </a:rPr>
              <a:t>Confidential</a:t>
            </a:r>
          </a:p>
        </p:txBody>
      </p:sp>
      <p:sp>
        <p:nvSpPr>
          <p:cNvPr id="63" name="TextBox 62"/>
          <p:cNvSpPr txBox="1"/>
          <p:nvPr userDrawn="1"/>
        </p:nvSpPr>
        <p:spPr bwMode="gray">
          <a:xfrm>
            <a:off x="8840788" y="6613525"/>
            <a:ext cx="342900" cy="246063"/>
          </a:xfrm>
          <a:prstGeom prst="rect">
            <a:avLst/>
          </a:prstGeom>
          <a:noFill/>
        </p:spPr>
        <p:txBody>
          <a:bodyPr lIns="45720" rIns="45720" anchor="b">
            <a:spAutoFit/>
          </a:bodyPr>
          <a:lstStyle/>
          <a:p>
            <a:pPr algn="ctr" fontAlgn="auto">
              <a:spcBef>
                <a:spcPts val="400"/>
              </a:spcBef>
              <a:spcAft>
                <a:spcPts val="0"/>
              </a:spcAft>
              <a:defRPr/>
            </a:pPr>
            <a:fld id="{721D6AF9-A00A-430A-9A52-D00D6615999F}" type="slidenum">
              <a:rPr lang="en-US" sz="1000">
                <a:solidFill>
                  <a:srgbClr val="FFFFFF">
                    <a:lumMod val="50000"/>
                  </a:srgbClr>
                </a:solidFill>
                <a:latin typeface="+mn-lt"/>
                <a:cs typeface="+mn-cs"/>
              </a:rPr>
              <a:pPr algn="ctr" fontAlgn="auto">
                <a:spcBef>
                  <a:spcPts val="4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 err="1">
              <a:solidFill>
                <a:srgbClr val="FFFFFF">
                  <a:lumMod val="50000"/>
                </a:srgbClr>
              </a:solidFill>
              <a:latin typeface="+mn-lt"/>
              <a:cs typeface="+mn-cs"/>
            </a:endParaRPr>
          </a:p>
        </p:txBody>
      </p:sp>
      <p:sp>
        <p:nvSpPr>
          <p:cNvPr id="59" name="Obdélník 58"/>
          <p:cNvSpPr/>
          <p:nvPr userDrawn="1"/>
        </p:nvSpPr>
        <p:spPr>
          <a:xfrm>
            <a:off x="7632700" y="6202363"/>
            <a:ext cx="1511300" cy="65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1043" name="Picture 1" descr="D:\_ZAKAZKY\Biogen\_dodane\Registered Logo\SmallScale\Biogen_Logo_SmallScale_FullColor\rgb\Biogen_Logo_SmallScale_rgb.jpg"/>
          <p:cNvPicPr>
            <a:picLocks noChangeAspect="1" noChangeArrowheads="1"/>
          </p:cNvPicPr>
          <p:nvPr userDrawn="1"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8077200" y="6413500"/>
            <a:ext cx="8842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77" r:id="rId2"/>
    <p:sldLayoutId id="2147483792" r:id="rId3"/>
    <p:sldLayoutId id="2147483778" r:id="rId4"/>
    <p:sldLayoutId id="2147483793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defTabSz="895350" rtl="0" fontAlgn="base">
        <a:spcBef>
          <a:spcPts val="600"/>
        </a:spcBef>
        <a:spcAft>
          <a:spcPct val="0"/>
        </a:spcAft>
        <a:buClr>
          <a:schemeClr val="tx2"/>
        </a:buClr>
        <a:buSzPct val="25000"/>
        <a:buFont typeface="Arial" pitchFamily="34" charset="0"/>
        <a:buChar char=" 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342900" indent="-228600" algn="l" defTabSz="895350" rtl="0" fontAlgn="base">
        <a:spcBef>
          <a:spcPts val="600"/>
        </a:spcBef>
        <a:spcAft>
          <a:spcPct val="0"/>
        </a:spcAft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2pPr>
      <a:lvl3pPr marL="685800" indent="-228600" algn="l" defTabSz="895350" rtl="0" fontAlgn="base">
        <a:spcBef>
          <a:spcPts val="6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  <a:cs typeface="+mn-cs"/>
        </a:defRPr>
      </a:lvl3pPr>
      <a:lvl4pPr marL="1028700" indent="-228600" algn="l" defTabSz="895350" rtl="0" fontAlgn="base">
        <a:spcBef>
          <a:spcPts val="600"/>
        </a:spcBef>
        <a:spcAft>
          <a:spcPct val="0"/>
        </a:spcAft>
        <a:buSzPct val="55000"/>
        <a:buFont typeface="Wingdings" pitchFamily="2" charset="2"/>
        <a:buChar char="¡"/>
        <a:defRPr sz="1600">
          <a:solidFill>
            <a:schemeClr val="tx1"/>
          </a:solidFill>
          <a:latin typeface="+mn-lt"/>
          <a:cs typeface="+mn-cs"/>
        </a:defRPr>
      </a:lvl4pPr>
      <a:lvl5pPr marL="1371600" indent="-228600" algn="l" defTabSz="895350" rtl="0" fontAlgn="base">
        <a:spcBef>
          <a:spcPts val="6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  <a:cs typeface="+mn-cs"/>
        </a:defRPr>
      </a:lvl5pPr>
      <a:lvl6pPr marL="1203325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>
          <a:solidFill>
            <a:schemeClr val="tx1"/>
          </a:solidFill>
          <a:latin typeface="+mn-lt"/>
          <a:cs typeface="+mn-cs"/>
        </a:defRPr>
      </a:lvl6pPr>
      <a:lvl7pPr marL="1660525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>
          <a:solidFill>
            <a:schemeClr val="tx1"/>
          </a:solidFill>
          <a:latin typeface="+mn-lt"/>
          <a:cs typeface="+mn-cs"/>
        </a:defRPr>
      </a:lvl7pPr>
      <a:lvl8pPr marL="2117725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>
          <a:solidFill>
            <a:schemeClr val="tx1"/>
          </a:solidFill>
          <a:latin typeface="+mn-lt"/>
          <a:cs typeface="+mn-cs"/>
        </a:defRPr>
      </a:lvl8pPr>
      <a:lvl9pPr marL="2574925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ogo-biogenidec-color-sm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077200" y="6407150"/>
            <a:ext cx="9906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400" smtClean="0">
                <a:solidFill>
                  <a:srgbClr val="80808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‹#›</a:t>
            </a:r>
          </a:p>
        </p:txBody>
      </p:sp>
      <p:grpSp>
        <p:nvGrpSpPr>
          <p:cNvPr id="9222" name="Group 11"/>
          <p:cNvGrpSpPr>
            <a:grpSpLocks/>
          </p:cNvGrpSpPr>
          <p:nvPr/>
        </p:nvGrpSpPr>
        <p:grpSpPr bwMode="auto">
          <a:xfrm>
            <a:off x="0" y="1108075"/>
            <a:ext cx="9144000" cy="34925"/>
            <a:chOff x="0" y="842"/>
            <a:chExt cx="5760" cy="22"/>
          </a:xfrm>
        </p:grpSpPr>
        <p:sp>
          <p:nvSpPr>
            <p:cNvPr id="3079" name="Line 9"/>
            <p:cNvSpPr>
              <a:spLocks noChangeShapeType="1"/>
            </p:cNvSpPr>
            <p:nvPr/>
          </p:nvSpPr>
          <p:spPr bwMode="auto">
            <a:xfrm>
              <a:off x="0" y="864"/>
              <a:ext cx="5760" cy="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FontTx/>
                <a:buChar char="–"/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3080" name="Line 10"/>
            <p:cNvSpPr>
              <a:spLocks noChangeShapeType="1"/>
            </p:cNvSpPr>
            <p:nvPr/>
          </p:nvSpPr>
          <p:spPr bwMode="auto">
            <a:xfrm>
              <a:off x="0" y="842"/>
              <a:ext cx="5760" cy="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FontTx/>
                <a:buChar char="–"/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-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CAB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ogo-biogenidec-color-sm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077200" y="6407150"/>
            <a:ext cx="9906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400">
                <a:solidFill>
                  <a:srgbClr val="80808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D50ED16-0F87-4FCF-843B-FADF44FA1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46" name="Group 11"/>
          <p:cNvGrpSpPr>
            <a:grpSpLocks/>
          </p:cNvGrpSpPr>
          <p:nvPr/>
        </p:nvGrpSpPr>
        <p:grpSpPr bwMode="auto">
          <a:xfrm>
            <a:off x="0" y="1108075"/>
            <a:ext cx="9144000" cy="34925"/>
            <a:chOff x="0" y="842"/>
            <a:chExt cx="5760" cy="22"/>
          </a:xfrm>
        </p:grpSpPr>
        <p:sp>
          <p:nvSpPr>
            <p:cNvPr id="3079" name="Line 9"/>
            <p:cNvSpPr>
              <a:spLocks noChangeShapeType="1"/>
            </p:cNvSpPr>
            <p:nvPr/>
          </p:nvSpPr>
          <p:spPr bwMode="auto">
            <a:xfrm>
              <a:off x="0" y="864"/>
              <a:ext cx="5760" cy="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FontTx/>
                <a:buChar char="–"/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3080" name="Line 10"/>
            <p:cNvSpPr>
              <a:spLocks noChangeShapeType="1"/>
            </p:cNvSpPr>
            <p:nvPr/>
          </p:nvSpPr>
          <p:spPr bwMode="auto">
            <a:xfrm>
              <a:off x="0" y="842"/>
              <a:ext cx="5760" cy="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eaLnBrk="0" hangingPunct="0">
                <a:spcBef>
                  <a:spcPct val="20000"/>
                </a:spcBef>
                <a:buFontTx/>
                <a:buChar char="–"/>
                <a:defRPr/>
              </a:pPr>
              <a:endParaRPr lang="en-US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-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CAB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5CAB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AutoShape 72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061" name="think-cell Slide" r:id="rId31" imgW="0" imgH="0" progId="">
              <p:embed/>
            </p:oleObj>
          </a:graphicData>
        </a:graphic>
      </p:graphicFrame>
      <p:pic>
        <p:nvPicPr>
          <p:cNvPr id="2052" name="Picture 3" descr="logo-biogenidec-color-sm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32" cstate="print"/>
          <a:srcRect/>
          <a:stretch>
            <a:fillRect/>
          </a:stretch>
        </p:blipFill>
        <p:spPr bwMode="gray">
          <a:xfrm>
            <a:off x="7696200" y="6248400"/>
            <a:ext cx="1371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McK 2. Slide Title 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114300" y="190500"/>
            <a:ext cx="87693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Click to edit Master title style</a:t>
            </a:r>
          </a:p>
        </p:txBody>
      </p:sp>
      <p:sp>
        <p:nvSpPr>
          <p:cNvPr id="1031" name="McK 1. On-page tracker" hidden="1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114300" y="26988"/>
            <a:ext cx="8509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808080"/>
                </a:solidFill>
                <a:latin typeface="+mn-lt"/>
                <a:cs typeface="+mn-cs"/>
              </a:rPr>
              <a:t>TRACKER</a:t>
            </a:r>
          </a:p>
        </p:txBody>
      </p:sp>
      <p:sp>
        <p:nvSpPr>
          <p:cNvPr id="569352" name="McK 3. Unit of measure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114300" y="1143000"/>
            <a:ext cx="3656013" cy="212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defTabSz="895350">
              <a:defRPr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400" smtClean="0">
                <a:solidFill>
                  <a:srgbClr val="000000"/>
                </a:solidFill>
                <a:cs typeface="+mn-cs"/>
              </a:rPr>
              <a:t>Unit of measure</a:t>
            </a:r>
          </a:p>
        </p:txBody>
      </p:sp>
      <p:grpSp>
        <p:nvGrpSpPr>
          <p:cNvPr id="2056" name="McK Slide Elements"/>
          <p:cNvGrpSpPr>
            <a:grpSpLocks/>
          </p:cNvGrpSpPr>
          <p:nvPr/>
        </p:nvGrpSpPr>
        <p:grpSpPr bwMode="auto">
          <a:xfrm>
            <a:off x="114300" y="6351588"/>
            <a:ext cx="7518400" cy="420687"/>
            <a:chOff x="72" y="4001"/>
            <a:chExt cx="4736" cy="265"/>
          </a:xfrm>
        </p:grpSpPr>
        <p:sp>
          <p:nvSpPr>
            <p:cNvPr id="569354" name="McK 4. Footnote" hidden="1"/>
            <p:cNvSpPr txBox="1">
              <a:spLocks noChangeArrowheads="1"/>
            </p:cNvSpPr>
            <p:nvPr userDrawn="1"/>
          </p:nvSpPr>
          <p:spPr bwMode="gray">
            <a:xfrm>
              <a:off x="72" y="4001"/>
              <a:ext cx="4736" cy="9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smtClean="0">
                  <a:solidFill>
                    <a:srgbClr val="000000"/>
                  </a:solidFill>
                  <a:cs typeface="+mn-cs"/>
                </a:rPr>
                <a:t>1 Footnote</a:t>
              </a:r>
            </a:p>
          </p:txBody>
        </p:sp>
        <p:sp>
          <p:nvSpPr>
            <p:cNvPr id="1080" name="McK 5. Source" hidden="1"/>
            <p:cNvSpPr>
              <a:spLocks noChangeArrowheads="1"/>
            </p:cNvSpPr>
            <p:nvPr userDrawn="1"/>
          </p:nvSpPr>
          <p:spPr bwMode="gray">
            <a:xfrm>
              <a:off x="72" y="4170"/>
              <a:ext cx="473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609600" indent="-609600" defTabSz="895350">
                <a:tabLst>
                  <a:tab pos="612775" algn="l"/>
                </a:tabLst>
                <a:defRPr/>
              </a:pPr>
              <a:r>
                <a:rPr lang="en-US" sz="1000">
                  <a:solidFill>
                    <a:srgbClr val="000000"/>
                  </a:solidFill>
                  <a:latin typeface="+mn-lt"/>
                  <a:cs typeface="+mn-cs"/>
                </a:rPr>
                <a:t>SOURCE: Source</a:t>
              </a:r>
            </a:p>
          </p:txBody>
        </p:sp>
      </p:grpSp>
      <p:grpSp>
        <p:nvGrpSpPr>
          <p:cNvPr id="2057" name="ACET" hidden="1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114300" y="2085975"/>
            <a:ext cx="4264025" cy="508000"/>
            <a:chOff x="915" y="710"/>
            <a:chExt cx="2686" cy="320"/>
          </a:xfrm>
        </p:grpSpPr>
        <p:cxnSp>
          <p:nvCxnSpPr>
            <p:cNvPr id="2101" name="AutoShape 13" hidden="1"/>
            <p:cNvCxnSpPr>
              <a:cxnSpLocks noChangeShapeType="1"/>
              <a:stCxn id="1078" idx="4"/>
              <a:endCxn id="107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78" name="AutoShape 14" hidden="1"/>
            <p:cNvSpPr>
              <a:spLocks noChangeArrowheads="1"/>
            </p:cNvSpPr>
            <p:nvPr/>
          </p:nvSpPr>
          <p:spPr bwMode="gray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>
                <a:defRPr/>
              </a:pPr>
              <a:r>
                <a:rPr lang="en-US" sz="1600" b="1">
                  <a:solidFill>
                    <a:srgbClr val="000000"/>
                  </a:solidFill>
                  <a:latin typeface="+mn-lt"/>
                  <a:cs typeface="+mn-cs"/>
                </a:rPr>
                <a:t>Title</a:t>
              </a:r>
            </a:p>
            <a:p>
              <a:pPr>
                <a:defRPr/>
              </a:pPr>
              <a:r>
                <a:rPr lang="en-US" sz="1600">
                  <a:solidFill>
                    <a:srgbClr val="000000"/>
                  </a:solidFill>
                  <a:latin typeface="+mn-lt"/>
                  <a:cs typeface="+mn-cs"/>
                </a:rPr>
                <a:t>Unit of measure</a:t>
              </a:r>
            </a:p>
          </p:txBody>
        </p:sp>
      </p:grpSp>
      <p:grpSp>
        <p:nvGrpSpPr>
          <p:cNvPr id="2058" name="LegendBoxes" hidden="1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8097838" y="1143000"/>
            <a:ext cx="842962" cy="976313"/>
            <a:chOff x="3394" y="519"/>
            <a:chExt cx="531" cy="615"/>
          </a:xfrm>
        </p:grpSpPr>
        <p:sp>
          <p:nvSpPr>
            <p:cNvPr id="1069" name="LegendRectangle1" hidden="1"/>
            <p:cNvSpPr>
              <a:spLocks noChangeArrowheads="1"/>
            </p:cNvSpPr>
            <p:nvPr userDrawn="1"/>
          </p:nvSpPr>
          <p:spPr bwMode="gray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400" b="1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70" name="LegendRectangle2" hidden="1"/>
            <p:cNvSpPr>
              <a:spLocks noChangeArrowheads="1"/>
            </p:cNvSpPr>
            <p:nvPr userDrawn="1"/>
          </p:nvSpPr>
          <p:spPr bwMode="gray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400" b="1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71" name="LegendRectangle3" hidden="1"/>
            <p:cNvSpPr>
              <a:spLocks noChangeArrowheads="1"/>
            </p:cNvSpPr>
            <p:nvPr userDrawn="1"/>
          </p:nvSpPr>
          <p:spPr bwMode="gray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400" b="1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72" name="LegendRectangle4" hidden="1"/>
            <p:cNvSpPr>
              <a:spLocks noChangeArrowheads="1"/>
            </p:cNvSpPr>
            <p:nvPr userDrawn="1"/>
          </p:nvSpPr>
          <p:spPr bwMode="gray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400" b="1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73" name="Legend1" hidden="1"/>
            <p:cNvSpPr>
              <a:spLocks noChangeArrowheads="1"/>
            </p:cNvSpPr>
            <p:nvPr userDrawn="1"/>
          </p:nvSpPr>
          <p:spPr bwMode="gray">
            <a:xfrm>
              <a:off x="3554" y="5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Legend1</a:t>
              </a:r>
            </a:p>
          </p:txBody>
        </p:sp>
        <p:sp>
          <p:nvSpPr>
            <p:cNvPr id="1074" name="Legend2" hidden="1"/>
            <p:cNvSpPr>
              <a:spLocks noChangeArrowheads="1"/>
            </p:cNvSpPr>
            <p:nvPr userDrawn="1"/>
          </p:nvSpPr>
          <p:spPr bwMode="gray">
            <a:xfrm>
              <a:off x="3554" y="68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Legend2</a:t>
              </a:r>
            </a:p>
          </p:txBody>
        </p:sp>
        <p:sp>
          <p:nvSpPr>
            <p:cNvPr id="1075" name="Legend3" hidden="1"/>
            <p:cNvSpPr>
              <a:spLocks noChangeArrowheads="1"/>
            </p:cNvSpPr>
            <p:nvPr userDrawn="1"/>
          </p:nvSpPr>
          <p:spPr bwMode="gray">
            <a:xfrm>
              <a:off x="3554" y="84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Legend3</a:t>
              </a:r>
            </a:p>
          </p:txBody>
        </p:sp>
        <p:sp>
          <p:nvSpPr>
            <p:cNvPr id="1076" name="Legend4" hidden="1"/>
            <p:cNvSpPr>
              <a:spLocks noChangeArrowheads="1"/>
            </p:cNvSpPr>
            <p:nvPr userDrawn="1"/>
          </p:nvSpPr>
          <p:spPr bwMode="gray">
            <a:xfrm>
              <a:off x="3554" y="10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Legend4</a:t>
              </a:r>
            </a:p>
          </p:txBody>
        </p:sp>
      </p:grpSp>
      <p:grpSp>
        <p:nvGrpSpPr>
          <p:cNvPr id="2059" name="LegendLines" hidden="1"/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7780338" y="1143000"/>
            <a:ext cx="1160462" cy="706438"/>
            <a:chOff x="2411" y="2750"/>
            <a:chExt cx="731" cy="445"/>
          </a:xfrm>
        </p:grpSpPr>
        <p:sp>
          <p:nvSpPr>
            <p:cNvPr id="1063" name="LineLegend1" hidden="1"/>
            <p:cNvSpPr>
              <a:spLocks noChangeShapeType="1"/>
            </p:cNvSpPr>
            <p:nvPr/>
          </p:nvSpPr>
          <p:spPr bwMode="gray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400" b="1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64" name="LineLegend2" hidden="1"/>
            <p:cNvSpPr>
              <a:spLocks noChangeShapeType="1"/>
            </p:cNvSpPr>
            <p:nvPr/>
          </p:nvSpPr>
          <p:spPr bwMode="gray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400" b="1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65" name="LineLegend3" hidden="1"/>
            <p:cNvSpPr>
              <a:spLocks noChangeShapeType="1"/>
            </p:cNvSpPr>
            <p:nvPr/>
          </p:nvSpPr>
          <p:spPr bwMode="gray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400" b="1">
                <a:solidFill>
                  <a:srgbClr val="000000"/>
                </a:solidFill>
                <a:latin typeface="+mn-lt"/>
                <a:cs typeface="+mn-cs"/>
              </a:endParaRPr>
            </a:p>
          </p:txBody>
        </p:sp>
        <p:sp>
          <p:nvSpPr>
            <p:cNvPr id="1066" name="Legend1" hidden="1"/>
            <p:cNvSpPr>
              <a:spLocks noChangeArrowheads="1"/>
            </p:cNvSpPr>
            <p:nvPr userDrawn="1"/>
          </p:nvSpPr>
          <p:spPr bwMode="gray">
            <a:xfrm>
              <a:off x="2771" y="275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Legend1</a:t>
              </a:r>
            </a:p>
          </p:txBody>
        </p:sp>
        <p:sp>
          <p:nvSpPr>
            <p:cNvPr id="1067" name="Legend2" hidden="1"/>
            <p:cNvSpPr>
              <a:spLocks noChangeArrowheads="1"/>
            </p:cNvSpPr>
            <p:nvPr userDrawn="1"/>
          </p:nvSpPr>
          <p:spPr bwMode="gray">
            <a:xfrm>
              <a:off x="2771" y="291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Legend2</a:t>
              </a:r>
            </a:p>
          </p:txBody>
        </p:sp>
        <p:sp>
          <p:nvSpPr>
            <p:cNvPr id="1068" name="Legend3" hidden="1"/>
            <p:cNvSpPr>
              <a:spLocks noChangeArrowheads="1"/>
            </p:cNvSpPr>
            <p:nvPr userDrawn="1"/>
          </p:nvSpPr>
          <p:spPr bwMode="gray">
            <a:xfrm>
              <a:off x="2771" y="308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Legend3</a:t>
              </a:r>
            </a:p>
          </p:txBody>
        </p:sp>
      </p:grpSp>
      <p:grpSp>
        <p:nvGrpSpPr>
          <p:cNvPr id="2060" name="LegendMoons" hidden="1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8018463" y="1143000"/>
            <a:ext cx="922337" cy="1306513"/>
            <a:chOff x="1104" y="2704"/>
            <a:chExt cx="581" cy="823"/>
          </a:xfrm>
        </p:grpSpPr>
        <p:grpSp>
          <p:nvGrpSpPr>
            <p:cNvPr id="2067" name="MoonLegend1" hidden="1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1061" name="Oval 33" hidden="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62" name="Arc 34" hidden="1"/>
              <p:cNvSpPr>
                <a:spLocks noChangeAspect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2068" name="MoonLegend2" hidden="1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1059" name="Oval 36" hidden="1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60" name="Arc 37" hidden="1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2069" name="MoonLegend3" hidden="1"/>
            <p:cNvGrpSpPr>
              <a:grpSpLocks noChangeAspect="1"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1057" name="Oval 39" hidden="1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58" name="Arc 40" hidden="1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2070" name="MoonLegend4" hidden="1"/>
            <p:cNvGrpSpPr>
              <a:grpSpLocks noChangeAspect="1"/>
            </p:cNvGrpSpPr>
            <p:nvPr>
              <p:custDataLst>
                <p:tags r:id="rId19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1055" name="Oval 42" hidden="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56" name="Arc 43" hidden="1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2071" name="MoonLegend5" hidden="1"/>
            <p:cNvGrpSpPr>
              <a:grpSpLocks noChangeAspect="1"/>
            </p:cNvGrpSpPr>
            <p:nvPr>
              <p:custDataLst>
                <p:tags r:id="rId20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1053" name="Oval 45" hidden="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54" name="Oval 46" hidden="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sp>
          <p:nvSpPr>
            <p:cNvPr id="1048" name="Legend1" hidden="1"/>
            <p:cNvSpPr>
              <a:spLocks noChangeArrowheads="1"/>
            </p:cNvSpPr>
            <p:nvPr userDrawn="1"/>
          </p:nvSpPr>
          <p:spPr bwMode="gray">
            <a:xfrm>
              <a:off x="1314" y="2712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Legend1</a:t>
              </a:r>
            </a:p>
          </p:txBody>
        </p:sp>
        <p:sp>
          <p:nvSpPr>
            <p:cNvPr id="1049" name="Legend2" hidden="1"/>
            <p:cNvSpPr>
              <a:spLocks noChangeArrowheads="1"/>
            </p:cNvSpPr>
            <p:nvPr userDrawn="1"/>
          </p:nvSpPr>
          <p:spPr bwMode="gray">
            <a:xfrm>
              <a:off x="1314" y="288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Legend2</a:t>
              </a:r>
            </a:p>
          </p:txBody>
        </p:sp>
        <p:sp>
          <p:nvSpPr>
            <p:cNvPr id="1050" name="Legend3" hidden="1"/>
            <p:cNvSpPr>
              <a:spLocks noChangeArrowheads="1"/>
            </p:cNvSpPr>
            <p:nvPr userDrawn="1"/>
          </p:nvSpPr>
          <p:spPr bwMode="gray">
            <a:xfrm>
              <a:off x="1314" y="3058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Legend3</a:t>
              </a:r>
            </a:p>
          </p:txBody>
        </p:sp>
        <p:sp>
          <p:nvSpPr>
            <p:cNvPr id="1051" name="Legend4" hidden="1"/>
            <p:cNvSpPr>
              <a:spLocks noChangeArrowheads="1"/>
            </p:cNvSpPr>
            <p:nvPr userDrawn="1"/>
          </p:nvSpPr>
          <p:spPr bwMode="gray">
            <a:xfrm>
              <a:off x="1314" y="3231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Legend4</a:t>
              </a:r>
            </a:p>
          </p:txBody>
        </p:sp>
        <p:sp>
          <p:nvSpPr>
            <p:cNvPr id="1052" name="Legend5" hidden="1"/>
            <p:cNvSpPr>
              <a:spLocks noChangeArrowheads="1"/>
            </p:cNvSpPr>
            <p:nvPr userDrawn="1"/>
          </p:nvSpPr>
          <p:spPr bwMode="gray">
            <a:xfrm>
              <a:off x="1314" y="340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000000"/>
                  </a:solidFill>
                  <a:latin typeface="+mn-lt"/>
                  <a:cs typeface="+mn-cs"/>
                </a:rPr>
                <a:t>Legend5</a:t>
              </a:r>
            </a:p>
          </p:txBody>
        </p:sp>
      </p:grpSp>
      <p:grpSp>
        <p:nvGrpSpPr>
          <p:cNvPr id="2061" name="Sticker" hidden="1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7847013" y="1143000"/>
            <a:ext cx="1093787" cy="209550"/>
            <a:chOff x="4817" y="376"/>
            <a:chExt cx="689" cy="132"/>
          </a:xfrm>
        </p:grpSpPr>
        <p:cxnSp>
          <p:nvCxnSpPr>
            <p:cNvPr id="2064" name="AutoShape 53" hidden="1"/>
            <p:cNvCxnSpPr>
              <a:cxnSpLocks noChangeShapeType="1"/>
              <a:stCxn id="1041" idx="4"/>
              <a:endCxn id="1041" idx="6"/>
            </p:cNvCxnSpPr>
            <p:nvPr userDrawn="1"/>
          </p:nvCxnSpPr>
          <p:spPr bwMode="gray">
            <a:xfrm>
              <a:off x="4817" y="508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1041" name="AutoShape 54" hidden="1"/>
            <p:cNvSpPr>
              <a:spLocks noChangeArrowheads="1"/>
            </p:cNvSpPr>
            <p:nvPr userDrawn="1"/>
          </p:nvSpPr>
          <p:spPr bwMode="gray">
            <a:xfrm>
              <a:off x="4817" y="376"/>
              <a:ext cx="689" cy="13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27432" tIns="0" rIns="0" bIns="27432">
              <a:spAutoFit/>
            </a:bodyPr>
            <a:lstStyle/>
            <a:p>
              <a:pPr algn="r" defTabSz="895350">
                <a:buClr>
                  <a:srgbClr val="4F91CD"/>
                </a:buClr>
                <a:defRPr/>
              </a:pPr>
              <a:r>
                <a:rPr lang="en-US" sz="1200">
                  <a:solidFill>
                    <a:srgbClr val="808080"/>
                  </a:solidFill>
                  <a:latin typeface="+mn-lt"/>
                  <a:cs typeface="+mn-cs"/>
                </a:rPr>
                <a:t>ILLUSTRATIVE</a:t>
              </a:r>
            </a:p>
          </p:txBody>
        </p:sp>
        <p:cxnSp>
          <p:nvCxnSpPr>
            <p:cNvPr id="2066" name="AutoShape 55" hidden="1"/>
            <p:cNvCxnSpPr>
              <a:cxnSpLocks noChangeShapeType="1"/>
              <a:stCxn id="1041" idx="2"/>
              <a:endCxn id="1041" idx="4"/>
            </p:cNvCxnSpPr>
            <p:nvPr userDrawn="1"/>
          </p:nvCxnSpPr>
          <p:spPr bwMode="gray">
            <a:xfrm>
              <a:off x="4817" y="376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sp>
        <p:nvSpPr>
          <p:cNvPr id="2062" name="Text Placeholder 56"/>
          <p:cNvSpPr>
            <a:spLocks noGrp="1"/>
          </p:cNvSpPr>
          <p:nvPr>
            <p:ph type="body" idx="1"/>
          </p:nvPr>
        </p:nvSpPr>
        <p:spPr bwMode="gray">
          <a:xfrm>
            <a:off x="384175" y="1574800"/>
            <a:ext cx="838517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58" name="Rectangle 6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0" y="1038225"/>
            <a:ext cx="9144000" cy="55563"/>
          </a:xfrm>
          <a:prstGeom prst="rect">
            <a:avLst/>
          </a:prstGeom>
          <a:solidFill>
            <a:srgbClr val="4F91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400" b="1">
              <a:solidFill>
                <a:srgbClr val="000000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779" r:id="rId2"/>
    <p:sldLayoutId id="2147483826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defTabSz="895350" rtl="0" fontAlgn="base">
        <a:spcBef>
          <a:spcPts val="600"/>
        </a:spcBef>
        <a:spcAft>
          <a:spcPct val="0"/>
        </a:spcAft>
        <a:buClr>
          <a:schemeClr val="tx2"/>
        </a:buClr>
        <a:buSzPct val="25000"/>
        <a:buFont typeface="Arial" pitchFamily="34" charset="0"/>
        <a:buChar char=" 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342900" indent="-228600" algn="l" defTabSz="895350" rtl="0" fontAlgn="base">
        <a:spcBef>
          <a:spcPts val="600"/>
        </a:spcBef>
        <a:spcAft>
          <a:spcPct val="0"/>
        </a:spcAft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2pPr>
      <a:lvl3pPr marL="685800" indent="-228600" algn="l" defTabSz="895350" rtl="0" fontAlgn="base">
        <a:spcBef>
          <a:spcPts val="6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  <a:cs typeface="+mn-cs"/>
        </a:defRPr>
      </a:lvl3pPr>
      <a:lvl4pPr marL="1028700" indent="-228600" algn="l" defTabSz="895350" rtl="0" fontAlgn="base">
        <a:spcBef>
          <a:spcPts val="600"/>
        </a:spcBef>
        <a:spcAft>
          <a:spcPct val="0"/>
        </a:spcAft>
        <a:buSzPct val="55000"/>
        <a:buFont typeface="Wingdings" pitchFamily="2" charset="2"/>
        <a:buChar char="¡"/>
        <a:defRPr sz="1600">
          <a:solidFill>
            <a:schemeClr val="tx1"/>
          </a:solidFill>
          <a:latin typeface="+mn-lt"/>
          <a:cs typeface="+mn-cs"/>
        </a:defRPr>
      </a:lvl4pPr>
      <a:lvl5pPr marL="1371600" indent="-228600" algn="l" defTabSz="895350" rtl="0" fontAlgn="base">
        <a:spcBef>
          <a:spcPts val="6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  <a:cs typeface="+mn-cs"/>
        </a:defRPr>
      </a:lvl5pPr>
      <a:lvl6pPr marL="1203325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>
          <a:solidFill>
            <a:schemeClr val="tx1"/>
          </a:solidFill>
          <a:latin typeface="+mn-lt"/>
          <a:cs typeface="+mn-cs"/>
        </a:defRPr>
      </a:lvl6pPr>
      <a:lvl7pPr marL="1660525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>
          <a:solidFill>
            <a:schemeClr val="tx1"/>
          </a:solidFill>
          <a:latin typeface="+mn-lt"/>
          <a:cs typeface="+mn-cs"/>
        </a:defRPr>
      </a:lvl7pPr>
      <a:lvl8pPr marL="2117725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>
          <a:solidFill>
            <a:schemeClr val="tx1"/>
          </a:solidFill>
          <a:latin typeface="+mn-lt"/>
          <a:cs typeface="+mn-cs"/>
        </a:defRPr>
      </a:lvl8pPr>
      <a:lvl9pPr marL="2574925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kl.cz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kl.cz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kl.cz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kl.cz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kl.cz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kl.cz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kl.cz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152400" y="849185"/>
            <a:ext cx="8839199" cy="355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sz="2300" dirty="0" smtClean="0">
                <a:latin typeface="+mj-lt"/>
              </a:rPr>
              <a:t> </a:t>
            </a:r>
            <a:endParaRPr lang="cs-CZ" b="1" dirty="0" smtClean="0">
              <a:latin typeface="+mj-lt"/>
            </a:endParaRPr>
          </a:p>
        </p:txBody>
      </p:sp>
      <p:sp>
        <p:nvSpPr>
          <p:cNvPr id="46" name="Text Placeholder 4"/>
          <p:cNvSpPr>
            <a:spLocks noGrp="1"/>
          </p:cNvSpPr>
          <p:nvPr>
            <p:ph idx="4294967295"/>
          </p:nvPr>
        </p:nvSpPr>
        <p:spPr>
          <a:xfrm>
            <a:off x="0" y="1858353"/>
            <a:ext cx="9144000" cy="4999647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cs-CZ" sz="4800" b="1" dirty="0" smtClean="0">
                <a:solidFill>
                  <a:srgbClr val="0070C0"/>
                </a:solidFill>
              </a:rPr>
              <a:t>Management terapie RS          ve světle současných biologických léčiv</a:t>
            </a:r>
          </a:p>
          <a:p>
            <a:pPr marL="0" indent="0" algn="ctr">
              <a:spcBef>
                <a:spcPts val="0"/>
              </a:spcBef>
              <a:buNone/>
            </a:pPr>
            <a:endParaRPr lang="cs-CZ" sz="6000" b="1" dirty="0" smtClean="0">
              <a:solidFill>
                <a:srgbClr val="0070C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cs-CZ" sz="6000" b="1" dirty="0" smtClean="0">
              <a:solidFill>
                <a:srgbClr val="0070C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/>
        </p:nvSpPr>
        <p:spPr bwMode="auto">
          <a:xfrm>
            <a:off x="835819" y="4676775"/>
            <a:ext cx="7472363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Arial" pitchFamily="34" charset="0"/>
              <a:buNone/>
              <a:defRPr sz="2000" b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539750" indent="-182563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>
                <a:solidFill>
                  <a:schemeClr val="bg2"/>
                </a:solidFill>
                <a:latin typeface="+mn-lt"/>
                <a:cs typeface="+mn-cs"/>
              </a:defRPr>
            </a:lvl2pPr>
            <a:lvl3pPr marL="714375" indent="-169863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Char char="•"/>
              <a:defRPr sz="1600">
                <a:solidFill>
                  <a:schemeClr val="bg2"/>
                </a:solidFill>
                <a:latin typeface="+mn-lt"/>
                <a:cs typeface="+mn-cs"/>
              </a:defRPr>
            </a:lvl3pPr>
            <a:lvl4pPr marL="898525" indent="-185738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1400">
                <a:solidFill>
                  <a:schemeClr val="bg2"/>
                </a:solidFill>
                <a:latin typeface="+mn-lt"/>
                <a:cs typeface="+mn-cs"/>
              </a:defRPr>
            </a:lvl4pPr>
            <a:lvl5pPr marL="1158875" indent="-263525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Arial" panose="020B0604020202020204" pitchFamily="34" charset="0"/>
              <a:buChar char="–"/>
              <a:defRPr sz="1400">
                <a:solidFill>
                  <a:srgbClr val="464749"/>
                </a:solidFill>
                <a:latin typeface="+mn-lt"/>
                <a:cs typeface="+mn-cs"/>
              </a:defRPr>
            </a:lvl5pPr>
            <a:lvl6pPr marL="1616075" indent="-263525" algn="l" rtl="0" fontAlgn="base"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Arial" pitchFamily="34" charset="0"/>
              <a:buChar char="–"/>
              <a:defRPr sz="1400">
                <a:solidFill>
                  <a:srgbClr val="464749"/>
                </a:solidFill>
                <a:latin typeface="+mn-lt"/>
                <a:cs typeface="+mn-cs"/>
              </a:defRPr>
            </a:lvl6pPr>
            <a:lvl7pPr marL="2073275" indent="-263525" algn="l" rtl="0" fontAlgn="base"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Arial" pitchFamily="34" charset="0"/>
              <a:buChar char="–"/>
              <a:defRPr sz="1400">
                <a:solidFill>
                  <a:srgbClr val="464749"/>
                </a:solidFill>
                <a:latin typeface="+mn-lt"/>
                <a:cs typeface="+mn-cs"/>
              </a:defRPr>
            </a:lvl7pPr>
            <a:lvl8pPr marL="2530475" indent="-263525" algn="l" rtl="0" fontAlgn="base"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Arial" pitchFamily="34" charset="0"/>
              <a:buChar char="–"/>
              <a:defRPr sz="1400">
                <a:solidFill>
                  <a:srgbClr val="464749"/>
                </a:solidFill>
                <a:latin typeface="+mn-lt"/>
                <a:cs typeface="+mn-cs"/>
              </a:defRPr>
            </a:lvl8pPr>
            <a:lvl9pPr marL="2987675" indent="-263525" algn="l" rtl="0" fontAlgn="base"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Arial" pitchFamily="34" charset="0"/>
              <a:buChar char="–"/>
              <a:defRPr sz="1400">
                <a:solidFill>
                  <a:srgbClr val="464749"/>
                </a:solidFill>
                <a:latin typeface="+mn-lt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cs-CZ" sz="1100" dirty="0" smtClean="0">
                <a:solidFill>
                  <a:schemeClr val="tx1"/>
                </a:solidFill>
              </a:rPr>
              <a:t>J A N   M A R E Š</a:t>
            </a:r>
          </a:p>
          <a:p>
            <a:pPr algn="ctr">
              <a:lnSpc>
                <a:spcPct val="150000"/>
              </a:lnSpc>
              <a:defRPr/>
            </a:pPr>
            <a:r>
              <a:rPr lang="cs-CZ" sz="1100" dirty="0" smtClean="0">
                <a:solidFill>
                  <a:schemeClr val="tx1"/>
                </a:solidFill>
              </a:rPr>
              <a:t>C e n t r u m  p r o  d i a g n o s t i k u  a  l é č b u  d e m y e l i n i z a č n í ch  o n e m o c n ě n í</a:t>
            </a:r>
          </a:p>
          <a:p>
            <a:pPr algn="ctr">
              <a:lnSpc>
                <a:spcPct val="150000"/>
              </a:lnSpc>
              <a:defRPr/>
            </a:pPr>
            <a:r>
              <a:rPr lang="cs-CZ" sz="1100" dirty="0" smtClean="0">
                <a:solidFill>
                  <a:schemeClr val="tx1"/>
                </a:solidFill>
              </a:rPr>
              <a:t>N e u r o l o g i c k á  k l i n i k a  LF UP a F N  O l o m o u c</a:t>
            </a:r>
          </a:p>
          <a:p>
            <a:pPr algn="ctr">
              <a:defRPr/>
            </a:pPr>
            <a:endParaRPr lang="cs-CZ" sz="1100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cs-CZ" sz="1100" dirty="0" smtClean="0">
                <a:solidFill>
                  <a:schemeClr val="tx1"/>
                </a:solidFill>
              </a:rPr>
              <a:t>O l o m o u c,  6.  10.  2 0 1 7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Seznam RS/MS center</a:t>
            </a:r>
            <a:endParaRPr lang="cs-CZ" dirty="0"/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725" y="1514792"/>
            <a:ext cx="5267325" cy="494601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1050" y="1514792"/>
            <a:ext cx="2671763" cy="23399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1050" y="3854767"/>
            <a:ext cx="2671763" cy="26060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8462"/>
            <a:ext cx="9143999" cy="355600"/>
          </a:xfrm>
        </p:spPr>
        <p:txBody>
          <a:bodyPr/>
          <a:lstStyle/>
          <a:p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 smtClean="0"/>
              <a:t>Regionální zastoupení RS center</a:t>
            </a:r>
            <a:r>
              <a:rPr lang="cs-CZ" altLang="en-US" sz="3600" dirty="0" smtClean="0"/>
              <a:t/>
            </a:r>
            <a:br>
              <a:rPr lang="cs-CZ" alt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5"/>
          </p:nvPr>
        </p:nvSpPr>
        <p:spPr>
          <a:xfrm>
            <a:off x="294640" y="1524000"/>
            <a:ext cx="8554720" cy="5080000"/>
          </a:xfrm>
        </p:spPr>
        <p:txBody>
          <a:bodyPr/>
          <a:lstStyle/>
          <a:p>
            <a:pPr>
              <a:buClr>
                <a:srgbClr val="FF3300"/>
              </a:buClr>
              <a:buNone/>
            </a:pPr>
            <a:endParaRPr lang="cs-CZ" sz="2400" dirty="0" smtClean="0"/>
          </a:p>
        </p:txBody>
      </p:sp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641" y="1524000"/>
            <a:ext cx="8554720" cy="508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8462"/>
            <a:ext cx="9143999" cy="355600"/>
          </a:xfrm>
        </p:spPr>
        <p:txBody>
          <a:bodyPr/>
          <a:lstStyle/>
          <a:p>
            <a:pPr lvl="0"/>
            <a:r>
              <a:rPr lang="cs-CZ" sz="3600" dirty="0" smtClean="0"/>
              <a:t>RS Centrum Olomouc</a:t>
            </a:r>
            <a:endParaRPr lang="cs-CZ" sz="3600" dirty="0" smtClean="0">
              <a:solidFill>
                <a:schemeClr val="tx2"/>
              </a:solidFill>
            </a:endParaRPr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sz="quarter" idx="4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5163" y="1460893"/>
            <a:ext cx="5938137" cy="515326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3600" b="1" dirty="0" smtClean="0"/>
              <a:t>Jaké jsou úrovně poskytované péče?</a:t>
            </a:r>
            <a:r>
              <a:rPr lang="cs-CZ" altLang="en-US" dirty="0" smtClean="0"/>
              <a:t/>
            </a:r>
            <a:br>
              <a:rPr lang="cs-CZ" alt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5"/>
          </p:nvPr>
        </p:nvSpPr>
        <p:spPr>
          <a:xfrm>
            <a:off x="440203" y="1696720"/>
            <a:ext cx="8024176" cy="4470503"/>
          </a:xfrm>
        </p:spPr>
        <p:txBody>
          <a:bodyPr/>
          <a:lstStyle/>
          <a:p>
            <a:pPr marL="457200" indent="-457200">
              <a:buClr>
                <a:srgbClr val="FF3300"/>
              </a:buClr>
              <a:buNone/>
            </a:pPr>
            <a:r>
              <a:rPr lang="cs-CZ" sz="24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endParaRPr lang="cs-CZ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Clr>
                <a:srgbClr val="FF3300"/>
              </a:buClr>
              <a:buFont typeface="+mj-lt"/>
              <a:buAutoNum type="alphaUcPeriod"/>
            </a:pPr>
            <a:r>
              <a:rPr lang="cs-CZ" sz="2400" b="1" dirty="0" err="1" smtClean="0"/>
              <a:t>Přednemocniční</a:t>
            </a:r>
            <a:r>
              <a:rPr lang="cs-CZ" sz="2400" b="1" dirty="0" smtClean="0"/>
              <a:t> péče </a:t>
            </a:r>
          </a:p>
          <a:p>
            <a:pPr marL="457200" indent="-457200">
              <a:buClr>
                <a:srgbClr val="FF3300"/>
              </a:buClr>
              <a:buFont typeface="+mj-lt"/>
              <a:buAutoNum type="alphaUcPeriod"/>
            </a:pPr>
            <a:endParaRPr lang="cs-CZ" sz="2400" b="1" dirty="0" smtClean="0"/>
          </a:p>
          <a:p>
            <a:pPr marL="457200" indent="-457200">
              <a:buClr>
                <a:srgbClr val="FF3300"/>
              </a:buClr>
              <a:buFont typeface="+mj-lt"/>
              <a:buAutoNum type="alphaUcPeriod"/>
            </a:pPr>
            <a:r>
              <a:rPr lang="cs-CZ" sz="2400" b="1" dirty="0" smtClean="0"/>
              <a:t>Nemocniční péče</a:t>
            </a:r>
          </a:p>
          <a:p>
            <a:pPr marL="457200" indent="-457200">
              <a:buClr>
                <a:srgbClr val="FF3300"/>
              </a:buClr>
              <a:buFont typeface="+mj-lt"/>
              <a:buAutoNum type="alphaUcPeriod"/>
            </a:pPr>
            <a:endParaRPr lang="cs-CZ" sz="2400" b="1" dirty="0" smtClean="0"/>
          </a:p>
          <a:p>
            <a:pPr marL="457200" indent="-457200">
              <a:buClr>
                <a:srgbClr val="FF3300"/>
              </a:buClr>
              <a:buFont typeface="+mj-lt"/>
              <a:buAutoNum type="alphaUcPeriod"/>
            </a:pPr>
            <a:r>
              <a:rPr lang="cs-CZ" sz="2400" b="1" dirty="0" smtClean="0"/>
              <a:t>Komplexní péče </a:t>
            </a:r>
            <a:r>
              <a:rPr lang="cs-CZ" sz="2400" dirty="0" smtClean="0"/>
              <a:t>(dlouhodobá a asistenční služby)</a:t>
            </a:r>
          </a:p>
          <a:p>
            <a:pPr marL="457200" indent="-457200">
              <a:buClr>
                <a:srgbClr val="FF3300"/>
              </a:buClr>
              <a:buFont typeface="+mj-lt"/>
              <a:buAutoNum type="alphaUcPeriod"/>
            </a:pPr>
            <a:endParaRPr lang="cs-CZ" sz="2400" dirty="0" smtClean="0"/>
          </a:p>
          <a:p>
            <a:pPr marL="457200" indent="-457200">
              <a:buClr>
                <a:srgbClr val="FF3300"/>
              </a:buClr>
              <a:buFont typeface="+mj-lt"/>
              <a:buAutoNum type="alphaUcPeriod"/>
            </a:pPr>
            <a:r>
              <a:rPr lang="cs-CZ" sz="2400" b="1" dirty="0" err="1" smtClean="0"/>
              <a:t>Centrová</a:t>
            </a:r>
            <a:r>
              <a:rPr lang="cs-CZ" sz="2400" b="1" dirty="0" smtClean="0"/>
              <a:t> péče</a:t>
            </a:r>
          </a:p>
          <a:p>
            <a:pPr marL="457200" indent="-457200">
              <a:buClr>
                <a:srgbClr val="FF3300"/>
              </a:buClr>
              <a:buFont typeface="+mj-lt"/>
              <a:buAutoNum type="alphaUcPeriod"/>
            </a:pPr>
            <a:endParaRPr lang="cs-CZ" sz="2400" b="1" dirty="0" smtClean="0"/>
          </a:p>
          <a:p>
            <a:pPr marL="457200" indent="-457200">
              <a:buClr>
                <a:srgbClr val="FF3300"/>
              </a:buClr>
              <a:buFont typeface="+mj-lt"/>
              <a:buAutoNum type="alphaUcPeriod"/>
            </a:pPr>
            <a:r>
              <a:rPr lang="cs-CZ" sz="2400" b="1" dirty="0" smtClean="0"/>
              <a:t>Centra vysoce specializované péče</a:t>
            </a:r>
            <a:r>
              <a:rPr lang="cs-CZ" sz="2400" dirty="0" smtClean="0"/>
              <a:t> (CVSP)</a:t>
            </a:r>
          </a:p>
          <a:p>
            <a:pPr marL="0" indent="0">
              <a:buNone/>
            </a:pP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8462"/>
            <a:ext cx="9143999" cy="355600"/>
          </a:xfrm>
        </p:spPr>
        <p:txBody>
          <a:bodyPr/>
          <a:lstStyle/>
          <a:p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 smtClean="0"/>
              <a:t>A. „</a:t>
            </a:r>
            <a:r>
              <a:rPr lang="cs-CZ" sz="3600" b="1" dirty="0" err="1" smtClean="0"/>
              <a:t>Přednemocniční</a:t>
            </a:r>
            <a:r>
              <a:rPr lang="cs-CZ" sz="3600" b="1" dirty="0" smtClean="0"/>
              <a:t>“ péče</a:t>
            </a:r>
            <a:r>
              <a:rPr lang="cs-CZ" altLang="en-US" sz="3600" dirty="0" smtClean="0"/>
              <a:t/>
            </a:r>
            <a:br>
              <a:rPr lang="cs-CZ" alt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5"/>
          </p:nvPr>
        </p:nvSpPr>
        <p:spPr/>
        <p:txBody>
          <a:bodyPr/>
          <a:lstStyle/>
          <a:p>
            <a:pPr>
              <a:buClr>
                <a:srgbClr val="FF3300"/>
              </a:buClr>
              <a:buNone/>
            </a:pPr>
            <a:r>
              <a:rPr lang="cs-CZ" sz="2400" b="1" dirty="0" smtClean="0"/>
              <a:t>„</a:t>
            </a:r>
            <a:r>
              <a:rPr lang="cs-CZ" sz="2400" b="1" dirty="0" err="1" smtClean="0"/>
              <a:t>Přednemocniční</a:t>
            </a:r>
            <a:r>
              <a:rPr lang="cs-CZ" sz="2400" b="1" dirty="0" smtClean="0"/>
              <a:t>“ péče:</a:t>
            </a:r>
          </a:p>
          <a:p>
            <a:pPr>
              <a:buClr>
                <a:srgbClr val="FF3300"/>
              </a:buClr>
            </a:pPr>
            <a:endParaRPr lang="cs-CZ" sz="2400" b="1" dirty="0" smtClean="0"/>
          </a:p>
          <a:p>
            <a:pPr>
              <a:buClr>
                <a:srgbClr val="FF3300"/>
              </a:buClr>
              <a:buFont typeface="Wingdings" pitchFamily="2" charset="2"/>
              <a:buChar char="q"/>
            </a:pPr>
            <a:r>
              <a:rPr lang="cs-CZ" sz="2400" dirty="0" smtClean="0"/>
              <a:t>     </a:t>
            </a:r>
            <a:r>
              <a:rPr lang="cs-CZ" sz="2400" dirty="0" smtClean="0">
                <a:solidFill>
                  <a:srgbClr val="FF0000"/>
                </a:solidFill>
              </a:rPr>
              <a:t>Význam terénu </a:t>
            </a:r>
            <a:r>
              <a:rPr lang="cs-CZ" sz="2400" dirty="0" smtClean="0"/>
              <a:t>– praktický lékař, ambulantní neurolog</a:t>
            </a:r>
          </a:p>
          <a:p>
            <a:pPr>
              <a:buClr>
                <a:srgbClr val="FF3300"/>
              </a:buClr>
              <a:buFont typeface="Wingdings" pitchFamily="2" charset="2"/>
              <a:buChar char="q"/>
            </a:pP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q"/>
            </a:pPr>
            <a:r>
              <a:rPr lang="cs-CZ" sz="2400" dirty="0" smtClean="0"/>
              <a:t>     Význam povědomí o RS ve společnosti, v rodině</a:t>
            </a:r>
          </a:p>
        </p:txBody>
      </p:sp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3600" b="1" dirty="0" smtClean="0"/>
              <a:t>B. nemocniční péče</a:t>
            </a:r>
            <a:r>
              <a:rPr lang="cs-CZ" altLang="en-US" sz="3600" dirty="0" smtClean="0"/>
              <a:t/>
            </a:r>
            <a:br>
              <a:rPr lang="cs-CZ" alt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5"/>
          </p:nvPr>
        </p:nvSpPr>
        <p:spPr>
          <a:xfrm>
            <a:off x="428633" y="1727200"/>
            <a:ext cx="8024176" cy="4470503"/>
          </a:xfrm>
        </p:spPr>
        <p:txBody>
          <a:bodyPr/>
          <a:lstStyle/>
          <a:p>
            <a:pPr>
              <a:buClr>
                <a:srgbClr val="FF3300"/>
              </a:buClr>
              <a:buNone/>
            </a:pPr>
            <a:r>
              <a:rPr lang="cs-CZ" sz="2400" b="1" dirty="0" smtClean="0"/>
              <a:t>Nemocniční péče:</a:t>
            </a:r>
          </a:p>
          <a:p>
            <a:pPr>
              <a:buClr>
                <a:srgbClr val="FF3300"/>
              </a:buClr>
            </a:pPr>
            <a:endParaRPr lang="cs-CZ" sz="2400" b="1" dirty="0" smtClean="0"/>
          </a:p>
          <a:p>
            <a:pPr lvl="0">
              <a:buClr>
                <a:srgbClr val="FF3300"/>
              </a:buClr>
              <a:buFont typeface="Wingdings" pitchFamily="2" charset="2"/>
              <a:buChar char="q"/>
            </a:pPr>
            <a:r>
              <a:rPr lang="cs-CZ" sz="2400" dirty="0" smtClean="0">
                <a:solidFill>
                  <a:srgbClr val="FF0000"/>
                </a:solidFill>
              </a:rPr>
              <a:t>     </a:t>
            </a:r>
            <a:r>
              <a:rPr lang="cs-CZ" sz="2400" u="sng" dirty="0" smtClean="0">
                <a:solidFill>
                  <a:srgbClr val="FF0000"/>
                </a:solidFill>
              </a:rPr>
              <a:t>Ambulantní</a:t>
            </a:r>
            <a:r>
              <a:rPr lang="cs-CZ" sz="2400" dirty="0" smtClean="0">
                <a:solidFill>
                  <a:srgbClr val="FF0000"/>
                </a:solidFill>
              </a:rPr>
              <a:t>: </a:t>
            </a:r>
            <a:r>
              <a:rPr lang="cs-CZ" sz="2400" dirty="0" smtClean="0"/>
              <a:t>nejen </a:t>
            </a:r>
            <a:r>
              <a:rPr lang="cs-CZ" sz="2400" dirty="0" err="1" smtClean="0"/>
              <a:t>centrová</a:t>
            </a:r>
            <a:r>
              <a:rPr lang="cs-CZ" sz="2400" dirty="0" smtClean="0"/>
              <a:t>, zahrnující mj. specializovanou ambulantní péči včetně fyzioterapie      a psychoterapie</a:t>
            </a:r>
          </a:p>
          <a:p>
            <a:pPr lvl="0">
              <a:buFont typeface="Wingdings" pitchFamily="2" charset="2"/>
              <a:buChar char="q"/>
            </a:pPr>
            <a:endParaRPr lang="cs-CZ" sz="2400" u="sng" dirty="0" smtClean="0"/>
          </a:p>
          <a:p>
            <a:pPr lvl="0">
              <a:buFont typeface="Wingdings" pitchFamily="2" charset="2"/>
              <a:buChar char="q"/>
            </a:pPr>
            <a:r>
              <a:rPr lang="cs-CZ" sz="2400" dirty="0" smtClean="0"/>
              <a:t>     </a:t>
            </a:r>
            <a:r>
              <a:rPr lang="cs-CZ" sz="2400" u="sng" dirty="0" smtClean="0"/>
              <a:t>Hospitalizační</a:t>
            </a:r>
            <a:r>
              <a:rPr lang="cs-CZ" sz="2400" dirty="0" smtClean="0"/>
              <a:t> vč. akutní lůžkové péče a možnosti výměnné plazmaferézy</a:t>
            </a:r>
          </a:p>
          <a:p>
            <a:pPr>
              <a:buClr>
                <a:srgbClr val="FF3300"/>
              </a:buClr>
              <a:buNone/>
            </a:pPr>
            <a:endParaRPr lang="cs-CZ" sz="2400" dirty="0" smtClean="0"/>
          </a:p>
          <a:p>
            <a:pPr lvl="0">
              <a:buClr>
                <a:srgbClr val="FF3300"/>
              </a:buClr>
              <a:buFont typeface="Wingdings" pitchFamily="2" charset="2"/>
              <a:buChar char="q"/>
            </a:pPr>
            <a:r>
              <a:rPr lang="cs-CZ" sz="2400" dirty="0" smtClean="0"/>
              <a:t>     </a:t>
            </a:r>
            <a:r>
              <a:rPr lang="cs-CZ" sz="2400" u="sng" dirty="0" smtClean="0"/>
              <a:t>Infuzní stacionář</a:t>
            </a:r>
            <a:r>
              <a:rPr lang="cs-CZ" sz="2400" dirty="0" smtClean="0"/>
              <a:t> s dostupností anesteziologicko-resuscitační péče</a:t>
            </a:r>
          </a:p>
        </p:txBody>
      </p:sp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5"/>
          </p:nvPr>
        </p:nvSpPr>
        <p:spPr/>
        <p:txBody>
          <a:bodyPr/>
          <a:lstStyle/>
          <a:p>
            <a:pPr>
              <a:buClr>
                <a:srgbClr val="FF3300"/>
              </a:buClr>
              <a:buFont typeface="Wingdings" pitchFamily="2" charset="2"/>
              <a:buChar char="q"/>
            </a:pPr>
            <a:r>
              <a:rPr lang="cs-CZ" sz="2400" dirty="0" smtClean="0"/>
              <a:t>     </a:t>
            </a:r>
            <a:r>
              <a:rPr lang="cs-CZ" sz="2400" dirty="0" smtClean="0">
                <a:solidFill>
                  <a:srgbClr val="FF0000"/>
                </a:solidFill>
              </a:rPr>
              <a:t>Dlouhodobá péče a „asistenční“ služby</a:t>
            </a:r>
          </a:p>
          <a:p>
            <a:pPr>
              <a:buClr>
                <a:srgbClr val="FF3300"/>
              </a:buClr>
              <a:buFont typeface="Wingdings" pitchFamily="2" charset="2"/>
              <a:buChar char="q"/>
            </a:pPr>
            <a:endParaRPr lang="cs-CZ" sz="2400" b="1" dirty="0" smtClean="0"/>
          </a:p>
          <a:p>
            <a:pPr>
              <a:buClr>
                <a:srgbClr val="FF3300"/>
              </a:buClr>
              <a:buFont typeface="Wingdings" pitchFamily="2" charset="2"/>
              <a:buChar char="q"/>
            </a:pPr>
            <a:r>
              <a:rPr lang="cs-CZ" sz="2400" dirty="0" smtClean="0"/>
              <a:t>     </a:t>
            </a:r>
            <a:r>
              <a:rPr lang="cs-CZ" sz="2400" b="1" dirty="0" smtClean="0"/>
              <a:t>Somatická </a:t>
            </a:r>
            <a:r>
              <a:rPr lang="cs-CZ" sz="2400" dirty="0" smtClean="0"/>
              <a:t>– lázeňská, rehabilitační</a:t>
            </a:r>
          </a:p>
          <a:p>
            <a:pPr>
              <a:buClr>
                <a:srgbClr val="FF3300"/>
              </a:buClr>
              <a:buFont typeface="Wingdings" pitchFamily="2" charset="2"/>
              <a:buChar char="q"/>
            </a:pP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q"/>
            </a:pPr>
            <a:r>
              <a:rPr lang="cs-CZ" sz="2400" dirty="0" smtClean="0"/>
              <a:t>     </a:t>
            </a:r>
            <a:r>
              <a:rPr lang="cs-CZ" sz="2400" b="1" dirty="0" smtClean="0"/>
              <a:t>Psychologická</a:t>
            </a:r>
            <a:r>
              <a:rPr lang="cs-CZ" sz="2400" dirty="0" smtClean="0"/>
              <a:t> – psychoterapie, kognitivní trénink</a:t>
            </a:r>
          </a:p>
          <a:p>
            <a:pPr>
              <a:buClr>
                <a:srgbClr val="FF3300"/>
              </a:buClr>
              <a:buFont typeface="Wingdings" pitchFamily="2" charset="2"/>
              <a:buChar char="q"/>
            </a:pP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q"/>
            </a:pPr>
            <a:r>
              <a:rPr lang="cs-CZ" sz="2400" dirty="0" smtClean="0"/>
              <a:t>     </a:t>
            </a:r>
            <a:r>
              <a:rPr lang="cs-CZ" sz="2400" b="1" dirty="0" smtClean="0"/>
              <a:t>Sociální</a:t>
            </a:r>
            <a:r>
              <a:rPr lang="cs-CZ" sz="2400" dirty="0" smtClean="0"/>
              <a:t> – pracovně-právní poradenství, bydlení,  rodina</a:t>
            </a: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 smtClean="0"/>
              <a:t>C. Komplexní péče</a:t>
            </a:r>
            <a:endParaRPr lang="cs-CZ" sz="3600" b="1" dirty="0"/>
          </a:p>
        </p:txBody>
      </p:sp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8462"/>
            <a:ext cx="9143999" cy="355600"/>
          </a:xfrm>
        </p:spPr>
        <p:txBody>
          <a:bodyPr/>
          <a:lstStyle/>
          <a:p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 smtClean="0"/>
              <a:t>D. </a:t>
            </a:r>
            <a:r>
              <a:rPr lang="cs-CZ" sz="3600" b="1" dirty="0" err="1" smtClean="0"/>
              <a:t>Centrová</a:t>
            </a:r>
            <a:r>
              <a:rPr lang="cs-CZ" sz="3600" b="1" dirty="0" smtClean="0"/>
              <a:t> péče</a:t>
            </a:r>
            <a:r>
              <a:rPr lang="cs-CZ" altLang="en-US" sz="3600" dirty="0" smtClean="0"/>
              <a:t/>
            </a:r>
            <a:br>
              <a:rPr lang="cs-CZ" alt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5"/>
          </p:nvPr>
        </p:nvSpPr>
        <p:spPr>
          <a:xfrm>
            <a:off x="440203" y="1727200"/>
            <a:ext cx="8024176" cy="4470503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FF3300"/>
              </a:buClr>
              <a:buNone/>
            </a:pPr>
            <a:r>
              <a:rPr lang="cs-CZ" sz="2400" dirty="0" smtClean="0"/>
              <a:t>     VZP ČR zajišťuje svým pojištěncům v souladu s vyhláškou č. 63/2007 Sb., o úhradách léčiv a potravin pro zvláštní lékařské účely, ve znění pozdějších předpisů</a:t>
            </a:r>
            <a:r>
              <a:rPr lang="cs-CZ" sz="2400" dirty="0" smtClean="0">
                <a:solidFill>
                  <a:srgbClr val="0033CC"/>
                </a:solidFill>
              </a:rPr>
              <a:t>, </a:t>
            </a:r>
            <a:r>
              <a:rPr lang="cs-CZ" sz="2400" b="1" dirty="0" smtClean="0">
                <a:solidFill>
                  <a:srgbClr val="0033CC"/>
                </a:solidFill>
              </a:rPr>
              <a:t>léčbu specifickými, moderními a často velmi nákladnými léčivými přípravky ve vybraných zdravotních indikacích </a:t>
            </a:r>
            <a:r>
              <a:rPr lang="cs-CZ" sz="2400" dirty="0" smtClean="0"/>
              <a:t>– diagnostických skupinách, v tzv. centrech se Zvláštní smlouvou.</a:t>
            </a:r>
          </a:p>
          <a:p>
            <a:pPr>
              <a:lnSpc>
                <a:spcPct val="150000"/>
              </a:lnSpc>
              <a:buClr>
                <a:srgbClr val="FF3300"/>
              </a:buClr>
              <a:buNone/>
            </a:pPr>
            <a:r>
              <a:rPr lang="cs-CZ" sz="2400" i="1" dirty="0" smtClean="0">
                <a:solidFill>
                  <a:srgbClr val="FF0000"/>
                </a:solidFill>
              </a:rPr>
              <a:t>      Úhrada je stanovena dle ZÁKONA!</a:t>
            </a:r>
          </a:p>
          <a:p>
            <a:pPr>
              <a:buClr>
                <a:srgbClr val="FF3300"/>
              </a:buClr>
              <a:buFont typeface="Wingdings" pitchFamily="2" charset="2"/>
              <a:buChar char="q"/>
            </a:pPr>
            <a:endParaRPr 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8462"/>
            <a:ext cx="9143999" cy="355600"/>
          </a:xfrm>
        </p:spPr>
        <p:txBody>
          <a:bodyPr/>
          <a:lstStyle/>
          <a:p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 smtClean="0"/>
              <a:t>D. </a:t>
            </a:r>
            <a:r>
              <a:rPr lang="cs-CZ" sz="3600" b="1" dirty="0" err="1" smtClean="0"/>
              <a:t>Centrová</a:t>
            </a:r>
            <a:r>
              <a:rPr lang="cs-CZ" sz="3600" b="1" dirty="0" smtClean="0"/>
              <a:t> péče</a:t>
            </a:r>
            <a:r>
              <a:rPr lang="cs-CZ" altLang="en-US" sz="3600" dirty="0" smtClean="0"/>
              <a:t/>
            </a:r>
            <a:br>
              <a:rPr lang="cs-CZ" alt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5"/>
          </p:nvPr>
        </p:nvSpPr>
        <p:spPr>
          <a:xfrm>
            <a:off x="440202" y="1727200"/>
            <a:ext cx="8359413" cy="4470503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FF3300"/>
              </a:buClr>
              <a:buNone/>
            </a:pPr>
            <a:r>
              <a:rPr lang="cs-CZ" sz="2400" dirty="0" smtClean="0"/>
              <a:t>      Centralizace této nákladné péče specifickými léčivými přípravky na specializovaná pracoviště byla od počátku </a:t>
            </a:r>
            <a:r>
              <a:rPr lang="cs-CZ" sz="2400" i="1" dirty="0" smtClean="0">
                <a:solidFill>
                  <a:srgbClr val="FF0000"/>
                </a:solidFill>
              </a:rPr>
              <a:t>vedena snahou </a:t>
            </a:r>
            <a:r>
              <a:rPr lang="cs-CZ" sz="2400" b="1" dirty="0" smtClean="0">
                <a:solidFill>
                  <a:srgbClr val="0033CC"/>
                </a:solidFill>
              </a:rPr>
              <a:t>zajistit </a:t>
            </a:r>
            <a:r>
              <a:rPr lang="cs-CZ" sz="2400" dirty="0" smtClean="0">
                <a:solidFill>
                  <a:srgbClr val="0033CC"/>
                </a:solidFill>
              </a:rPr>
              <a:t>explicitně definované diagnostické skupině pojištěnců </a:t>
            </a:r>
            <a:r>
              <a:rPr lang="cs-CZ" sz="2400" b="1" dirty="0" smtClean="0">
                <a:solidFill>
                  <a:srgbClr val="0033CC"/>
                </a:solidFill>
              </a:rPr>
              <a:t>maximálně racionální, bezpečnou a účelnou moderní farmakoterapii</a:t>
            </a:r>
            <a:r>
              <a:rPr lang="cs-CZ" sz="24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8462"/>
            <a:ext cx="9143999" cy="355600"/>
          </a:xfrm>
        </p:spPr>
        <p:txBody>
          <a:bodyPr/>
          <a:lstStyle/>
          <a:p>
            <a:r>
              <a:rPr lang="cs-CZ" sz="3600" b="1" dirty="0" smtClean="0"/>
              <a:t>E. Centra vysoce specializované péče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5"/>
          </p:nvPr>
        </p:nvSpPr>
        <p:spPr>
          <a:xfrm>
            <a:off x="440202" y="2001794"/>
            <a:ext cx="8368517" cy="4470503"/>
          </a:xfrm>
        </p:spPr>
        <p:txBody>
          <a:bodyPr/>
          <a:lstStyle/>
          <a:p>
            <a:pPr lvl="1">
              <a:lnSpc>
                <a:spcPct val="150000"/>
              </a:lnSpc>
              <a:buClr>
                <a:srgbClr val="FF3300"/>
              </a:buClr>
              <a:buFont typeface="Wingdings" pitchFamily="2" charset="2"/>
              <a:buChar char="q"/>
            </a:pPr>
            <a:r>
              <a:rPr lang="cs-CZ" sz="2800" dirty="0" smtClean="0"/>
              <a:t>     Připravuje se nový věstník MZ ČR - </a:t>
            </a:r>
            <a:r>
              <a:rPr lang="cs-CZ" sz="2800" u="sng" dirty="0" smtClean="0"/>
              <a:t>statut CVSP pro roztroušenou sklerózu a </a:t>
            </a:r>
            <a:r>
              <a:rPr lang="cs-CZ" sz="2800" u="sng" dirty="0" err="1" smtClean="0"/>
              <a:t>neuromyelitis</a:t>
            </a:r>
            <a:r>
              <a:rPr lang="cs-CZ" sz="2800" u="sng" dirty="0" smtClean="0"/>
              <a:t> </a:t>
            </a:r>
            <a:r>
              <a:rPr lang="cs-CZ" sz="2800" u="sng" dirty="0" err="1" smtClean="0"/>
              <a:t>optica</a:t>
            </a:r>
            <a:endParaRPr lang="cs-CZ" sz="2800" u="sng" dirty="0" smtClean="0"/>
          </a:p>
          <a:p>
            <a:pPr lvl="1">
              <a:lnSpc>
                <a:spcPct val="150000"/>
              </a:lnSpc>
              <a:buClr>
                <a:srgbClr val="FF3300"/>
              </a:buClr>
              <a:buNone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8462"/>
            <a:ext cx="9143999" cy="355600"/>
          </a:xfrm>
        </p:spPr>
        <p:txBody>
          <a:bodyPr/>
          <a:lstStyle/>
          <a:p>
            <a:r>
              <a:rPr lang="cs-CZ" sz="3600" b="1" dirty="0" smtClean="0"/>
              <a:t>Vysoce specializovaná péče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5"/>
          </p:nvPr>
        </p:nvSpPr>
        <p:spPr>
          <a:xfrm>
            <a:off x="254000" y="1615440"/>
            <a:ext cx="8747760" cy="4470503"/>
          </a:xfrm>
        </p:spPr>
        <p:txBody>
          <a:bodyPr/>
          <a:lstStyle/>
          <a:p>
            <a:pPr lvl="0">
              <a:buFont typeface="Wingdings" pitchFamily="2" charset="2"/>
              <a:buChar char="q"/>
            </a:pPr>
            <a:r>
              <a:rPr lang="cs-CZ" sz="2800" dirty="0" smtClean="0"/>
              <a:t>     prevence, sledování nežádoucích účinků léčby,</a:t>
            </a:r>
          </a:p>
          <a:p>
            <a:pPr lvl="0">
              <a:buFont typeface="Wingdings" pitchFamily="2" charset="2"/>
              <a:buChar char="q"/>
            </a:pPr>
            <a:r>
              <a:rPr lang="cs-CZ" sz="2800" dirty="0" smtClean="0">
                <a:solidFill>
                  <a:srgbClr val="FF0000"/>
                </a:solidFill>
              </a:rPr>
              <a:t>     léčba podle nejnovějších vědeckých poznatků</a:t>
            </a:r>
          </a:p>
          <a:p>
            <a:pPr lvl="0">
              <a:buFont typeface="Wingdings" pitchFamily="2" charset="2"/>
              <a:buChar char="q"/>
            </a:pPr>
            <a:r>
              <a:rPr lang="cs-CZ" sz="2800" dirty="0" smtClean="0"/>
              <a:t>     farmakologická, nefarmakologická a symptomatická léčba prevence nežádoucích účinků</a:t>
            </a:r>
          </a:p>
          <a:p>
            <a:pPr lvl="0">
              <a:buFont typeface="Wingdings" pitchFamily="2" charset="2"/>
              <a:buChar char="q"/>
            </a:pPr>
            <a:r>
              <a:rPr lang="cs-CZ" sz="2800" dirty="0" smtClean="0"/>
              <a:t>      </a:t>
            </a:r>
            <a:r>
              <a:rPr lang="cs-CZ" sz="2800" dirty="0" smtClean="0">
                <a:solidFill>
                  <a:srgbClr val="FF0000"/>
                </a:solidFill>
              </a:rPr>
              <a:t>spolupráce se specialisty jiných oborů,  </a:t>
            </a:r>
            <a:r>
              <a:rPr lang="cs-CZ" sz="2800" dirty="0" smtClean="0"/>
              <a:t>s urologem, imunologem, centrem pro </a:t>
            </a:r>
            <a:r>
              <a:rPr lang="cs-CZ" sz="2800" dirty="0" err="1" smtClean="0"/>
              <a:t>spasticitu</a:t>
            </a:r>
            <a:r>
              <a:rPr lang="cs-CZ" sz="2800" dirty="0" smtClean="0"/>
              <a:t>, fyzioterapeutem, psychologem, psychoterapeutem, psychiatrem, neurochirurgem, logopedem</a:t>
            </a:r>
          </a:p>
          <a:p>
            <a:pPr lvl="0">
              <a:buFont typeface="Wingdings" pitchFamily="2" charset="2"/>
              <a:buChar char="q"/>
            </a:pPr>
            <a:r>
              <a:rPr lang="cs-CZ" sz="2800" dirty="0" smtClean="0"/>
              <a:t>     </a:t>
            </a:r>
            <a:r>
              <a:rPr lang="cs-CZ" sz="2800" dirty="0" smtClean="0">
                <a:solidFill>
                  <a:srgbClr val="FF0000"/>
                </a:solidFill>
              </a:rPr>
              <a:t>participace na celostátním registru </a:t>
            </a:r>
            <a:r>
              <a:rPr lang="cs-CZ" sz="2800" dirty="0" err="1" smtClean="0">
                <a:solidFill>
                  <a:srgbClr val="FF0000"/>
                </a:solidFill>
              </a:rPr>
              <a:t>ReMuS</a:t>
            </a:r>
            <a:endParaRPr lang="cs-CZ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8462"/>
            <a:ext cx="9143999" cy="355600"/>
          </a:xfrm>
        </p:spPr>
        <p:txBody>
          <a:bodyPr/>
          <a:lstStyle/>
          <a:p>
            <a:r>
              <a:rPr lang="cs-CZ" sz="3600" b="1" dirty="0" smtClean="0"/>
              <a:t>Vysoce specializovaná péče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5"/>
          </p:nvPr>
        </p:nvSpPr>
        <p:spPr>
          <a:xfrm>
            <a:off x="440202" y="1737360"/>
            <a:ext cx="8368517" cy="4470503"/>
          </a:xfrm>
        </p:spPr>
        <p:txBody>
          <a:bodyPr/>
          <a:lstStyle/>
          <a:p>
            <a:pPr lvl="0">
              <a:buFont typeface="Wingdings" pitchFamily="2" charset="2"/>
              <a:buChar char="q"/>
            </a:pPr>
            <a:r>
              <a:rPr lang="cs-CZ" sz="2800" dirty="0" smtClean="0"/>
              <a:t>     diagnostika </a:t>
            </a:r>
            <a:r>
              <a:rPr lang="cs-CZ" sz="2800" dirty="0" smtClean="0">
                <a:solidFill>
                  <a:srgbClr val="FF0000"/>
                </a:solidFill>
              </a:rPr>
              <a:t>RS a NMO </a:t>
            </a:r>
            <a:r>
              <a:rPr lang="cs-CZ" sz="2800" dirty="0" smtClean="0"/>
              <a:t>v její časné fázi</a:t>
            </a:r>
          </a:p>
          <a:p>
            <a:pPr lvl="0">
              <a:buFont typeface="Wingdings" pitchFamily="2" charset="2"/>
              <a:buChar char="q"/>
            </a:pPr>
            <a:r>
              <a:rPr lang="cs-CZ" sz="2800" dirty="0" smtClean="0"/>
              <a:t>     diferenciálně-diagnostický proces</a:t>
            </a:r>
          </a:p>
          <a:p>
            <a:pPr lvl="0">
              <a:buFont typeface="Wingdings" pitchFamily="2" charset="2"/>
              <a:buChar char="q"/>
            </a:pPr>
            <a:r>
              <a:rPr lang="cs-CZ" sz="2800" dirty="0" smtClean="0"/>
              <a:t>     sledování pacientů s </a:t>
            </a:r>
            <a:r>
              <a:rPr lang="cs-CZ" sz="2800" dirty="0" smtClean="0">
                <a:solidFill>
                  <a:srgbClr val="FF0000"/>
                </a:solidFill>
              </a:rPr>
              <a:t>radiologicky izolovaným syndromem</a:t>
            </a:r>
          </a:p>
          <a:p>
            <a:pPr lvl="0">
              <a:buFont typeface="Wingdings" pitchFamily="2" charset="2"/>
              <a:buChar char="q"/>
            </a:pPr>
            <a:r>
              <a:rPr lang="cs-CZ" sz="2800" dirty="0" smtClean="0"/>
              <a:t>     včasné </a:t>
            </a:r>
            <a:r>
              <a:rPr lang="cs-CZ" sz="2800" dirty="0" smtClean="0">
                <a:solidFill>
                  <a:srgbClr val="FF0000"/>
                </a:solidFill>
              </a:rPr>
              <a:t>zahájení</a:t>
            </a:r>
            <a:r>
              <a:rPr lang="cs-CZ" sz="2800" dirty="0" smtClean="0"/>
              <a:t> léčby</a:t>
            </a:r>
          </a:p>
          <a:p>
            <a:pPr lvl="0">
              <a:buFont typeface="Wingdings" pitchFamily="2" charset="2"/>
              <a:buChar char="q"/>
            </a:pPr>
            <a:r>
              <a:rPr lang="cs-CZ" sz="2800" dirty="0" smtClean="0"/>
              <a:t>     </a:t>
            </a:r>
            <a:r>
              <a:rPr lang="cs-CZ" sz="2800" dirty="0" err="1" smtClean="0">
                <a:solidFill>
                  <a:srgbClr val="FF0000"/>
                </a:solidFill>
              </a:rPr>
              <a:t>monitorace</a:t>
            </a:r>
            <a:r>
              <a:rPr lang="cs-CZ" sz="2800" dirty="0" smtClean="0">
                <a:solidFill>
                  <a:srgbClr val="FF0000"/>
                </a:solidFill>
              </a:rPr>
              <a:t> </a:t>
            </a:r>
            <a:r>
              <a:rPr lang="cs-CZ" sz="2800" dirty="0" smtClean="0"/>
              <a:t>pacienta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8462"/>
            <a:ext cx="9143999" cy="355600"/>
          </a:xfrm>
        </p:spPr>
        <p:txBody>
          <a:bodyPr/>
          <a:lstStyle/>
          <a:p>
            <a:r>
              <a:rPr lang="cs-CZ" sz="3600" b="1" dirty="0" smtClean="0"/>
              <a:t>Klinické průběhy RS</a:t>
            </a:r>
            <a:endParaRPr lang="en-US" sz="3600" dirty="0"/>
          </a:p>
        </p:txBody>
      </p:sp>
      <p:pic>
        <p:nvPicPr>
          <p:cNvPr id="171010" name="Picture 2"/>
          <p:cNvPicPr>
            <a:picLocks noGrp="1" noChangeAspect="1" noChangeArrowheads="1"/>
          </p:cNvPicPr>
          <p:nvPr>
            <p:ph sz="quarter" idx="4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75" y="2276475"/>
            <a:ext cx="8782050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6"/>
          <p:cNvSpPr txBox="1">
            <a:spLocks noChangeArrowheads="1"/>
          </p:cNvSpPr>
          <p:nvPr/>
        </p:nvSpPr>
        <p:spPr bwMode="auto">
          <a:xfrm>
            <a:off x="219074" y="5391150"/>
            <a:ext cx="123825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altLang="en-US" sz="1600" dirty="0" smtClean="0"/>
              <a:t>Klinicky izolovaný syndrom</a:t>
            </a:r>
            <a:endParaRPr lang="en-US" altLang="en-US" sz="1600" dirty="0"/>
          </a:p>
        </p:txBody>
      </p:sp>
      <p:sp>
        <p:nvSpPr>
          <p:cNvPr id="6" name="TextovéPole 6"/>
          <p:cNvSpPr txBox="1">
            <a:spLocks noChangeArrowheads="1"/>
          </p:cNvSpPr>
          <p:nvPr/>
        </p:nvSpPr>
        <p:spPr bwMode="auto">
          <a:xfrm>
            <a:off x="1343025" y="5391150"/>
            <a:ext cx="15335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altLang="en-US" sz="1600" dirty="0" err="1" smtClean="0"/>
              <a:t>Relabující</a:t>
            </a:r>
            <a:r>
              <a:rPr lang="cs-CZ" altLang="en-US" sz="1600" dirty="0" smtClean="0"/>
              <a:t>-remitující RS</a:t>
            </a:r>
            <a:endParaRPr lang="en-US" altLang="en-US" sz="1600" dirty="0"/>
          </a:p>
        </p:txBody>
      </p:sp>
      <p:sp>
        <p:nvSpPr>
          <p:cNvPr id="7" name="TextovéPole 6"/>
          <p:cNvSpPr txBox="1">
            <a:spLocks noChangeArrowheads="1"/>
          </p:cNvSpPr>
          <p:nvPr/>
        </p:nvSpPr>
        <p:spPr bwMode="auto">
          <a:xfrm>
            <a:off x="3352801" y="5391150"/>
            <a:ext cx="17240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altLang="en-US" sz="1600" dirty="0" smtClean="0"/>
              <a:t>Sekundárně progresivní RS</a:t>
            </a:r>
            <a:endParaRPr lang="en-US" altLang="en-US" sz="1600" dirty="0"/>
          </a:p>
        </p:txBody>
      </p:sp>
      <p:sp>
        <p:nvSpPr>
          <p:cNvPr id="8" name="TextovéPole 7"/>
          <p:cNvSpPr txBox="1">
            <a:spLocks noChangeArrowheads="1"/>
          </p:cNvSpPr>
          <p:nvPr/>
        </p:nvSpPr>
        <p:spPr bwMode="auto">
          <a:xfrm>
            <a:off x="5372100" y="5391150"/>
            <a:ext cx="17240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altLang="en-US" sz="1600" dirty="0" smtClean="0"/>
              <a:t>Primárně progresivní RS</a:t>
            </a:r>
            <a:endParaRPr lang="en-US" altLang="en-US" sz="1600" dirty="0"/>
          </a:p>
        </p:txBody>
      </p:sp>
      <p:sp>
        <p:nvSpPr>
          <p:cNvPr id="9" name="TextovéPole 8"/>
          <p:cNvSpPr txBox="1">
            <a:spLocks noChangeArrowheads="1"/>
          </p:cNvSpPr>
          <p:nvPr/>
        </p:nvSpPr>
        <p:spPr bwMode="auto">
          <a:xfrm>
            <a:off x="7277101" y="5391150"/>
            <a:ext cx="17240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altLang="en-US" sz="1600" dirty="0" err="1" smtClean="0"/>
              <a:t>Relabující</a:t>
            </a:r>
            <a:r>
              <a:rPr lang="cs-CZ" altLang="en-US" sz="1600" dirty="0" smtClean="0"/>
              <a:t>- progresivní RS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8462"/>
            <a:ext cx="9143999" cy="355600"/>
          </a:xfrm>
        </p:spPr>
        <p:txBody>
          <a:bodyPr/>
          <a:lstStyle/>
          <a:p>
            <a:r>
              <a:rPr lang="cs-CZ" sz="3200" dirty="0" smtClean="0"/>
              <a:t>Klinické a MR parametry vývoje onemocnění</a:t>
            </a:r>
            <a:endParaRPr lang="en-US" sz="32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45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6" y="1381125"/>
            <a:ext cx="8658224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0" y="635971"/>
            <a:ext cx="8715375" cy="707886"/>
          </a:xfrm>
        </p:spPr>
        <p:txBody>
          <a:bodyPr/>
          <a:lstStyle/>
          <a:p>
            <a:r>
              <a:rPr lang="cs-CZ" altLang="en-US" sz="3600" b="1" dirty="0" smtClean="0">
                <a:cs typeface="Helvetica" pitchFamily="34" charset="0"/>
              </a:rPr>
              <a:t> Jak léčit</a:t>
            </a:r>
            <a:endParaRPr lang="cs-CZ" sz="4000" b="1" dirty="0">
              <a:cs typeface="Helvetica" pitchFamily="34" charset="0"/>
            </a:endParaRPr>
          </a:p>
        </p:txBody>
      </p:sp>
      <p:pic>
        <p:nvPicPr>
          <p:cNvPr id="173058" name="Picture 2" descr="C:\Users\58326\Desktop\images7SSN0EEB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017" y="1343857"/>
            <a:ext cx="8741352" cy="533403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0" y="806107"/>
            <a:ext cx="9143999" cy="355600"/>
          </a:xfrm>
        </p:spPr>
        <p:txBody>
          <a:bodyPr/>
          <a:lstStyle/>
          <a:p>
            <a:r>
              <a:rPr lang="cs-CZ" altLang="en-US" sz="3600" b="1" dirty="0" smtClean="0">
                <a:solidFill>
                  <a:srgbClr val="FFC000"/>
                </a:solidFill>
                <a:latin typeface="Algerian" pitchFamily="82" charset="0"/>
              </a:rPr>
              <a:t> </a:t>
            </a:r>
            <a:r>
              <a:rPr lang="cs-CZ" altLang="en-US" sz="3600" b="1" dirty="0" smtClean="0">
                <a:cs typeface="Helvetica" pitchFamily="34" charset="0"/>
              </a:rPr>
              <a:t>Vyčkávat se zahájením terapie?</a:t>
            </a:r>
            <a:endParaRPr lang="cs-CZ" sz="2300" dirty="0" smtClean="0">
              <a:solidFill>
                <a:srgbClr val="FFFF00"/>
              </a:solidFill>
            </a:endParaRPr>
          </a:p>
        </p:txBody>
      </p:sp>
      <p:sp>
        <p:nvSpPr>
          <p:cNvPr id="6" name="Zástupný symbol obsahu 2"/>
          <p:cNvSpPr>
            <a:spLocks noGrp="1"/>
          </p:cNvSpPr>
          <p:nvPr>
            <p:ph idx="4294967295"/>
          </p:nvPr>
        </p:nvSpPr>
        <p:spPr>
          <a:xfrm>
            <a:off x="457200" y="164623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>
                <a:solidFill>
                  <a:srgbClr val="C00000"/>
                </a:solidFill>
                <a:latin typeface="+mj-lt"/>
              </a:rPr>
              <a:t> 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cs-CZ" sz="2400" dirty="0" smtClean="0">
                <a:latin typeface="+mj-lt"/>
              </a:rPr>
              <a:t>Příloha č. 2 k nařízení vlády č. 307/2012 Sb. s platností od 1. 1. 2013 –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cs-CZ" sz="2400" dirty="0" smtClean="0">
                <a:latin typeface="+mj-lt"/>
              </a:rPr>
              <a:t>zahájení biologické léčby </a:t>
            </a:r>
            <a:r>
              <a:rPr lang="cs-CZ" sz="2400" b="1" dirty="0" smtClean="0">
                <a:solidFill>
                  <a:srgbClr val="C00000"/>
                </a:solidFill>
                <a:latin typeface="+mj-lt"/>
              </a:rPr>
              <a:t>roztroušené sklerózy 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cs-CZ" sz="2400" b="1" dirty="0" smtClean="0">
                <a:latin typeface="+mj-lt"/>
              </a:rPr>
              <a:t>do 4 týdnů</a:t>
            </a:r>
            <a:endParaRPr lang="cs-CZ" sz="2400" dirty="0" smtClean="0">
              <a:latin typeface="+mj-lt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 smtClean="0"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/>
          <p:cNvSpPr>
            <a:spLocks noGrp="1"/>
          </p:cNvSpPr>
          <p:nvPr>
            <p:ph type="title"/>
          </p:nvPr>
        </p:nvSpPr>
        <p:spPr>
          <a:xfrm>
            <a:off x="0" y="308919"/>
            <a:ext cx="9144000" cy="6351373"/>
          </a:xfrm>
        </p:spPr>
        <p:txBody>
          <a:bodyPr>
            <a:normAutofit/>
          </a:bodyPr>
          <a:lstStyle/>
          <a:p>
            <a:endParaRPr lang="en-GB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093879" y="-1826821"/>
            <a:ext cx="18288000" cy="114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868363"/>
            <a:ext cx="35718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5502" y="6237312"/>
            <a:ext cx="8499475" cy="554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cs-CZ" altLang="cs-CZ" sz="1000" dirty="0">
                <a:latin typeface="Calibri" pitchFamily="34" charset="0"/>
              </a:rPr>
              <a:t>Havrdová E., </a:t>
            </a:r>
            <a:r>
              <a:rPr lang="cs-CZ" altLang="cs-CZ" sz="1000" dirty="0" err="1">
                <a:latin typeface="Calibri" pitchFamily="34" charset="0"/>
              </a:rPr>
              <a:t>Piťha</a:t>
            </a:r>
            <a:r>
              <a:rPr lang="cs-CZ" altLang="cs-CZ" sz="1000" dirty="0">
                <a:latin typeface="Calibri" pitchFamily="34" charset="0"/>
              </a:rPr>
              <a:t> J, Zapletalová O. et al. Klinický standard pro diagnostiku a léčbu roztroušené sklerózy a </a:t>
            </a:r>
            <a:r>
              <a:rPr lang="cs-CZ" altLang="cs-CZ" sz="1000" dirty="0" err="1">
                <a:latin typeface="Calibri" pitchFamily="34" charset="0"/>
              </a:rPr>
              <a:t>neuromyelitis</a:t>
            </a:r>
            <a:r>
              <a:rPr lang="cs-CZ" altLang="cs-CZ" sz="1000" dirty="0">
                <a:latin typeface="Calibri" pitchFamily="34" charset="0"/>
              </a:rPr>
              <a:t> </a:t>
            </a:r>
            <a:r>
              <a:rPr lang="cs-CZ" altLang="cs-CZ" sz="1000" dirty="0" err="1">
                <a:latin typeface="Calibri" pitchFamily="34" charset="0"/>
              </a:rPr>
              <a:t>optica</a:t>
            </a:r>
            <a:r>
              <a:rPr lang="cs-CZ" altLang="cs-CZ" sz="1000" dirty="0">
                <a:latin typeface="Calibri" pitchFamily="34" charset="0"/>
              </a:rPr>
              <a:t>. V knize Národní sada Klinických Standardů. Klinické doporučené postupy v neurologii I (Suchý M., Bednařík J. et al. </a:t>
            </a:r>
            <a:r>
              <a:rPr lang="cs-CZ" altLang="cs-CZ" sz="1000" dirty="0" err="1">
                <a:latin typeface="Calibri" pitchFamily="34" charset="0"/>
              </a:rPr>
              <a:t>ed</a:t>
            </a:r>
            <a:r>
              <a:rPr lang="cs-CZ" altLang="cs-CZ" sz="1000" dirty="0">
                <a:latin typeface="Calibri" pitchFamily="34" charset="0"/>
              </a:rPr>
              <a:t>.); kapitola 14, str. 133. Univerzita Palackého v Olomouci, 2012 </a:t>
            </a:r>
          </a:p>
        </p:txBody>
      </p:sp>
      <p:sp>
        <p:nvSpPr>
          <p:cNvPr id="4" name="Obdélník 3"/>
          <p:cNvSpPr/>
          <p:nvPr/>
        </p:nvSpPr>
        <p:spPr>
          <a:xfrm>
            <a:off x="4284663" y="4679060"/>
            <a:ext cx="4572000" cy="12280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chemeClr val="hlink"/>
              </a:buClr>
              <a:buNone/>
              <a:defRPr/>
            </a:pPr>
            <a:r>
              <a:rPr lang="cs-CZ" u="sng" dirty="0" smtClean="0"/>
              <a:t>autorský kolektiv</a:t>
            </a:r>
            <a:r>
              <a:rPr lang="cs-CZ" dirty="0" smtClean="0"/>
              <a:t>:</a:t>
            </a:r>
          </a:p>
          <a:p>
            <a:pPr>
              <a:lnSpc>
                <a:spcPct val="90000"/>
              </a:lnSpc>
              <a:buClr>
                <a:schemeClr val="hlink"/>
              </a:buClr>
              <a:buNone/>
              <a:defRPr/>
            </a:pPr>
            <a:r>
              <a:rPr lang="cs-CZ" sz="1600" dirty="0" smtClean="0"/>
              <a:t>prof. MUDr. Eva </a:t>
            </a:r>
            <a:r>
              <a:rPr lang="cs-CZ" sz="1600" dirty="0" err="1" smtClean="0"/>
              <a:t>Havrdová</a:t>
            </a:r>
            <a:r>
              <a:rPr lang="cs-CZ" sz="1600" dirty="0" smtClean="0"/>
              <a:t>, CSc.</a:t>
            </a:r>
          </a:p>
          <a:p>
            <a:pPr>
              <a:lnSpc>
                <a:spcPct val="90000"/>
              </a:lnSpc>
              <a:buClr>
                <a:schemeClr val="hlink"/>
              </a:buClr>
              <a:buNone/>
              <a:defRPr/>
            </a:pPr>
            <a:r>
              <a:rPr lang="cs-CZ" sz="1600" dirty="0" smtClean="0"/>
              <a:t>prof. MUDr. Jan Mareš, </a:t>
            </a:r>
            <a:r>
              <a:rPr lang="cs-CZ" sz="1600" dirty="0" err="1" smtClean="0"/>
              <a:t>Ph.D</a:t>
            </a:r>
            <a:r>
              <a:rPr lang="cs-CZ" sz="1600" dirty="0" smtClean="0"/>
              <a:t>.</a:t>
            </a:r>
            <a:endParaRPr lang="cs-CZ" sz="1600" dirty="0" smtClean="0"/>
          </a:p>
          <a:p>
            <a:pPr>
              <a:lnSpc>
                <a:spcPct val="90000"/>
              </a:lnSpc>
              <a:buClr>
                <a:schemeClr val="hlink"/>
              </a:buClr>
              <a:buNone/>
              <a:defRPr/>
            </a:pPr>
            <a:r>
              <a:rPr lang="cs-CZ" sz="1600" dirty="0" smtClean="0"/>
              <a:t>MUDr. Jiří </a:t>
            </a:r>
            <a:r>
              <a:rPr lang="cs-CZ" sz="1600" dirty="0" err="1" smtClean="0"/>
              <a:t>Piťha</a:t>
            </a:r>
            <a:r>
              <a:rPr lang="cs-CZ" sz="1600" dirty="0" smtClean="0"/>
              <a:t> </a:t>
            </a:r>
          </a:p>
          <a:p>
            <a:pPr>
              <a:lnSpc>
                <a:spcPct val="90000"/>
              </a:lnSpc>
              <a:buClr>
                <a:schemeClr val="hlink"/>
              </a:buClr>
              <a:buNone/>
              <a:defRPr/>
            </a:pPr>
            <a:r>
              <a:rPr lang="cs-CZ" sz="1600" dirty="0" smtClean="0"/>
              <a:t>MUDr. Olga Zapletalová</a:t>
            </a:r>
          </a:p>
        </p:txBody>
      </p:sp>
    </p:spTree>
    <p:extLst>
      <p:ext uri="{BB962C8B-B14F-4D97-AF65-F5344CB8AC3E}">
        <p14:creationId xmlns="" xmlns:p14="http://schemas.microsoft.com/office/powerpoint/2010/main" val="190199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238124" y="773799"/>
            <a:ext cx="8621713" cy="355600"/>
          </a:xfrm>
        </p:spPr>
        <p:txBody>
          <a:bodyPr/>
          <a:lstStyle/>
          <a:p>
            <a:r>
              <a:rPr lang="cs-CZ" altLang="en-US" sz="2300" dirty="0" smtClean="0"/>
              <a:t/>
            </a:r>
            <a:br>
              <a:rPr lang="cs-CZ" altLang="en-US" sz="2300" dirty="0" smtClean="0"/>
            </a:br>
            <a:r>
              <a:rPr lang="cs-CZ" altLang="en-US" sz="2300" dirty="0" smtClean="0"/>
              <a:t/>
            </a:r>
            <a:br>
              <a:rPr lang="cs-CZ" altLang="en-US" sz="2300" dirty="0" smtClean="0"/>
            </a:br>
            <a:r>
              <a:rPr lang="cs-CZ" altLang="en-US" sz="4000" b="1" dirty="0" smtClean="0"/>
              <a:t>Výběr optimální léčby</a:t>
            </a:r>
            <a:r>
              <a:rPr lang="cs-CZ" altLang="en-US" sz="3600" dirty="0" smtClean="0"/>
              <a:t/>
            </a:r>
            <a:br>
              <a:rPr lang="cs-CZ" altLang="en-US" sz="3600" dirty="0" smtClean="0"/>
            </a:br>
            <a:r>
              <a:rPr lang="en-US" altLang="en-US" sz="2300" dirty="0" smtClean="0"/>
              <a:t> </a:t>
            </a:r>
            <a:br>
              <a:rPr lang="en-US" altLang="en-US" sz="2300" dirty="0" smtClean="0"/>
            </a:br>
            <a:endParaRPr lang="cs-CZ" sz="2300" dirty="0" smtClean="0"/>
          </a:p>
        </p:txBody>
      </p:sp>
      <p:sp>
        <p:nvSpPr>
          <p:cNvPr id="69635" name="TextovéPole 6"/>
          <p:cNvSpPr txBox="1">
            <a:spLocks noChangeArrowheads="1"/>
          </p:cNvSpPr>
          <p:nvPr/>
        </p:nvSpPr>
        <p:spPr bwMode="auto">
          <a:xfrm>
            <a:off x="474663" y="6198374"/>
            <a:ext cx="67564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altLang="en-US" sz="800" dirty="0" smtClean="0"/>
              <a:t>Podle: </a:t>
            </a:r>
            <a:r>
              <a:rPr lang="en-US" altLang="en-US" sz="800" dirty="0" err="1" smtClean="0"/>
              <a:t>Giovannoni</a:t>
            </a:r>
            <a:r>
              <a:rPr lang="en-US" altLang="en-US" sz="800" dirty="0" smtClean="0"/>
              <a:t> </a:t>
            </a:r>
            <a:r>
              <a:rPr lang="cs-CZ" altLang="en-US" sz="800" dirty="0" smtClean="0"/>
              <a:t> </a:t>
            </a:r>
            <a:r>
              <a:rPr lang="en-US" altLang="en-US" sz="800" dirty="0" smtClean="0"/>
              <a:t>G </a:t>
            </a:r>
            <a:r>
              <a:rPr lang="cs-CZ" altLang="en-US" sz="800" dirty="0" smtClean="0"/>
              <a:t>a kol.</a:t>
            </a:r>
            <a:r>
              <a:rPr lang="en-US" altLang="en-US" sz="800" dirty="0" smtClean="0"/>
              <a:t> </a:t>
            </a:r>
            <a:r>
              <a:rPr lang="en-US" altLang="en-US" sz="800" i="1" dirty="0" err="1" smtClean="0"/>
              <a:t>Curr</a:t>
            </a:r>
            <a:r>
              <a:rPr lang="en-US" altLang="en-US" sz="800" i="1" dirty="0" smtClean="0"/>
              <a:t> </a:t>
            </a:r>
            <a:r>
              <a:rPr lang="en-US" altLang="en-US" sz="800" i="1" dirty="0" err="1" smtClean="0"/>
              <a:t>Opin</a:t>
            </a:r>
            <a:r>
              <a:rPr lang="en-US" altLang="en-US" sz="800" i="1" dirty="0" smtClean="0"/>
              <a:t> Neurol</a:t>
            </a:r>
            <a:r>
              <a:rPr lang="en-US" altLang="en-US" sz="800" dirty="0" smtClean="0"/>
              <a:t>. </a:t>
            </a:r>
            <a:r>
              <a:rPr lang="en-US" altLang="en-US" sz="800" dirty="0" smtClean="0"/>
              <a:t>2012;25</a:t>
            </a:r>
            <a:r>
              <a:rPr lang="cs-CZ" altLang="en-US" sz="800" dirty="0" smtClean="0"/>
              <a:t>¨</a:t>
            </a:r>
            <a:r>
              <a:rPr lang="en-US" altLang="en-US" sz="800" dirty="0" smtClean="0"/>
              <a:t>(Suppl1):</a:t>
            </a:r>
            <a:r>
              <a:rPr lang="cs-CZ" altLang="en-US" sz="800" dirty="0" smtClean="0"/>
              <a:t> </a:t>
            </a:r>
            <a:r>
              <a:rPr lang="en-US" altLang="en-US" sz="800" dirty="0" smtClean="0"/>
              <a:t>S20-S27</a:t>
            </a:r>
            <a:r>
              <a:rPr lang="en-US" altLang="en-US" sz="800" dirty="0" smtClean="0"/>
              <a:t>.</a:t>
            </a:r>
            <a:endParaRPr lang="en-US" altLang="en-US" sz="800" dirty="0"/>
          </a:p>
        </p:txBody>
      </p:sp>
      <p:sp>
        <p:nvSpPr>
          <p:cNvPr id="113" name="Content Placeholder 5"/>
          <p:cNvSpPr>
            <a:spLocks noGrp="1"/>
          </p:cNvSpPr>
          <p:nvPr>
            <p:ph sz="half" idx="4294967295"/>
          </p:nvPr>
        </p:nvSpPr>
        <p:spPr>
          <a:xfrm>
            <a:off x="4653533" y="1679578"/>
            <a:ext cx="3814192" cy="445726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285750" indent="-285750" eaLnBrk="1" fontAlgn="auto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 smtClean="0"/>
              <a:t>Individualizovaná léčba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 smtClean="0"/>
              <a:t>Adherence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 err="1" smtClean="0"/>
              <a:t>Compliance</a:t>
            </a:r>
            <a:endParaRPr lang="cs-CZ" sz="1800" b="1" dirty="0" smtClean="0"/>
          </a:p>
          <a:p>
            <a:pPr marL="285750" indent="-285750" eaLnBrk="1" fontAlgn="auto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 smtClean="0"/>
              <a:t>Eskalace vs. indukce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 smtClean="0"/>
              <a:t>Koncept  NEDA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 smtClean="0"/>
              <a:t>Koncept  NEP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 smtClean="0"/>
              <a:t>Cílem je dosažení stabilizace onemocnění</a:t>
            </a:r>
            <a:endParaRPr lang="en-US" sz="1800" b="1" dirty="0"/>
          </a:p>
        </p:txBody>
      </p:sp>
      <p:sp>
        <p:nvSpPr>
          <p:cNvPr id="114" name="Oval 22"/>
          <p:cNvSpPr/>
          <p:nvPr/>
        </p:nvSpPr>
        <p:spPr>
          <a:xfrm>
            <a:off x="837553" y="5703418"/>
            <a:ext cx="3242616" cy="433420"/>
          </a:xfrm>
          <a:prstGeom prst="ellipse">
            <a:avLst/>
          </a:prstGeom>
          <a:solidFill>
            <a:schemeClr val="tx1">
              <a:lumMod val="75000"/>
              <a:lumOff val="25000"/>
              <a:alpha val="31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Skupina 46"/>
          <p:cNvGrpSpPr/>
          <p:nvPr/>
        </p:nvGrpSpPr>
        <p:grpSpPr>
          <a:xfrm>
            <a:off x="1480418" y="2833384"/>
            <a:ext cx="2020045" cy="1414124"/>
            <a:chOff x="1480418" y="2833384"/>
            <a:chExt cx="2020045" cy="1414124"/>
          </a:xfrm>
        </p:grpSpPr>
        <p:sp>
          <p:nvSpPr>
            <p:cNvPr id="116" name="TextBox 12"/>
            <p:cNvSpPr txBox="1">
              <a:spLocks noChangeArrowheads="1"/>
            </p:cNvSpPr>
            <p:nvPr/>
          </p:nvSpPr>
          <p:spPr bwMode="auto">
            <a:xfrm>
              <a:off x="1480418" y="3968164"/>
              <a:ext cx="2020045" cy="279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cs-CZ" altLang="en-US" b="1" dirty="0" smtClean="0">
                  <a:solidFill>
                    <a:schemeClr val="tx2"/>
                  </a:solidFill>
                  <a:latin typeface="+mj-lt"/>
                </a:rPr>
                <a:t>Volba léčby</a:t>
              </a:r>
              <a:endParaRPr lang="en-US" altLang="en-US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124" name="TextBox 13"/>
            <p:cNvSpPr txBox="1">
              <a:spLocks noChangeArrowheads="1"/>
            </p:cNvSpPr>
            <p:nvPr/>
          </p:nvSpPr>
          <p:spPr bwMode="auto">
            <a:xfrm>
              <a:off x="2157134" y="2833384"/>
              <a:ext cx="678149" cy="1182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en-US" sz="8800" b="1" dirty="0">
                  <a:solidFill>
                    <a:schemeClr val="tx2"/>
                  </a:solidFill>
                  <a:latin typeface="Calibri" pitchFamily="34" charset="0"/>
                </a:rPr>
                <a:t>?</a:t>
              </a:r>
            </a:p>
          </p:txBody>
        </p:sp>
      </p:grpSp>
      <p:grpSp>
        <p:nvGrpSpPr>
          <p:cNvPr id="3" name="Group 1048"/>
          <p:cNvGrpSpPr>
            <a:grpSpLocks/>
          </p:cNvGrpSpPr>
          <p:nvPr/>
        </p:nvGrpSpPr>
        <p:grpSpPr bwMode="auto">
          <a:xfrm>
            <a:off x="1036610" y="2379063"/>
            <a:ext cx="2848748" cy="2760973"/>
            <a:chOff x="1024885" y="1976144"/>
            <a:chExt cx="3429882" cy="3352963"/>
          </a:xfrm>
        </p:grpSpPr>
        <p:sp>
          <p:nvSpPr>
            <p:cNvPr id="126" name="Down Arrow 116"/>
            <p:cNvSpPr/>
            <p:nvPr/>
          </p:nvSpPr>
          <p:spPr>
            <a:xfrm rot="20178561">
              <a:off x="1893390" y="1976144"/>
              <a:ext cx="523309" cy="695184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7" name="Down Arrow 127"/>
            <p:cNvSpPr/>
            <p:nvPr/>
          </p:nvSpPr>
          <p:spPr>
            <a:xfrm rot="1421439" flipH="1">
              <a:off x="3034582" y="1976144"/>
              <a:ext cx="521732" cy="695184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8" name="Down Arrow 128"/>
            <p:cNvSpPr/>
            <p:nvPr/>
          </p:nvSpPr>
          <p:spPr>
            <a:xfrm rot="1421439" flipV="1">
              <a:off x="1902847" y="4633923"/>
              <a:ext cx="521732" cy="695184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9" name="Down Arrow 129"/>
            <p:cNvSpPr/>
            <p:nvPr/>
          </p:nvSpPr>
          <p:spPr>
            <a:xfrm rot="20178561" flipH="1" flipV="1">
              <a:off x="3077140" y="4599243"/>
              <a:ext cx="521733" cy="695184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0" name="Down Arrow 130"/>
            <p:cNvSpPr/>
            <p:nvPr/>
          </p:nvSpPr>
          <p:spPr>
            <a:xfrm rot="17734975" flipH="1" flipV="1">
              <a:off x="3845529" y="3788227"/>
              <a:ext cx="523359" cy="695118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1" name="Down Arrow 131"/>
            <p:cNvSpPr/>
            <p:nvPr/>
          </p:nvSpPr>
          <p:spPr>
            <a:xfrm rot="14632858" flipH="1" flipV="1">
              <a:off x="3794301" y="2702888"/>
              <a:ext cx="521782" cy="695119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2" name="Down Arrow 132"/>
            <p:cNvSpPr/>
            <p:nvPr/>
          </p:nvSpPr>
          <p:spPr>
            <a:xfrm rot="3865025" flipV="1">
              <a:off x="1118647" y="3813449"/>
              <a:ext cx="523359" cy="695118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3" name="Down Arrow 133"/>
            <p:cNvSpPr/>
            <p:nvPr/>
          </p:nvSpPr>
          <p:spPr>
            <a:xfrm rot="6967142" flipV="1">
              <a:off x="1111554" y="2702888"/>
              <a:ext cx="521782" cy="695119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4" name="Line 41"/>
          <p:cNvSpPr>
            <a:spLocks noChangeShapeType="1"/>
          </p:cNvSpPr>
          <p:nvPr/>
        </p:nvSpPr>
        <p:spPr bwMode="auto">
          <a:xfrm>
            <a:off x="1979210" y="2703578"/>
            <a:ext cx="1310" cy="129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135" name="Line 42"/>
          <p:cNvSpPr>
            <a:spLocks noChangeShapeType="1"/>
          </p:cNvSpPr>
          <p:nvPr/>
        </p:nvSpPr>
        <p:spPr bwMode="auto">
          <a:xfrm>
            <a:off x="1979210" y="2703578"/>
            <a:ext cx="1310" cy="129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grpSp>
        <p:nvGrpSpPr>
          <p:cNvPr id="4" name="Skupina 45"/>
          <p:cNvGrpSpPr/>
          <p:nvPr/>
        </p:nvGrpSpPr>
        <p:grpSpPr>
          <a:xfrm>
            <a:off x="550909" y="1900079"/>
            <a:ext cx="3797894" cy="3730624"/>
            <a:chOff x="550909" y="1900079"/>
            <a:chExt cx="3797894" cy="3730624"/>
          </a:xfrm>
        </p:grpSpPr>
        <p:grpSp>
          <p:nvGrpSpPr>
            <p:cNvPr id="5" name="Skupina 4"/>
            <p:cNvGrpSpPr/>
            <p:nvPr/>
          </p:nvGrpSpPr>
          <p:grpSpPr>
            <a:xfrm>
              <a:off x="1132179" y="1909166"/>
              <a:ext cx="1330240" cy="933305"/>
              <a:chOff x="1132179" y="1909166"/>
              <a:chExt cx="1330240" cy="933305"/>
            </a:xfrm>
          </p:grpSpPr>
          <p:sp>
            <p:nvSpPr>
              <p:cNvPr id="159" name="Freeform 7"/>
              <p:cNvSpPr>
                <a:spLocks/>
              </p:cNvSpPr>
              <p:nvPr/>
            </p:nvSpPr>
            <p:spPr bwMode="gray">
              <a:xfrm>
                <a:off x="1132179" y="1909166"/>
                <a:ext cx="1241091" cy="933305"/>
              </a:xfrm>
              <a:custGeom>
                <a:avLst/>
                <a:gdLst>
                  <a:gd name="T0" fmla="*/ 2147483647 w 194"/>
                  <a:gd name="T1" fmla="*/ 2147483647 h 147"/>
                  <a:gd name="T2" fmla="*/ 2147483647 w 194"/>
                  <a:gd name="T3" fmla="*/ 0 h 147"/>
                  <a:gd name="T4" fmla="*/ 0 w 194"/>
                  <a:gd name="T5" fmla="*/ 2147483647 h 147"/>
                  <a:gd name="T6" fmla="*/ 2147483647 w 194"/>
                  <a:gd name="T7" fmla="*/ 2147483647 h 147"/>
                  <a:gd name="T8" fmla="*/ 2147483647 w 194"/>
                  <a:gd name="T9" fmla="*/ 2147483647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147"/>
                  <a:gd name="T17" fmla="*/ 194 w 194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147">
                    <a:moveTo>
                      <a:pt x="194" y="94"/>
                    </a:moveTo>
                    <a:cubicBezTo>
                      <a:pt x="194" y="0"/>
                      <a:pt x="194" y="0"/>
                      <a:pt x="194" y="0"/>
                    </a:cubicBezTo>
                    <a:cubicBezTo>
                      <a:pt x="119" y="1"/>
                      <a:pt x="51" y="32"/>
                      <a:pt x="0" y="80"/>
                    </a:cubicBezTo>
                    <a:cubicBezTo>
                      <a:pt x="66" y="147"/>
                      <a:pt x="66" y="147"/>
                      <a:pt x="66" y="147"/>
                    </a:cubicBezTo>
                    <a:cubicBezTo>
                      <a:pt x="102" y="114"/>
                      <a:pt x="147" y="96"/>
                      <a:pt x="194" y="94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60" name="TextBox 1049"/>
              <p:cNvSpPr txBox="1"/>
              <p:nvPr/>
            </p:nvSpPr>
            <p:spPr>
              <a:xfrm rot="20137433">
                <a:off x="1357558" y="2338625"/>
                <a:ext cx="1104861" cy="319675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Up">
                  <a:avLst>
                    <a:gd name="adj" fmla="val 11544297"/>
                  </a:avLst>
                </a:prstTxWarp>
                <a:spAutoFit/>
              </a:bodyPr>
              <a:lstStyle/>
              <a:p>
                <a:pPr indent="-223837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Cena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6" name="Skupina 38"/>
            <p:cNvGrpSpPr/>
            <p:nvPr/>
          </p:nvGrpSpPr>
          <p:grpSpPr>
            <a:xfrm>
              <a:off x="2393154" y="1900079"/>
              <a:ext cx="1344268" cy="933305"/>
              <a:chOff x="2393154" y="1900079"/>
              <a:chExt cx="1344268" cy="933305"/>
            </a:xfrm>
          </p:grpSpPr>
          <p:sp>
            <p:nvSpPr>
              <p:cNvPr id="157" name="Freeform 9"/>
              <p:cNvSpPr>
                <a:spLocks/>
              </p:cNvSpPr>
              <p:nvPr/>
            </p:nvSpPr>
            <p:spPr bwMode="gray">
              <a:xfrm>
                <a:off x="2498950" y="1900079"/>
                <a:ext cx="1238472" cy="933305"/>
              </a:xfrm>
              <a:custGeom>
                <a:avLst/>
                <a:gdLst>
                  <a:gd name="T0" fmla="*/ 2147483647 w 194"/>
                  <a:gd name="T1" fmla="*/ 2147483647 h 147"/>
                  <a:gd name="T2" fmla="*/ 2147483647 w 194"/>
                  <a:gd name="T3" fmla="*/ 2147483647 h 147"/>
                  <a:gd name="T4" fmla="*/ 2147483647 w 194"/>
                  <a:gd name="T5" fmla="*/ 2147483647 h 147"/>
                  <a:gd name="T6" fmla="*/ 0 w 194"/>
                  <a:gd name="T7" fmla="*/ 0 h 147"/>
                  <a:gd name="T8" fmla="*/ 0 w 194"/>
                  <a:gd name="T9" fmla="*/ 2147483647 h 147"/>
                  <a:gd name="T10" fmla="*/ 2147483647 w 194"/>
                  <a:gd name="T11" fmla="*/ 2147483647 h 1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4"/>
                  <a:gd name="T19" fmla="*/ 0 h 147"/>
                  <a:gd name="T20" fmla="*/ 194 w 194"/>
                  <a:gd name="T21" fmla="*/ 147 h 1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4" h="147">
                    <a:moveTo>
                      <a:pt x="92" y="120"/>
                    </a:moveTo>
                    <a:cubicBezTo>
                      <a:pt x="105" y="128"/>
                      <a:pt x="117" y="137"/>
                      <a:pt x="128" y="147"/>
                    </a:cubicBezTo>
                    <a:cubicBezTo>
                      <a:pt x="194" y="80"/>
                      <a:pt x="194" y="80"/>
                      <a:pt x="194" y="80"/>
                    </a:cubicBezTo>
                    <a:cubicBezTo>
                      <a:pt x="143" y="32"/>
                      <a:pt x="75" y="2"/>
                      <a:pt x="0" y="0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31" y="95"/>
                      <a:pt x="63" y="104"/>
                      <a:pt x="92" y="120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58" name="TextBox 136"/>
              <p:cNvSpPr txBox="1"/>
              <p:nvPr/>
            </p:nvSpPr>
            <p:spPr>
              <a:xfrm rot="1294437">
                <a:off x="2393154" y="2333010"/>
                <a:ext cx="1159747" cy="319675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Up">
                  <a:avLst>
                    <a:gd name="adj" fmla="val 11544297"/>
                  </a:avLst>
                </a:prstTxWarp>
                <a:spAutoFit/>
              </a:bodyPr>
              <a:lstStyle/>
              <a:p>
                <a:pPr indent="-223837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Účinnost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7" name="Skupina 39"/>
            <p:cNvGrpSpPr/>
            <p:nvPr/>
          </p:nvGrpSpPr>
          <p:grpSpPr>
            <a:xfrm>
              <a:off x="3407512" y="2481610"/>
              <a:ext cx="941291" cy="1234455"/>
              <a:chOff x="3407512" y="2481610"/>
              <a:chExt cx="941291" cy="1234455"/>
            </a:xfrm>
          </p:grpSpPr>
          <p:sp>
            <p:nvSpPr>
              <p:cNvPr id="155" name="Freeform 3"/>
              <p:cNvSpPr>
                <a:spLocks/>
              </p:cNvSpPr>
              <p:nvPr/>
            </p:nvSpPr>
            <p:spPr bwMode="gray">
              <a:xfrm>
                <a:off x="3407512" y="2481610"/>
                <a:ext cx="941291" cy="1234455"/>
              </a:xfrm>
              <a:custGeom>
                <a:avLst/>
                <a:gdLst>
                  <a:gd name="T0" fmla="*/ 2147483647 w 147"/>
                  <a:gd name="T1" fmla="*/ 2147483647 h 195"/>
                  <a:gd name="T2" fmla="*/ 2147483647 w 147"/>
                  <a:gd name="T3" fmla="*/ 2147483647 h 195"/>
                  <a:gd name="T4" fmla="*/ 2147483647 w 147"/>
                  <a:gd name="T5" fmla="*/ 0 h 195"/>
                  <a:gd name="T6" fmla="*/ 0 w 147"/>
                  <a:gd name="T7" fmla="*/ 2147483647 h 195"/>
                  <a:gd name="T8" fmla="*/ 2147483647 w 147"/>
                  <a:gd name="T9" fmla="*/ 2147483647 h 1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7"/>
                  <a:gd name="T16" fmla="*/ 0 h 195"/>
                  <a:gd name="T17" fmla="*/ 147 w 147"/>
                  <a:gd name="T18" fmla="*/ 195 h 1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7" h="195">
                    <a:moveTo>
                      <a:pt x="53" y="195"/>
                    </a:moveTo>
                    <a:cubicBezTo>
                      <a:pt x="147" y="195"/>
                      <a:pt x="147" y="195"/>
                      <a:pt x="147" y="195"/>
                    </a:cubicBezTo>
                    <a:cubicBezTo>
                      <a:pt x="145" y="120"/>
                      <a:pt x="115" y="51"/>
                      <a:pt x="66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32" y="102"/>
                      <a:pt x="51" y="148"/>
                      <a:pt x="53" y="195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56" name="TextBox 137"/>
              <p:cNvSpPr txBox="1"/>
              <p:nvPr/>
            </p:nvSpPr>
            <p:spPr>
              <a:xfrm rot="4028404">
                <a:off x="3263830" y="3089266"/>
                <a:ext cx="930927" cy="322411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Up">
                  <a:avLst>
                    <a:gd name="adj" fmla="val 11544297"/>
                  </a:avLst>
                </a:prstTxWarp>
                <a:spAutoFit/>
              </a:bodyPr>
              <a:lstStyle/>
              <a:p>
                <a:pPr indent="-223837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Dávkování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8" name="Skupina 44"/>
            <p:cNvGrpSpPr/>
            <p:nvPr/>
          </p:nvGrpSpPr>
          <p:grpSpPr>
            <a:xfrm>
              <a:off x="550909" y="2481610"/>
              <a:ext cx="941291" cy="1380149"/>
              <a:chOff x="550909" y="2481610"/>
              <a:chExt cx="941291" cy="1380149"/>
            </a:xfrm>
          </p:grpSpPr>
          <p:sp>
            <p:nvSpPr>
              <p:cNvPr id="153" name="Freeform 5"/>
              <p:cNvSpPr>
                <a:spLocks/>
              </p:cNvSpPr>
              <p:nvPr/>
            </p:nvSpPr>
            <p:spPr bwMode="gray">
              <a:xfrm>
                <a:off x="550909" y="2481610"/>
                <a:ext cx="941291" cy="1234455"/>
              </a:xfrm>
              <a:custGeom>
                <a:avLst/>
                <a:gdLst>
                  <a:gd name="T0" fmla="*/ 2147483647 w 147"/>
                  <a:gd name="T1" fmla="*/ 2147483647 h 195"/>
                  <a:gd name="T2" fmla="*/ 2147483647 w 147"/>
                  <a:gd name="T3" fmla="*/ 2147483647 h 195"/>
                  <a:gd name="T4" fmla="*/ 2147483647 w 147"/>
                  <a:gd name="T5" fmla="*/ 0 h 195"/>
                  <a:gd name="T6" fmla="*/ 0 w 147"/>
                  <a:gd name="T7" fmla="*/ 2147483647 h 195"/>
                  <a:gd name="T8" fmla="*/ 2147483647 w 147"/>
                  <a:gd name="T9" fmla="*/ 2147483647 h 195"/>
                  <a:gd name="T10" fmla="*/ 2147483647 w 147"/>
                  <a:gd name="T11" fmla="*/ 2147483647 h 1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7"/>
                  <a:gd name="T19" fmla="*/ 0 h 195"/>
                  <a:gd name="T20" fmla="*/ 147 w 147"/>
                  <a:gd name="T21" fmla="*/ 195 h 19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7" h="195">
                    <a:moveTo>
                      <a:pt x="121" y="103"/>
                    </a:moveTo>
                    <a:cubicBezTo>
                      <a:pt x="128" y="90"/>
                      <a:pt x="137" y="78"/>
                      <a:pt x="147" y="67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32" y="51"/>
                      <a:pt x="2" y="119"/>
                      <a:pt x="0" y="195"/>
                    </a:cubicBezTo>
                    <a:cubicBezTo>
                      <a:pt x="94" y="195"/>
                      <a:pt x="94" y="195"/>
                      <a:pt x="94" y="195"/>
                    </a:cubicBezTo>
                    <a:cubicBezTo>
                      <a:pt x="95" y="164"/>
                      <a:pt x="104" y="132"/>
                      <a:pt x="121" y="103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54" name="TextBox 138"/>
              <p:cNvSpPr txBox="1"/>
              <p:nvPr/>
            </p:nvSpPr>
            <p:spPr>
              <a:xfrm rot="17624226">
                <a:off x="598153" y="3096083"/>
                <a:ext cx="1208941" cy="322411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Up">
                  <a:avLst>
                    <a:gd name="adj" fmla="val 11544297"/>
                  </a:avLst>
                </a:prstTxWarp>
                <a:spAutoFit/>
              </a:bodyPr>
              <a:lstStyle/>
              <a:p>
                <a:pPr indent="-223837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Bezpečnost </a:t>
                </a:r>
                <a:b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</a:b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a </a:t>
                </a:r>
                <a:r>
                  <a:rPr lang="cs-CZ" sz="1200" b="1" spc="-100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snášenlivost</a:t>
                </a:r>
                <a:endParaRPr lang="en-US" sz="1200" b="1" spc="-100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9" name="Skupina 43"/>
            <p:cNvGrpSpPr/>
            <p:nvPr/>
          </p:nvGrpSpPr>
          <p:grpSpPr>
            <a:xfrm>
              <a:off x="550909" y="3803035"/>
              <a:ext cx="941291" cy="1238349"/>
              <a:chOff x="550909" y="3803035"/>
              <a:chExt cx="941291" cy="1238349"/>
            </a:xfrm>
          </p:grpSpPr>
          <p:sp>
            <p:nvSpPr>
              <p:cNvPr id="151" name="Freeform 6"/>
              <p:cNvSpPr>
                <a:spLocks/>
              </p:cNvSpPr>
              <p:nvPr/>
            </p:nvSpPr>
            <p:spPr bwMode="gray">
              <a:xfrm>
                <a:off x="550909" y="3803035"/>
                <a:ext cx="941291" cy="1238349"/>
              </a:xfrm>
              <a:custGeom>
                <a:avLst/>
                <a:gdLst>
                  <a:gd name="T0" fmla="*/ 2147483647 w 147"/>
                  <a:gd name="T1" fmla="*/ 0 h 195"/>
                  <a:gd name="T2" fmla="*/ 0 w 147"/>
                  <a:gd name="T3" fmla="*/ 0 h 195"/>
                  <a:gd name="T4" fmla="*/ 2147483647 w 147"/>
                  <a:gd name="T5" fmla="*/ 2147483647 h 195"/>
                  <a:gd name="T6" fmla="*/ 2147483647 w 147"/>
                  <a:gd name="T7" fmla="*/ 2147483647 h 195"/>
                  <a:gd name="T8" fmla="*/ 2147483647 w 147"/>
                  <a:gd name="T9" fmla="*/ 0 h 1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7"/>
                  <a:gd name="T16" fmla="*/ 0 h 195"/>
                  <a:gd name="T17" fmla="*/ 147 w 147"/>
                  <a:gd name="T18" fmla="*/ 195 h 1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7" h="195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76"/>
                      <a:pt x="32" y="144"/>
                      <a:pt x="80" y="195"/>
                    </a:cubicBezTo>
                    <a:cubicBezTo>
                      <a:pt x="147" y="128"/>
                      <a:pt x="147" y="128"/>
                      <a:pt x="147" y="128"/>
                    </a:cubicBezTo>
                    <a:cubicBezTo>
                      <a:pt x="114" y="93"/>
                      <a:pt x="96" y="47"/>
                      <a:pt x="9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52" name="TextBox 139"/>
              <p:cNvSpPr txBox="1"/>
              <p:nvPr/>
            </p:nvSpPr>
            <p:spPr>
              <a:xfrm rot="4036039">
                <a:off x="734333" y="4109485"/>
                <a:ext cx="821111" cy="322411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Down">
                  <a:avLst>
                    <a:gd name="adj" fmla="val 1061272"/>
                  </a:avLst>
                </a:prstTxWarp>
                <a:spAutoFit/>
              </a:bodyPr>
              <a:lstStyle/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Před</a:t>
                </a:r>
              </a:p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léčbou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0" name="Skupina 42"/>
            <p:cNvGrpSpPr/>
            <p:nvPr/>
          </p:nvGrpSpPr>
          <p:grpSpPr>
            <a:xfrm>
              <a:off x="1162290" y="4697398"/>
              <a:ext cx="1474898" cy="933305"/>
              <a:chOff x="1162290" y="4697398"/>
              <a:chExt cx="1474898" cy="933305"/>
            </a:xfrm>
          </p:grpSpPr>
          <p:sp>
            <p:nvSpPr>
              <p:cNvPr id="149" name="Freeform 4"/>
              <p:cNvSpPr>
                <a:spLocks/>
              </p:cNvSpPr>
              <p:nvPr/>
            </p:nvSpPr>
            <p:spPr bwMode="gray">
              <a:xfrm>
                <a:off x="1162290" y="4697398"/>
                <a:ext cx="1248946" cy="933305"/>
              </a:xfrm>
              <a:custGeom>
                <a:avLst/>
                <a:gdLst>
                  <a:gd name="T0" fmla="*/ 2147483647 w 195"/>
                  <a:gd name="T1" fmla="*/ 2147483647 h 147"/>
                  <a:gd name="T2" fmla="*/ 2147483647 w 195"/>
                  <a:gd name="T3" fmla="*/ 0 h 147"/>
                  <a:gd name="T4" fmla="*/ 0 w 195"/>
                  <a:gd name="T5" fmla="*/ 2147483647 h 147"/>
                  <a:gd name="T6" fmla="*/ 2147483647 w 195"/>
                  <a:gd name="T7" fmla="*/ 2147483647 h 147"/>
                  <a:gd name="T8" fmla="*/ 2147483647 w 195"/>
                  <a:gd name="T9" fmla="*/ 2147483647 h 147"/>
                  <a:gd name="T10" fmla="*/ 2147483647 w 195"/>
                  <a:gd name="T11" fmla="*/ 2147483647 h 1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5"/>
                  <a:gd name="T19" fmla="*/ 0 h 147"/>
                  <a:gd name="T20" fmla="*/ 195 w 195"/>
                  <a:gd name="T21" fmla="*/ 147 h 1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5" h="147">
                    <a:moveTo>
                      <a:pt x="103" y="26"/>
                    </a:moveTo>
                    <a:cubicBezTo>
                      <a:pt x="90" y="19"/>
                      <a:pt x="78" y="10"/>
                      <a:pt x="67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51" y="115"/>
                      <a:pt x="120" y="145"/>
                      <a:pt x="195" y="147"/>
                    </a:cubicBezTo>
                    <a:cubicBezTo>
                      <a:pt x="195" y="53"/>
                      <a:pt x="195" y="53"/>
                      <a:pt x="195" y="53"/>
                    </a:cubicBezTo>
                    <a:cubicBezTo>
                      <a:pt x="164" y="52"/>
                      <a:pt x="132" y="43"/>
                      <a:pt x="103" y="26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50" name="TextBox 140"/>
              <p:cNvSpPr txBox="1"/>
              <p:nvPr/>
            </p:nvSpPr>
            <p:spPr>
              <a:xfrm rot="1441803">
                <a:off x="1284925" y="4865931"/>
                <a:ext cx="1352263" cy="319675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Down">
                  <a:avLst>
                    <a:gd name="adj" fmla="val 21587158"/>
                  </a:avLst>
                </a:prstTxWarp>
                <a:spAutoFit/>
              </a:bodyPr>
              <a:lstStyle/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Mechanismus</a:t>
                </a:r>
                <a:endParaRPr lang="cs-CZ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účinku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1" name="Skupina 41"/>
            <p:cNvGrpSpPr/>
            <p:nvPr/>
          </p:nvGrpSpPr>
          <p:grpSpPr>
            <a:xfrm>
              <a:off x="2529060" y="4684418"/>
              <a:ext cx="1246327" cy="933305"/>
              <a:chOff x="2529060" y="4684418"/>
              <a:chExt cx="1246327" cy="933305"/>
            </a:xfrm>
          </p:grpSpPr>
          <p:sp>
            <p:nvSpPr>
              <p:cNvPr id="147" name="Freeform 2"/>
              <p:cNvSpPr>
                <a:spLocks/>
              </p:cNvSpPr>
              <p:nvPr/>
            </p:nvSpPr>
            <p:spPr bwMode="gray">
              <a:xfrm>
                <a:off x="2529060" y="4684418"/>
                <a:ext cx="1246327" cy="933305"/>
              </a:xfrm>
              <a:custGeom>
                <a:avLst/>
                <a:gdLst>
                  <a:gd name="T0" fmla="*/ 0 w 195"/>
                  <a:gd name="T1" fmla="*/ 2147483647 h 147"/>
                  <a:gd name="T2" fmla="*/ 0 w 195"/>
                  <a:gd name="T3" fmla="*/ 2147483647 h 147"/>
                  <a:gd name="T4" fmla="*/ 2147483647 w 195"/>
                  <a:gd name="T5" fmla="*/ 2147483647 h 147"/>
                  <a:gd name="T6" fmla="*/ 2147483647 w 195"/>
                  <a:gd name="T7" fmla="*/ 0 h 147"/>
                  <a:gd name="T8" fmla="*/ 0 w 195"/>
                  <a:gd name="T9" fmla="*/ 2147483647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5"/>
                  <a:gd name="T16" fmla="*/ 0 h 147"/>
                  <a:gd name="T17" fmla="*/ 195 w 195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5" h="147">
                    <a:moveTo>
                      <a:pt x="0" y="53"/>
                    </a:moveTo>
                    <a:cubicBezTo>
                      <a:pt x="0" y="147"/>
                      <a:pt x="0" y="147"/>
                      <a:pt x="0" y="147"/>
                    </a:cubicBezTo>
                    <a:cubicBezTo>
                      <a:pt x="75" y="145"/>
                      <a:pt x="144" y="115"/>
                      <a:pt x="195" y="66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93" y="32"/>
                      <a:pt x="47" y="51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48" name="TextBox 141"/>
              <p:cNvSpPr txBox="1"/>
              <p:nvPr/>
            </p:nvSpPr>
            <p:spPr>
              <a:xfrm rot="20210366">
                <a:off x="2535781" y="4892514"/>
                <a:ext cx="957879" cy="262354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Down">
                  <a:avLst>
                    <a:gd name="adj" fmla="val 741438"/>
                  </a:avLst>
                </a:prstTxWarp>
                <a:spAutoFit/>
              </a:bodyPr>
              <a:lstStyle/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Způsob</a:t>
                </a:r>
                <a:r>
                  <a:rPr lang="en-US" sz="1200" b="1" dirty="0">
                    <a:solidFill>
                      <a:schemeClr val="bg1"/>
                    </a:solidFill>
                    <a:latin typeface="+mn-lt"/>
                    <a:cs typeface="+mn-cs"/>
                  </a:rPr>
                  <a:t/>
                </a:r>
                <a:br>
                  <a:rPr lang="en-US" sz="1200" b="1" dirty="0">
                    <a:solidFill>
                      <a:schemeClr val="bg1"/>
                    </a:solidFill>
                    <a:latin typeface="+mn-lt"/>
                    <a:cs typeface="+mn-cs"/>
                  </a:rPr>
                </a:b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podání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2" name="Skupina 40"/>
            <p:cNvGrpSpPr/>
            <p:nvPr/>
          </p:nvGrpSpPr>
          <p:grpSpPr>
            <a:xfrm>
              <a:off x="3407512" y="3649846"/>
              <a:ext cx="941291" cy="1391538"/>
              <a:chOff x="3407512" y="3649846"/>
              <a:chExt cx="941291" cy="1391538"/>
            </a:xfrm>
          </p:grpSpPr>
          <p:sp>
            <p:nvSpPr>
              <p:cNvPr id="145" name="Freeform 8"/>
              <p:cNvSpPr>
                <a:spLocks/>
              </p:cNvSpPr>
              <p:nvPr/>
            </p:nvSpPr>
            <p:spPr bwMode="gray">
              <a:xfrm>
                <a:off x="3407512" y="3803035"/>
                <a:ext cx="941291" cy="1238349"/>
              </a:xfrm>
              <a:custGeom>
                <a:avLst/>
                <a:gdLst>
                  <a:gd name="T0" fmla="*/ 2147483647 w 147"/>
                  <a:gd name="T1" fmla="*/ 0 h 195"/>
                  <a:gd name="T2" fmla="*/ 2147483647 w 147"/>
                  <a:gd name="T3" fmla="*/ 2147483647 h 195"/>
                  <a:gd name="T4" fmla="*/ 0 w 147"/>
                  <a:gd name="T5" fmla="*/ 2147483647 h 195"/>
                  <a:gd name="T6" fmla="*/ 2147483647 w 147"/>
                  <a:gd name="T7" fmla="*/ 2147483647 h 195"/>
                  <a:gd name="T8" fmla="*/ 2147483647 w 147"/>
                  <a:gd name="T9" fmla="*/ 0 h 195"/>
                  <a:gd name="T10" fmla="*/ 2147483647 w 147"/>
                  <a:gd name="T11" fmla="*/ 0 h 1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7"/>
                  <a:gd name="T19" fmla="*/ 0 h 195"/>
                  <a:gd name="T20" fmla="*/ 147 w 147"/>
                  <a:gd name="T21" fmla="*/ 195 h 19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7" h="195">
                    <a:moveTo>
                      <a:pt x="53" y="0"/>
                    </a:moveTo>
                    <a:cubicBezTo>
                      <a:pt x="52" y="32"/>
                      <a:pt x="43" y="63"/>
                      <a:pt x="26" y="93"/>
                    </a:cubicBezTo>
                    <a:cubicBezTo>
                      <a:pt x="19" y="106"/>
                      <a:pt x="10" y="118"/>
                      <a:pt x="0" y="128"/>
                    </a:cubicBezTo>
                    <a:cubicBezTo>
                      <a:pt x="67" y="195"/>
                      <a:pt x="67" y="195"/>
                      <a:pt x="67" y="195"/>
                    </a:cubicBezTo>
                    <a:cubicBezTo>
                      <a:pt x="115" y="144"/>
                      <a:pt x="145" y="76"/>
                      <a:pt x="147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46" name="TextBox 142"/>
              <p:cNvSpPr txBox="1"/>
              <p:nvPr/>
            </p:nvSpPr>
            <p:spPr>
              <a:xfrm rot="17531308">
                <a:off x="3092565" y="4121364"/>
                <a:ext cx="1229723" cy="286687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Down">
                  <a:avLst/>
                </a:prstTxWarp>
                <a:spAutoFit/>
              </a:bodyPr>
              <a:lstStyle/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Závažnost </a:t>
                </a:r>
              </a:p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onemocnění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238124" y="773799"/>
            <a:ext cx="8621713" cy="355600"/>
          </a:xfrm>
        </p:spPr>
        <p:txBody>
          <a:bodyPr/>
          <a:lstStyle/>
          <a:p>
            <a:r>
              <a:rPr lang="cs-CZ" altLang="en-US" sz="2300" dirty="0" smtClean="0"/>
              <a:t/>
            </a:r>
            <a:br>
              <a:rPr lang="cs-CZ" altLang="en-US" sz="2300" dirty="0" smtClean="0"/>
            </a:br>
            <a:r>
              <a:rPr lang="cs-CZ" altLang="en-US" sz="2300" dirty="0" smtClean="0"/>
              <a:t/>
            </a:r>
            <a:br>
              <a:rPr lang="cs-CZ" altLang="en-US" sz="2300" dirty="0" smtClean="0"/>
            </a:br>
            <a:r>
              <a:rPr lang="cs-CZ" altLang="en-US" sz="4000" b="1" dirty="0" smtClean="0"/>
              <a:t>Výběr optimální léčby</a:t>
            </a:r>
            <a:r>
              <a:rPr lang="cs-CZ" altLang="en-US" sz="3600" dirty="0" smtClean="0"/>
              <a:t/>
            </a:r>
            <a:br>
              <a:rPr lang="cs-CZ" altLang="en-US" sz="3600" dirty="0" smtClean="0"/>
            </a:br>
            <a:r>
              <a:rPr lang="en-US" altLang="en-US" sz="2300" dirty="0" smtClean="0"/>
              <a:t> </a:t>
            </a:r>
            <a:br>
              <a:rPr lang="en-US" altLang="en-US" sz="2300" dirty="0" smtClean="0"/>
            </a:br>
            <a:endParaRPr lang="cs-CZ" sz="2300" dirty="0" smtClean="0"/>
          </a:p>
        </p:txBody>
      </p:sp>
      <p:sp>
        <p:nvSpPr>
          <p:cNvPr id="69635" name="TextovéPole 6"/>
          <p:cNvSpPr txBox="1">
            <a:spLocks noChangeArrowheads="1"/>
          </p:cNvSpPr>
          <p:nvPr/>
        </p:nvSpPr>
        <p:spPr bwMode="auto">
          <a:xfrm>
            <a:off x="474663" y="6198374"/>
            <a:ext cx="67564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altLang="en-US" sz="800" dirty="0" smtClean="0"/>
              <a:t>Podle: </a:t>
            </a:r>
            <a:r>
              <a:rPr lang="en-US" altLang="en-US" sz="800" dirty="0" err="1" smtClean="0"/>
              <a:t>Giovannoni</a:t>
            </a:r>
            <a:r>
              <a:rPr lang="en-US" altLang="en-US" sz="800" dirty="0" smtClean="0"/>
              <a:t> </a:t>
            </a:r>
            <a:r>
              <a:rPr lang="en-US" altLang="en-US" sz="800" dirty="0" smtClean="0"/>
              <a:t>G</a:t>
            </a:r>
            <a:r>
              <a:rPr lang="cs-CZ" altLang="en-US" sz="800" dirty="0" smtClean="0"/>
              <a:t>.</a:t>
            </a:r>
            <a:r>
              <a:rPr lang="en-US" altLang="en-US" sz="800" dirty="0" smtClean="0"/>
              <a:t> </a:t>
            </a:r>
            <a:r>
              <a:rPr lang="cs-CZ" altLang="en-US" sz="800" dirty="0" smtClean="0"/>
              <a:t>a kol.</a:t>
            </a:r>
            <a:r>
              <a:rPr lang="en-US" altLang="en-US" sz="800" dirty="0" smtClean="0"/>
              <a:t> </a:t>
            </a:r>
            <a:r>
              <a:rPr lang="en-US" altLang="en-US" sz="800" i="1" dirty="0" err="1" smtClean="0"/>
              <a:t>Curr</a:t>
            </a:r>
            <a:r>
              <a:rPr lang="en-US" altLang="en-US" sz="800" i="1" dirty="0" smtClean="0"/>
              <a:t> </a:t>
            </a:r>
            <a:r>
              <a:rPr lang="en-US" altLang="en-US" sz="800" i="1" dirty="0" err="1" smtClean="0"/>
              <a:t>Opin</a:t>
            </a:r>
            <a:r>
              <a:rPr lang="en-US" altLang="en-US" sz="800" i="1" dirty="0" smtClean="0"/>
              <a:t> Neurol</a:t>
            </a:r>
            <a:r>
              <a:rPr lang="en-US" altLang="en-US" sz="800" dirty="0" smtClean="0"/>
              <a:t>. </a:t>
            </a:r>
            <a:r>
              <a:rPr lang="en-US" altLang="en-US" sz="800" dirty="0" smtClean="0"/>
              <a:t>2012;25</a:t>
            </a:r>
            <a:r>
              <a:rPr lang="cs-CZ" altLang="en-US" sz="800" dirty="0" smtClean="0"/>
              <a:t> </a:t>
            </a:r>
            <a:r>
              <a:rPr lang="en-US" altLang="en-US" sz="800" dirty="0" smtClean="0"/>
              <a:t>(</a:t>
            </a:r>
            <a:r>
              <a:rPr lang="en-US" altLang="en-US" sz="800" dirty="0" smtClean="0"/>
              <a:t>Suppl1</a:t>
            </a:r>
            <a:r>
              <a:rPr lang="en-US" altLang="en-US" sz="800" dirty="0" smtClean="0"/>
              <a:t>):</a:t>
            </a:r>
            <a:r>
              <a:rPr lang="cs-CZ" altLang="en-US" sz="800" dirty="0" smtClean="0"/>
              <a:t> </a:t>
            </a:r>
            <a:r>
              <a:rPr lang="en-US" altLang="en-US" sz="800" dirty="0" smtClean="0"/>
              <a:t>S20-S27</a:t>
            </a:r>
            <a:r>
              <a:rPr lang="en-US" altLang="en-US" sz="800" dirty="0" smtClean="0"/>
              <a:t>.</a:t>
            </a:r>
            <a:endParaRPr lang="en-US" altLang="en-US" sz="800" dirty="0"/>
          </a:p>
        </p:txBody>
      </p:sp>
      <p:sp>
        <p:nvSpPr>
          <p:cNvPr id="114" name="Oval 22"/>
          <p:cNvSpPr/>
          <p:nvPr/>
        </p:nvSpPr>
        <p:spPr>
          <a:xfrm>
            <a:off x="837553" y="5703418"/>
            <a:ext cx="3242616" cy="433420"/>
          </a:xfrm>
          <a:prstGeom prst="ellipse">
            <a:avLst/>
          </a:prstGeom>
          <a:solidFill>
            <a:schemeClr val="tx1">
              <a:lumMod val="75000"/>
              <a:lumOff val="25000"/>
              <a:alpha val="31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Skupina 46"/>
          <p:cNvGrpSpPr/>
          <p:nvPr/>
        </p:nvGrpSpPr>
        <p:grpSpPr>
          <a:xfrm>
            <a:off x="1480418" y="2833384"/>
            <a:ext cx="2020045" cy="1414124"/>
            <a:chOff x="1480418" y="2833384"/>
            <a:chExt cx="2020045" cy="1414124"/>
          </a:xfrm>
        </p:grpSpPr>
        <p:sp>
          <p:nvSpPr>
            <p:cNvPr id="116" name="TextBox 12"/>
            <p:cNvSpPr txBox="1">
              <a:spLocks noChangeArrowheads="1"/>
            </p:cNvSpPr>
            <p:nvPr/>
          </p:nvSpPr>
          <p:spPr bwMode="auto">
            <a:xfrm>
              <a:off x="1480418" y="3968164"/>
              <a:ext cx="2020045" cy="279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cs-CZ" altLang="en-US" b="1" dirty="0" smtClean="0">
                  <a:solidFill>
                    <a:schemeClr val="tx2"/>
                  </a:solidFill>
                  <a:latin typeface="+mj-lt"/>
                </a:rPr>
                <a:t>Volba léčby</a:t>
              </a:r>
              <a:endParaRPr lang="en-US" altLang="en-US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124" name="TextBox 13"/>
            <p:cNvSpPr txBox="1">
              <a:spLocks noChangeArrowheads="1"/>
            </p:cNvSpPr>
            <p:nvPr/>
          </p:nvSpPr>
          <p:spPr bwMode="auto">
            <a:xfrm>
              <a:off x="2157134" y="2833384"/>
              <a:ext cx="678149" cy="1182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en-US" sz="8800" b="1" dirty="0">
                  <a:solidFill>
                    <a:schemeClr val="tx2"/>
                  </a:solidFill>
                  <a:latin typeface="Calibri" pitchFamily="34" charset="0"/>
                </a:rPr>
                <a:t>?</a:t>
              </a:r>
            </a:p>
          </p:txBody>
        </p:sp>
      </p:grpSp>
      <p:grpSp>
        <p:nvGrpSpPr>
          <p:cNvPr id="3" name="Group 1048"/>
          <p:cNvGrpSpPr>
            <a:grpSpLocks/>
          </p:cNvGrpSpPr>
          <p:nvPr/>
        </p:nvGrpSpPr>
        <p:grpSpPr bwMode="auto">
          <a:xfrm>
            <a:off x="1036610" y="2379063"/>
            <a:ext cx="2848748" cy="2760973"/>
            <a:chOff x="1024885" y="1976144"/>
            <a:chExt cx="3429882" cy="3352963"/>
          </a:xfrm>
        </p:grpSpPr>
        <p:sp>
          <p:nvSpPr>
            <p:cNvPr id="126" name="Down Arrow 116"/>
            <p:cNvSpPr/>
            <p:nvPr/>
          </p:nvSpPr>
          <p:spPr>
            <a:xfrm rot="20178561">
              <a:off x="1893390" y="1976144"/>
              <a:ext cx="523309" cy="695184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7" name="Down Arrow 127"/>
            <p:cNvSpPr/>
            <p:nvPr/>
          </p:nvSpPr>
          <p:spPr>
            <a:xfrm rot="1421439" flipH="1">
              <a:off x="3034582" y="1976144"/>
              <a:ext cx="521732" cy="695184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8" name="Down Arrow 128"/>
            <p:cNvSpPr/>
            <p:nvPr/>
          </p:nvSpPr>
          <p:spPr>
            <a:xfrm rot="1421439" flipV="1">
              <a:off x="1902847" y="4633923"/>
              <a:ext cx="521732" cy="695184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9" name="Down Arrow 129"/>
            <p:cNvSpPr/>
            <p:nvPr/>
          </p:nvSpPr>
          <p:spPr>
            <a:xfrm rot="20178561" flipH="1" flipV="1">
              <a:off x="3077140" y="4599243"/>
              <a:ext cx="521733" cy="695184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0" name="Down Arrow 130"/>
            <p:cNvSpPr/>
            <p:nvPr/>
          </p:nvSpPr>
          <p:spPr>
            <a:xfrm rot="17734975" flipH="1" flipV="1">
              <a:off x="3845529" y="3788227"/>
              <a:ext cx="523359" cy="695118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1" name="Down Arrow 131"/>
            <p:cNvSpPr/>
            <p:nvPr/>
          </p:nvSpPr>
          <p:spPr>
            <a:xfrm rot="14632858" flipH="1" flipV="1">
              <a:off x="3794301" y="2702888"/>
              <a:ext cx="521782" cy="695119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2" name="Down Arrow 132"/>
            <p:cNvSpPr/>
            <p:nvPr/>
          </p:nvSpPr>
          <p:spPr>
            <a:xfrm rot="3865025" flipV="1">
              <a:off x="1118647" y="3813449"/>
              <a:ext cx="523359" cy="695118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3" name="Down Arrow 133"/>
            <p:cNvSpPr/>
            <p:nvPr/>
          </p:nvSpPr>
          <p:spPr>
            <a:xfrm rot="6967142" flipV="1">
              <a:off x="1111554" y="2702888"/>
              <a:ext cx="521782" cy="695119"/>
            </a:xfrm>
            <a:prstGeom prst="downArrow">
              <a:avLst>
                <a:gd name="adj1" fmla="val 45953"/>
                <a:gd name="adj2" fmla="val 5799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4" name="Line 41"/>
          <p:cNvSpPr>
            <a:spLocks noChangeShapeType="1"/>
          </p:cNvSpPr>
          <p:nvPr/>
        </p:nvSpPr>
        <p:spPr bwMode="auto">
          <a:xfrm>
            <a:off x="1979210" y="2703578"/>
            <a:ext cx="1310" cy="129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135" name="Line 42"/>
          <p:cNvSpPr>
            <a:spLocks noChangeShapeType="1"/>
          </p:cNvSpPr>
          <p:nvPr/>
        </p:nvSpPr>
        <p:spPr bwMode="auto">
          <a:xfrm>
            <a:off x="1979210" y="2703578"/>
            <a:ext cx="1310" cy="129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grpSp>
        <p:nvGrpSpPr>
          <p:cNvPr id="4" name="Skupina 45"/>
          <p:cNvGrpSpPr/>
          <p:nvPr/>
        </p:nvGrpSpPr>
        <p:grpSpPr>
          <a:xfrm>
            <a:off x="4740464" y="1964420"/>
            <a:ext cx="3797894" cy="3730624"/>
            <a:chOff x="550909" y="1900079"/>
            <a:chExt cx="3797894" cy="3730624"/>
          </a:xfrm>
        </p:grpSpPr>
        <p:grpSp>
          <p:nvGrpSpPr>
            <p:cNvPr id="5" name="Skupina 4"/>
            <p:cNvGrpSpPr/>
            <p:nvPr/>
          </p:nvGrpSpPr>
          <p:grpSpPr>
            <a:xfrm>
              <a:off x="1132179" y="1909166"/>
              <a:ext cx="1330240" cy="933305"/>
              <a:chOff x="1132179" y="1909166"/>
              <a:chExt cx="1330240" cy="933305"/>
            </a:xfrm>
          </p:grpSpPr>
          <p:sp>
            <p:nvSpPr>
              <p:cNvPr id="159" name="Freeform 7"/>
              <p:cNvSpPr>
                <a:spLocks/>
              </p:cNvSpPr>
              <p:nvPr/>
            </p:nvSpPr>
            <p:spPr bwMode="gray">
              <a:xfrm>
                <a:off x="1132179" y="1909166"/>
                <a:ext cx="1241091" cy="933305"/>
              </a:xfrm>
              <a:custGeom>
                <a:avLst/>
                <a:gdLst>
                  <a:gd name="T0" fmla="*/ 2147483647 w 194"/>
                  <a:gd name="T1" fmla="*/ 2147483647 h 147"/>
                  <a:gd name="T2" fmla="*/ 2147483647 w 194"/>
                  <a:gd name="T3" fmla="*/ 0 h 147"/>
                  <a:gd name="T4" fmla="*/ 0 w 194"/>
                  <a:gd name="T5" fmla="*/ 2147483647 h 147"/>
                  <a:gd name="T6" fmla="*/ 2147483647 w 194"/>
                  <a:gd name="T7" fmla="*/ 2147483647 h 147"/>
                  <a:gd name="T8" fmla="*/ 2147483647 w 194"/>
                  <a:gd name="T9" fmla="*/ 2147483647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147"/>
                  <a:gd name="T17" fmla="*/ 194 w 194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147">
                    <a:moveTo>
                      <a:pt x="194" y="94"/>
                    </a:moveTo>
                    <a:cubicBezTo>
                      <a:pt x="194" y="0"/>
                      <a:pt x="194" y="0"/>
                      <a:pt x="194" y="0"/>
                    </a:cubicBezTo>
                    <a:cubicBezTo>
                      <a:pt x="119" y="1"/>
                      <a:pt x="51" y="32"/>
                      <a:pt x="0" y="80"/>
                    </a:cubicBezTo>
                    <a:cubicBezTo>
                      <a:pt x="66" y="147"/>
                      <a:pt x="66" y="147"/>
                      <a:pt x="66" y="147"/>
                    </a:cubicBezTo>
                    <a:cubicBezTo>
                      <a:pt x="102" y="114"/>
                      <a:pt x="147" y="96"/>
                      <a:pt x="194" y="94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60" name="TextBox 1049"/>
              <p:cNvSpPr txBox="1"/>
              <p:nvPr/>
            </p:nvSpPr>
            <p:spPr>
              <a:xfrm rot="20137433">
                <a:off x="1357558" y="2338625"/>
                <a:ext cx="1104861" cy="319675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Up">
                  <a:avLst>
                    <a:gd name="adj" fmla="val 11544297"/>
                  </a:avLst>
                </a:prstTxWarp>
                <a:spAutoFit/>
              </a:bodyPr>
              <a:lstStyle/>
              <a:p>
                <a:pPr indent="-223837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Cena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6" name="Skupina 38"/>
            <p:cNvGrpSpPr/>
            <p:nvPr/>
          </p:nvGrpSpPr>
          <p:grpSpPr>
            <a:xfrm>
              <a:off x="2077131" y="1900079"/>
              <a:ext cx="1871824" cy="933305"/>
              <a:chOff x="2077131" y="1900079"/>
              <a:chExt cx="1871824" cy="933305"/>
            </a:xfrm>
          </p:grpSpPr>
          <p:sp>
            <p:nvSpPr>
              <p:cNvPr id="157" name="Freeform 9"/>
              <p:cNvSpPr>
                <a:spLocks/>
              </p:cNvSpPr>
              <p:nvPr/>
            </p:nvSpPr>
            <p:spPr bwMode="gray">
              <a:xfrm>
                <a:off x="2498950" y="1900079"/>
                <a:ext cx="1238472" cy="933305"/>
              </a:xfrm>
              <a:custGeom>
                <a:avLst/>
                <a:gdLst>
                  <a:gd name="T0" fmla="*/ 2147483647 w 194"/>
                  <a:gd name="T1" fmla="*/ 2147483647 h 147"/>
                  <a:gd name="T2" fmla="*/ 2147483647 w 194"/>
                  <a:gd name="T3" fmla="*/ 2147483647 h 147"/>
                  <a:gd name="T4" fmla="*/ 2147483647 w 194"/>
                  <a:gd name="T5" fmla="*/ 2147483647 h 147"/>
                  <a:gd name="T6" fmla="*/ 0 w 194"/>
                  <a:gd name="T7" fmla="*/ 0 h 147"/>
                  <a:gd name="T8" fmla="*/ 0 w 194"/>
                  <a:gd name="T9" fmla="*/ 2147483647 h 147"/>
                  <a:gd name="T10" fmla="*/ 2147483647 w 194"/>
                  <a:gd name="T11" fmla="*/ 2147483647 h 1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4"/>
                  <a:gd name="T19" fmla="*/ 0 h 147"/>
                  <a:gd name="T20" fmla="*/ 194 w 194"/>
                  <a:gd name="T21" fmla="*/ 147 h 1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4" h="147">
                    <a:moveTo>
                      <a:pt x="92" y="120"/>
                    </a:moveTo>
                    <a:cubicBezTo>
                      <a:pt x="105" y="128"/>
                      <a:pt x="117" y="137"/>
                      <a:pt x="128" y="147"/>
                    </a:cubicBezTo>
                    <a:cubicBezTo>
                      <a:pt x="194" y="80"/>
                      <a:pt x="194" y="80"/>
                      <a:pt x="194" y="80"/>
                    </a:cubicBezTo>
                    <a:cubicBezTo>
                      <a:pt x="143" y="32"/>
                      <a:pt x="75" y="2"/>
                      <a:pt x="0" y="0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31" y="95"/>
                      <a:pt x="63" y="104"/>
                      <a:pt x="92" y="120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58" name="TextBox 136"/>
              <p:cNvSpPr txBox="1"/>
              <p:nvPr/>
            </p:nvSpPr>
            <p:spPr>
              <a:xfrm rot="1294437">
                <a:off x="2077131" y="2332810"/>
                <a:ext cx="1871824" cy="276453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Up">
                  <a:avLst>
                    <a:gd name="adj" fmla="val 11544297"/>
                  </a:avLst>
                </a:prstTxWarp>
                <a:spAutoFit/>
              </a:bodyPr>
              <a:lstStyle/>
              <a:p>
                <a:pPr indent="-223837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400" b="1" dirty="0" smtClean="0">
                    <a:solidFill>
                      <a:srgbClr val="FFFF00"/>
                    </a:solidFill>
                    <a:latin typeface="+mn-lt"/>
                    <a:cs typeface="+mn-cs"/>
                  </a:rPr>
                  <a:t>ÚČINNOST</a:t>
                </a:r>
                <a:endParaRPr lang="en-US" sz="1400" b="1" dirty="0">
                  <a:solidFill>
                    <a:srgbClr val="FFFF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7" name="Skupina 39"/>
            <p:cNvGrpSpPr/>
            <p:nvPr/>
          </p:nvGrpSpPr>
          <p:grpSpPr>
            <a:xfrm>
              <a:off x="3407512" y="2481610"/>
              <a:ext cx="941291" cy="1234455"/>
              <a:chOff x="3407512" y="2481610"/>
              <a:chExt cx="941291" cy="1234455"/>
            </a:xfrm>
          </p:grpSpPr>
          <p:sp>
            <p:nvSpPr>
              <p:cNvPr id="155" name="Freeform 3"/>
              <p:cNvSpPr>
                <a:spLocks/>
              </p:cNvSpPr>
              <p:nvPr/>
            </p:nvSpPr>
            <p:spPr bwMode="gray">
              <a:xfrm>
                <a:off x="3407512" y="2481610"/>
                <a:ext cx="941291" cy="1234455"/>
              </a:xfrm>
              <a:custGeom>
                <a:avLst/>
                <a:gdLst>
                  <a:gd name="T0" fmla="*/ 2147483647 w 147"/>
                  <a:gd name="T1" fmla="*/ 2147483647 h 195"/>
                  <a:gd name="T2" fmla="*/ 2147483647 w 147"/>
                  <a:gd name="T3" fmla="*/ 2147483647 h 195"/>
                  <a:gd name="T4" fmla="*/ 2147483647 w 147"/>
                  <a:gd name="T5" fmla="*/ 0 h 195"/>
                  <a:gd name="T6" fmla="*/ 0 w 147"/>
                  <a:gd name="T7" fmla="*/ 2147483647 h 195"/>
                  <a:gd name="T8" fmla="*/ 2147483647 w 147"/>
                  <a:gd name="T9" fmla="*/ 2147483647 h 1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7"/>
                  <a:gd name="T16" fmla="*/ 0 h 195"/>
                  <a:gd name="T17" fmla="*/ 147 w 147"/>
                  <a:gd name="T18" fmla="*/ 195 h 1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7" h="195">
                    <a:moveTo>
                      <a:pt x="53" y="195"/>
                    </a:moveTo>
                    <a:cubicBezTo>
                      <a:pt x="147" y="195"/>
                      <a:pt x="147" y="195"/>
                      <a:pt x="147" y="195"/>
                    </a:cubicBezTo>
                    <a:cubicBezTo>
                      <a:pt x="145" y="120"/>
                      <a:pt x="115" y="51"/>
                      <a:pt x="66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32" y="102"/>
                      <a:pt x="51" y="148"/>
                      <a:pt x="53" y="195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56" name="TextBox 137"/>
              <p:cNvSpPr txBox="1"/>
              <p:nvPr/>
            </p:nvSpPr>
            <p:spPr>
              <a:xfrm rot="4028404">
                <a:off x="3263830" y="3089266"/>
                <a:ext cx="930927" cy="322411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Up">
                  <a:avLst>
                    <a:gd name="adj" fmla="val 11544297"/>
                  </a:avLst>
                </a:prstTxWarp>
                <a:spAutoFit/>
              </a:bodyPr>
              <a:lstStyle/>
              <a:p>
                <a:pPr indent="-223837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Dávkování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8" name="Skupina 44"/>
            <p:cNvGrpSpPr/>
            <p:nvPr/>
          </p:nvGrpSpPr>
          <p:grpSpPr>
            <a:xfrm>
              <a:off x="550909" y="2461535"/>
              <a:ext cx="941291" cy="1446550"/>
              <a:chOff x="550909" y="2461535"/>
              <a:chExt cx="941291" cy="1446550"/>
            </a:xfrm>
          </p:grpSpPr>
          <p:sp>
            <p:nvSpPr>
              <p:cNvPr id="153" name="Freeform 5"/>
              <p:cNvSpPr>
                <a:spLocks/>
              </p:cNvSpPr>
              <p:nvPr/>
            </p:nvSpPr>
            <p:spPr bwMode="gray">
              <a:xfrm>
                <a:off x="550909" y="2481610"/>
                <a:ext cx="941291" cy="1234455"/>
              </a:xfrm>
              <a:custGeom>
                <a:avLst/>
                <a:gdLst>
                  <a:gd name="T0" fmla="*/ 2147483647 w 147"/>
                  <a:gd name="T1" fmla="*/ 2147483647 h 195"/>
                  <a:gd name="T2" fmla="*/ 2147483647 w 147"/>
                  <a:gd name="T3" fmla="*/ 2147483647 h 195"/>
                  <a:gd name="T4" fmla="*/ 2147483647 w 147"/>
                  <a:gd name="T5" fmla="*/ 0 h 195"/>
                  <a:gd name="T6" fmla="*/ 0 w 147"/>
                  <a:gd name="T7" fmla="*/ 2147483647 h 195"/>
                  <a:gd name="T8" fmla="*/ 2147483647 w 147"/>
                  <a:gd name="T9" fmla="*/ 2147483647 h 195"/>
                  <a:gd name="T10" fmla="*/ 2147483647 w 147"/>
                  <a:gd name="T11" fmla="*/ 2147483647 h 1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7"/>
                  <a:gd name="T19" fmla="*/ 0 h 195"/>
                  <a:gd name="T20" fmla="*/ 147 w 147"/>
                  <a:gd name="T21" fmla="*/ 195 h 19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7" h="195">
                    <a:moveTo>
                      <a:pt x="121" y="103"/>
                    </a:moveTo>
                    <a:cubicBezTo>
                      <a:pt x="128" y="90"/>
                      <a:pt x="137" y="78"/>
                      <a:pt x="147" y="67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32" y="51"/>
                      <a:pt x="2" y="119"/>
                      <a:pt x="0" y="195"/>
                    </a:cubicBezTo>
                    <a:cubicBezTo>
                      <a:pt x="94" y="195"/>
                      <a:pt x="94" y="195"/>
                      <a:pt x="94" y="195"/>
                    </a:cubicBezTo>
                    <a:cubicBezTo>
                      <a:pt x="95" y="164"/>
                      <a:pt x="104" y="132"/>
                      <a:pt x="121" y="103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54" name="TextBox 138"/>
              <p:cNvSpPr txBox="1"/>
              <p:nvPr/>
            </p:nvSpPr>
            <p:spPr>
              <a:xfrm rot="17624226">
                <a:off x="338058" y="3023604"/>
                <a:ext cx="1446550" cy="322411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Up">
                  <a:avLst>
                    <a:gd name="adj" fmla="val 11544297"/>
                  </a:avLst>
                </a:prstTxWarp>
                <a:spAutoFit/>
              </a:bodyPr>
              <a:lstStyle/>
              <a:p>
                <a:pPr indent="-223837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400" b="1" spc="-100" dirty="0" smtClean="0">
                    <a:solidFill>
                      <a:srgbClr val="FFFF00"/>
                    </a:solidFill>
                    <a:latin typeface="+mn-lt"/>
                    <a:cs typeface="+mn-cs"/>
                  </a:rPr>
                  <a:t>BEZPEČNOST</a:t>
                </a:r>
                <a:endParaRPr lang="en-US" sz="1400" b="1" spc="-100" dirty="0">
                  <a:solidFill>
                    <a:srgbClr val="FFFF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9" name="Skupina 43"/>
            <p:cNvGrpSpPr/>
            <p:nvPr/>
          </p:nvGrpSpPr>
          <p:grpSpPr>
            <a:xfrm>
              <a:off x="550909" y="3803035"/>
              <a:ext cx="941291" cy="1238349"/>
              <a:chOff x="550909" y="3803035"/>
              <a:chExt cx="941291" cy="1238349"/>
            </a:xfrm>
          </p:grpSpPr>
          <p:sp>
            <p:nvSpPr>
              <p:cNvPr id="151" name="Freeform 6"/>
              <p:cNvSpPr>
                <a:spLocks/>
              </p:cNvSpPr>
              <p:nvPr/>
            </p:nvSpPr>
            <p:spPr bwMode="gray">
              <a:xfrm>
                <a:off x="550909" y="3803035"/>
                <a:ext cx="941291" cy="1238349"/>
              </a:xfrm>
              <a:custGeom>
                <a:avLst/>
                <a:gdLst>
                  <a:gd name="T0" fmla="*/ 2147483647 w 147"/>
                  <a:gd name="T1" fmla="*/ 0 h 195"/>
                  <a:gd name="T2" fmla="*/ 0 w 147"/>
                  <a:gd name="T3" fmla="*/ 0 h 195"/>
                  <a:gd name="T4" fmla="*/ 2147483647 w 147"/>
                  <a:gd name="T5" fmla="*/ 2147483647 h 195"/>
                  <a:gd name="T6" fmla="*/ 2147483647 w 147"/>
                  <a:gd name="T7" fmla="*/ 2147483647 h 195"/>
                  <a:gd name="T8" fmla="*/ 2147483647 w 147"/>
                  <a:gd name="T9" fmla="*/ 0 h 1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7"/>
                  <a:gd name="T16" fmla="*/ 0 h 195"/>
                  <a:gd name="T17" fmla="*/ 147 w 147"/>
                  <a:gd name="T18" fmla="*/ 195 h 1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7" h="195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76"/>
                      <a:pt x="32" y="144"/>
                      <a:pt x="80" y="195"/>
                    </a:cubicBezTo>
                    <a:cubicBezTo>
                      <a:pt x="147" y="128"/>
                      <a:pt x="147" y="128"/>
                      <a:pt x="147" y="128"/>
                    </a:cubicBezTo>
                    <a:cubicBezTo>
                      <a:pt x="114" y="93"/>
                      <a:pt x="96" y="47"/>
                      <a:pt x="9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52" name="TextBox 139"/>
              <p:cNvSpPr txBox="1"/>
              <p:nvPr/>
            </p:nvSpPr>
            <p:spPr>
              <a:xfrm rot="4036039">
                <a:off x="734333" y="4109485"/>
                <a:ext cx="821111" cy="322411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Down">
                  <a:avLst>
                    <a:gd name="adj" fmla="val 1061272"/>
                  </a:avLst>
                </a:prstTxWarp>
                <a:spAutoFit/>
              </a:bodyPr>
              <a:lstStyle/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Před</a:t>
                </a:r>
              </a:p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léčbou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0" name="Skupina 42"/>
            <p:cNvGrpSpPr/>
            <p:nvPr/>
          </p:nvGrpSpPr>
          <p:grpSpPr>
            <a:xfrm>
              <a:off x="1162290" y="4697398"/>
              <a:ext cx="1474898" cy="933305"/>
              <a:chOff x="1162290" y="4697398"/>
              <a:chExt cx="1474898" cy="933305"/>
            </a:xfrm>
          </p:grpSpPr>
          <p:sp>
            <p:nvSpPr>
              <p:cNvPr id="149" name="Freeform 4"/>
              <p:cNvSpPr>
                <a:spLocks/>
              </p:cNvSpPr>
              <p:nvPr/>
            </p:nvSpPr>
            <p:spPr bwMode="gray">
              <a:xfrm>
                <a:off x="1162290" y="4697398"/>
                <a:ext cx="1248946" cy="933305"/>
              </a:xfrm>
              <a:custGeom>
                <a:avLst/>
                <a:gdLst>
                  <a:gd name="T0" fmla="*/ 2147483647 w 195"/>
                  <a:gd name="T1" fmla="*/ 2147483647 h 147"/>
                  <a:gd name="T2" fmla="*/ 2147483647 w 195"/>
                  <a:gd name="T3" fmla="*/ 0 h 147"/>
                  <a:gd name="T4" fmla="*/ 0 w 195"/>
                  <a:gd name="T5" fmla="*/ 2147483647 h 147"/>
                  <a:gd name="T6" fmla="*/ 2147483647 w 195"/>
                  <a:gd name="T7" fmla="*/ 2147483647 h 147"/>
                  <a:gd name="T8" fmla="*/ 2147483647 w 195"/>
                  <a:gd name="T9" fmla="*/ 2147483647 h 147"/>
                  <a:gd name="T10" fmla="*/ 2147483647 w 195"/>
                  <a:gd name="T11" fmla="*/ 2147483647 h 1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5"/>
                  <a:gd name="T19" fmla="*/ 0 h 147"/>
                  <a:gd name="T20" fmla="*/ 195 w 195"/>
                  <a:gd name="T21" fmla="*/ 147 h 1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5" h="147">
                    <a:moveTo>
                      <a:pt x="103" y="26"/>
                    </a:moveTo>
                    <a:cubicBezTo>
                      <a:pt x="90" y="19"/>
                      <a:pt x="78" y="10"/>
                      <a:pt x="67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51" y="115"/>
                      <a:pt x="120" y="145"/>
                      <a:pt x="195" y="147"/>
                    </a:cubicBezTo>
                    <a:cubicBezTo>
                      <a:pt x="195" y="53"/>
                      <a:pt x="195" y="53"/>
                      <a:pt x="195" y="53"/>
                    </a:cubicBezTo>
                    <a:cubicBezTo>
                      <a:pt x="164" y="52"/>
                      <a:pt x="132" y="43"/>
                      <a:pt x="103" y="26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50" name="TextBox 140"/>
              <p:cNvSpPr txBox="1"/>
              <p:nvPr/>
            </p:nvSpPr>
            <p:spPr>
              <a:xfrm rot="1441803">
                <a:off x="1284925" y="4865931"/>
                <a:ext cx="1352263" cy="319675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Down">
                  <a:avLst>
                    <a:gd name="adj" fmla="val 21587158"/>
                  </a:avLst>
                </a:prstTxWarp>
                <a:spAutoFit/>
              </a:bodyPr>
              <a:lstStyle/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Mechanismus</a:t>
                </a:r>
                <a:endParaRPr lang="cs-CZ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účinku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1" name="Skupina 41"/>
            <p:cNvGrpSpPr/>
            <p:nvPr/>
          </p:nvGrpSpPr>
          <p:grpSpPr>
            <a:xfrm>
              <a:off x="2529060" y="4684418"/>
              <a:ext cx="1246327" cy="933305"/>
              <a:chOff x="2529060" y="4684418"/>
              <a:chExt cx="1246327" cy="933305"/>
            </a:xfrm>
          </p:grpSpPr>
          <p:sp>
            <p:nvSpPr>
              <p:cNvPr id="147" name="Freeform 2"/>
              <p:cNvSpPr>
                <a:spLocks/>
              </p:cNvSpPr>
              <p:nvPr/>
            </p:nvSpPr>
            <p:spPr bwMode="gray">
              <a:xfrm>
                <a:off x="2529060" y="4684418"/>
                <a:ext cx="1246327" cy="933305"/>
              </a:xfrm>
              <a:custGeom>
                <a:avLst/>
                <a:gdLst>
                  <a:gd name="T0" fmla="*/ 0 w 195"/>
                  <a:gd name="T1" fmla="*/ 2147483647 h 147"/>
                  <a:gd name="T2" fmla="*/ 0 w 195"/>
                  <a:gd name="T3" fmla="*/ 2147483647 h 147"/>
                  <a:gd name="T4" fmla="*/ 2147483647 w 195"/>
                  <a:gd name="T5" fmla="*/ 2147483647 h 147"/>
                  <a:gd name="T6" fmla="*/ 2147483647 w 195"/>
                  <a:gd name="T7" fmla="*/ 0 h 147"/>
                  <a:gd name="T8" fmla="*/ 0 w 195"/>
                  <a:gd name="T9" fmla="*/ 2147483647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5"/>
                  <a:gd name="T16" fmla="*/ 0 h 147"/>
                  <a:gd name="T17" fmla="*/ 195 w 195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5" h="147">
                    <a:moveTo>
                      <a:pt x="0" y="53"/>
                    </a:moveTo>
                    <a:cubicBezTo>
                      <a:pt x="0" y="147"/>
                      <a:pt x="0" y="147"/>
                      <a:pt x="0" y="147"/>
                    </a:cubicBezTo>
                    <a:cubicBezTo>
                      <a:pt x="75" y="145"/>
                      <a:pt x="144" y="115"/>
                      <a:pt x="195" y="66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93" y="32"/>
                      <a:pt x="47" y="51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48" name="TextBox 141"/>
              <p:cNvSpPr txBox="1"/>
              <p:nvPr/>
            </p:nvSpPr>
            <p:spPr>
              <a:xfrm rot="20210366">
                <a:off x="2535781" y="4892514"/>
                <a:ext cx="957879" cy="262354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Down">
                  <a:avLst>
                    <a:gd name="adj" fmla="val 741438"/>
                  </a:avLst>
                </a:prstTxWarp>
                <a:spAutoFit/>
              </a:bodyPr>
              <a:lstStyle/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Způsob</a:t>
                </a:r>
                <a:r>
                  <a:rPr lang="en-US" sz="1200" b="1" dirty="0">
                    <a:solidFill>
                      <a:schemeClr val="bg1"/>
                    </a:solidFill>
                    <a:latin typeface="+mn-lt"/>
                    <a:cs typeface="+mn-cs"/>
                  </a:rPr>
                  <a:t/>
                </a:r>
                <a:br>
                  <a:rPr lang="en-US" sz="1200" b="1" dirty="0">
                    <a:solidFill>
                      <a:schemeClr val="bg1"/>
                    </a:solidFill>
                    <a:latin typeface="+mn-lt"/>
                    <a:cs typeface="+mn-cs"/>
                  </a:rPr>
                </a:b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podání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2" name="Skupina 40"/>
            <p:cNvGrpSpPr/>
            <p:nvPr/>
          </p:nvGrpSpPr>
          <p:grpSpPr>
            <a:xfrm>
              <a:off x="3407512" y="3649846"/>
              <a:ext cx="941291" cy="1391538"/>
              <a:chOff x="3407512" y="3649846"/>
              <a:chExt cx="941291" cy="1391538"/>
            </a:xfrm>
          </p:grpSpPr>
          <p:sp>
            <p:nvSpPr>
              <p:cNvPr id="145" name="Freeform 8"/>
              <p:cNvSpPr>
                <a:spLocks/>
              </p:cNvSpPr>
              <p:nvPr/>
            </p:nvSpPr>
            <p:spPr bwMode="gray">
              <a:xfrm>
                <a:off x="3407512" y="3803035"/>
                <a:ext cx="941291" cy="1238349"/>
              </a:xfrm>
              <a:custGeom>
                <a:avLst/>
                <a:gdLst>
                  <a:gd name="T0" fmla="*/ 2147483647 w 147"/>
                  <a:gd name="T1" fmla="*/ 0 h 195"/>
                  <a:gd name="T2" fmla="*/ 2147483647 w 147"/>
                  <a:gd name="T3" fmla="*/ 2147483647 h 195"/>
                  <a:gd name="T4" fmla="*/ 0 w 147"/>
                  <a:gd name="T5" fmla="*/ 2147483647 h 195"/>
                  <a:gd name="T6" fmla="*/ 2147483647 w 147"/>
                  <a:gd name="T7" fmla="*/ 2147483647 h 195"/>
                  <a:gd name="T8" fmla="*/ 2147483647 w 147"/>
                  <a:gd name="T9" fmla="*/ 0 h 195"/>
                  <a:gd name="T10" fmla="*/ 2147483647 w 147"/>
                  <a:gd name="T11" fmla="*/ 0 h 1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7"/>
                  <a:gd name="T19" fmla="*/ 0 h 195"/>
                  <a:gd name="T20" fmla="*/ 147 w 147"/>
                  <a:gd name="T21" fmla="*/ 195 h 19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7" h="195">
                    <a:moveTo>
                      <a:pt x="53" y="0"/>
                    </a:moveTo>
                    <a:cubicBezTo>
                      <a:pt x="52" y="32"/>
                      <a:pt x="43" y="63"/>
                      <a:pt x="26" y="93"/>
                    </a:cubicBezTo>
                    <a:cubicBezTo>
                      <a:pt x="19" y="106"/>
                      <a:pt x="10" y="118"/>
                      <a:pt x="0" y="128"/>
                    </a:cubicBezTo>
                    <a:cubicBezTo>
                      <a:pt x="67" y="195"/>
                      <a:pt x="67" y="195"/>
                      <a:pt x="67" y="195"/>
                    </a:cubicBezTo>
                    <a:cubicBezTo>
                      <a:pt x="115" y="144"/>
                      <a:pt x="145" y="76"/>
                      <a:pt x="147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tx2"/>
              </a:solidFill>
              <a:ln w="28575">
                <a:noFill/>
                <a:round/>
                <a:headEnd/>
                <a:tailEnd/>
              </a:ln>
            </p:spPr>
            <p:txBody>
              <a:bodyPr lIns="182880" anchor="ctr"/>
              <a:lstStyle/>
              <a:p>
                <a:endParaRPr lang="cs-CZ"/>
              </a:p>
            </p:txBody>
          </p:sp>
          <p:sp>
            <p:nvSpPr>
              <p:cNvPr id="146" name="TextBox 142"/>
              <p:cNvSpPr txBox="1"/>
              <p:nvPr/>
            </p:nvSpPr>
            <p:spPr>
              <a:xfrm rot="17531308">
                <a:off x="3092565" y="4121364"/>
                <a:ext cx="1229723" cy="286687"/>
              </a:xfrm>
              <a:prstGeom prst="rect">
                <a:avLst/>
              </a:prstGeom>
              <a:noFill/>
            </p:spPr>
            <p:txBody>
              <a:bodyPr spcFirstLastPara="1" wrap="none">
                <a:prstTxWarp prst="textArchDown">
                  <a:avLst/>
                </a:prstTxWarp>
                <a:spAutoFit/>
              </a:bodyPr>
              <a:lstStyle/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Závažnost </a:t>
                </a:r>
              </a:p>
              <a:p>
                <a:pPr indent="-223837"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cs-CZ" sz="1200" b="1" dirty="0" smtClean="0">
                    <a:solidFill>
                      <a:schemeClr val="bg1"/>
                    </a:solidFill>
                    <a:latin typeface="+mn-lt"/>
                    <a:cs typeface="+mn-cs"/>
                  </a:rPr>
                  <a:t>onemocnění</a:t>
                </a:r>
                <a:endParaRPr lang="en-US" sz="1200" b="1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dirty="0" smtClean="0"/>
              <a:t>Vývoj léčiv</a:t>
            </a:r>
            <a:endParaRPr lang="en-US" sz="4000" b="1" dirty="0"/>
          </a:p>
        </p:txBody>
      </p:sp>
      <p:pic>
        <p:nvPicPr>
          <p:cNvPr id="5" name="Picture 2" descr="Výsledek obrázku pro history of MS drugs"/>
          <p:cNvPicPr>
            <a:picLocks noGrp="1" noChangeAspect="1" noChangeArrowheads="1"/>
          </p:cNvPicPr>
          <p:nvPr>
            <p:ph sz="quarter" idx="45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" y="1513840"/>
            <a:ext cx="8696960" cy="5201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dirty="0" smtClean="0"/>
              <a:t>Současná biologická léčiva</a:t>
            </a:r>
            <a:endParaRPr lang="en-US" sz="4000" b="1" dirty="0"/>
          </a:p>
        </p:txBody>
      </p:sp>
      <p:pic>
        <p:nvPicPr>
          <p:cNvPr id="171010" name="Picture 2"/>
          <p:cNvPicPr>
            <a:picLocks noGrp="1" noChangeAspect="1" noChangeArrowheads="1"/>
          </p:cNvPicPr>
          <p:nvPr>
            <p:ph sz="quarter" idx="4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49" y="1504950"/>
            <a:ext cx="8620125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Injekční biologická léčiva</a:t>
            </a:r>
            <a:endParaRPr lang="en-US" sz="4000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45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43050"/>
            <a:ext cx="87249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Perorální biologická léčiva</a:t>
            </a:r>
            <a:endParaRPr lang="en-US" sz="4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45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97024"/>
            <a:ext cx="8772524" cy="505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err="1" smtClean="0"/>
              <a:t>Infúzní</a:t>
            </a:r>
            <a:r>
              <a:rPr lang="cs-CZ" sz="4000" dirty="0" smtClean="0"/>
              <a:t> biologická léčiva</a:t>
            </a:r>
            <a:endParaRPr lang="en-US" sz="4000" b="1" dirty="0"/>
          </a:p>
        </p:txBody>
      </p:sp>
      <p:pic>
        <p:nvPicPr>
          <p:cNvPr id="173058" name="Picture 2"/>
          <p:cNvPicPr>
            <a:picLocks noGrp="1" noChangeAspect="1" noChangeArrowheads="1"/>
          </p:cNvPicPr>
          <p:nvPr>
            <p:ph sz="quarter" idx="4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75" y="1590675"/>
            <a:ext cx="866775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674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0" y="635971"/>
            <a:ext cx="8715375" cy="707886"/>
          </a:xfrm>
        </p:spPr>
        <p:txBody>
          <a:bodyPr/>
          <a:lstStyle/>
          <a:p>
            <a:pPr algn="ctr"/>
            <a:r>
              <a:rPr lang="cs-CZ" altLang="en-US" sz="3600" b="1" dirty="0" smtClean="0">
                <a:cs typeface="Helvetica" pitchFamily="34" charset="0"/>
              </a:rPr>
              <a:t>  </a:t>
            </a:r>
            <a:r>
              <a:rPr lang="cs-CZ" altLang="en-US" sz="4000" b="1" dirty="0" smtClean="0">
                <a:cs typeface="Helvetica" pitchFamily="34" charset="0"/>
              </a:rPr>
              <a:t>DMD 1. linie</a:t>
            </a:r>
            <a:endParaRPr lang="cs-CZ" sz="4000" b="1" dirty="0">
              <a:cs typeface="Helvetica" pitchFamily="34" charset="0"/>
            </a:endParaRPr>
          </a:p>
        </p:txBody>
      </p:sp>
      <p:sp>
        <p:nvSpPr>
          <p:cNvPr id="56323" name="TextovéPole 17"/>
          <p:cNvSpPr txBox="1">
            <a:spLocks noChangeArrowheads="1"/>
          </p:cNvSpPr>
          <p:nvPr/>
        </p:nvSpPr>
        <p:spPr bwMode="auto">
          <a:xfrm>
            <a:off x="474663" y="6199173"/>
            <a:ext cx="72247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17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800" kern="0" dirty="0" smtClean="0">
                <a:latin typeface="+mj-lt"/>
                <a:cs typeface=""/>
                <a:hlinkClick r:id="rId3"/>
              </a:rPr>
              <a:t>www.</a:t>
            </a:r>
            <a:r>
              <a:rPr lang="cs-CZ" sz="800" kern="0" dirty="0" err="1" smtClean="0">
                <a:latin typeface="+mj-lt"/>
                <a:cs typeface=""/>
                <a:hlinkClick r:id="rId3"/>
              </a:rPr>
              <a:t>sukl.cz</a:t>
            </a:r>
            <a:endParaRPr lang="cs-CZ" sz="800" kern="0" dirty="0" smtClean="0">
              <a:latin typeface="+mj-lt"/>
              <a:cs typeface="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352425" y="1524000"/>
            <a:ext cx="8240712" cy="4345940"/>
          </a:xfrm>
        </p:spPr>
        <p:txBody>
          <a:bodyPr/>
          <a:lstStyle/>
          <a:p>
            <a:pPr>
              <a:buNone/>
            </a:pPr>
            <a:r>
              <a:rPr lang="cs-CZ" altLang="en-US" sz="2400" b="1" dirty="0" smtClean="0">
                <a:solidFill>
                  <a:srgbClr val="C00000"/>
                </a:solidFill>
              </a:rPr>
              <a:t>Interferon beta 1a, Interferon beta 1b, </a:t>
            </a:r>
            <a:r>
              <a:rPr lang="cs-CZ" altLang="en-US" sz="2400" b="1" dirty="0" err="1" smtClean="0">
                <a:solidFill>
                  <a:srgbClr val="C00000"/>
                </a:solidFill>
              </a:rPr>
              <a:t>Glatiramer</a:t>
            </a:r>
            <a:r>
              <a:rPr lang="cs-CZ" altLang="en-US" sz="2400" b="1" dirty="0" smtClean="0">
                <a:solidFill>
                  <a:srgbClr val="C00000"/>
                </a:solidFill>
              </a:rPr>
              <a:t> acetát, </a:t>
            </a:r>
            <a:r>
              <a:rPr lang="cs-CZ" altLang="en-US" sz="2400" b="1" dirty="0" err="1" smtClean="0">
                <a:solidFill>
                  <a:srgbClr val="C00000"/>
                </a:solidFill>
              </a:rPr>
              <a:t>Teriflunomid</a:t>
            </a:r>
            <a:r>
              <a:rPr lang="cs-CZ" altLang="en-US" sz="2400" b="1" dirty="0" smtClean="0">
                <a:solidFill>
                  <a:srgbClr val="C00000"/>
                </a:solidFill>
              </a:rPr>
              <a:t>, </a:t>
            </a:r>
            <a:r>
              <a:rPr lang="cs-CZ" altLang="en-US" sz="2400" b="1" dirty="0" err="1" smtClean="0">
                <a:solidFill>
                  <a:srgbClr val="C00000"/>
                </a:solidFill>
              </a:rPr>
              <a:t>Peginterferon</a:t>
            </a:r>
            <a:endParaRPr lang="cs-CZ" altLang="en-US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cs-CZ" sz="2000" dirty="0" smtClean="0"/>
          </a:p>
          <a:p>
            <a:pPr>
              <a:buFont typeface="Wingdings" pitchFamily="2" charset="2"/>
              <a:buChar char="Ø"/>
            </a:pPr>
            <a:r>
              <a:rPr lang="cs-CZ" sz="2000" b="1" dirty="0" smtClean="0"/>
              <a:t>Léčba je hrazena:</a:t>
            </a:r>
          </a:p>
          <a:p>
            <a:endParaRPr lang="cs-CZ" sz="2400" dirty="0" smtClean="0"/>
          </a:p>
          <a:p>
            <a:pPr>
              <a:buNone/>
            </a:pPr>
            <a:r>
              <a:rPr lang="cs-CZ" sz="2000" dirty="0" smtClean="0"/>
              <a:t>1)  pro léčbu pacientů s </a:t>
            </a:r>
            <a:r>
              <a:rPr lang="cs-CZ" sz="2000" b="1" dirty="0" smtClean="0"/>
              <a:t>jedinou </a:t>
            </a:r>
            <a:r>
              <a:rPr lang="cs-CZ" sz="2000" b="1" dirty="0" err="1" smtClean="0"/>
              <a:t>demyelinizační</a:t>
            </a:r>
            <a:r>
              <a:rPr lang="cs-CZ" sz="2000" b="1" dirty="0" smtClean="0"/>
              <a:t> příhodou </a:t>
            </a:r>
            <a:r>
              <a:rPr lang="cs-CZ" sz="2000" dirty="0" smtClean="0"/>
              <a:t>a    aktivním zánětlivým procesem, která byla natolik závažná, že k léčbě </a:t>
            </a:r>
            <a:r>
              <a:rPr lang="cs-CZ" sz="2000" b="1" dirty="0" smtClean="0"/>
              <a:t>bylo nutno podat intravenózně kortikoidy. </a:t>
            </a:r>
            <a:r>
              <a:rPr lang="cs-CZ" sz="2000" dirty="0" smtClean="0"/>
              <a:t>U těchto pacientů byla vyloučena jiná možná diagnóza a bylo u nich stanoveno vysoké riziko klinicky definitivní roztroušené sklerózy. </a:t>
            </a:r>
          </a:p>
          <a:p>
            <a:pPr marL="0" indent="0">
              <a:spcBef>
                <a:spcPts val="395"/>
              </a:spcBef>
              <a:buNone/>
            </a:pPr>
            <a:endParaRPr lang="cs-CZ" altLang="en-US" sz="18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0" y="635971"/>
            <a:ext cx="8715375" cy="707886"/>
          </a:xfrm>
        </p:spPr>
        <p:txBody>
          <a:bodyPr/>
          <a:lstStyle/>
          <a:p>
            <a:pPr algn="ctr"/>
            <a:r>
              <a:rPr lang="cs-CZ" altLang="en-US" sz="3600" b="1" dirty="0" smtClean="0">
                <a:cs typeface="Helvetica" pitchFamily="34" charset="0"/>
              </a:rPr>
              <a:t>  </a:t>
            </a:r>
            <a:r>
              <a:rPr lang="cs-CZ" altLang="en-US" sz="4000" b="1" dirty="0" smtClean="0">
                <a:cs typeface="Helvetica" pitchFamily="34" charset="0"/>
              </a:rPr>
              <a:t>DMD 1. linie</a:t>
            </a:r>
            <a:endParaRPr lang="cs-CZ" sz="4000" b="1" dirty="0">
              <a:cs typeface="Helvetica" pitchFamily="34" charset="0"/>
            </a:endParaRPr>
          </a:p>
        </p:txBody>
      </p:sp>
      <p:sp>
        <p:nvSpPr>
          <p:cNvPr id="56323" name="TextovéPole 17"/>
          <p:cNvSpPr txBox="1">
            <a:spLocks noChangeArrowheads="1"/>
          </p:cNvSpPr>
          <p:nvPr/>
        </p:nvSpPr>
        <p:spPr bwMode="auto">
          <a:xfrm>
            <a:off x="325120" y="6414617"/>
            <a:ext cx="72247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17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800" kern="0" dirty="0" smtClean="0">
                <a:latin typeface="+mj-lt"/>
                <a:cs typeface=""/>
                <a:hlinkClick r:id="rId3"/>
              </a:rPr>
              <a:t>www.</a:t>
            </a:r>
            <a:r>
              <a:rPr lang="cs-CZ" sz="800" kern="0" dirty="0" err="1" smtClean="0">
                <a:latin typeface="+mj-lt"/>
                <a:cs typeface=""/>
                <a:hlinkClick r:id="rId3"/>
              </a:rPr>
              <a:t>sukl.cz</a:t>
            </a:r>
            <a:endParaRPr lang="cs-CZ" sz="800" kern="0" dirty="0" smtClean="0">
              <a:latin typeface="+mj-lt"/>
              <a:cs typeface="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325120" y="1513840"/>
            <a:ext cx="8564879" cy="4900777"/>
          </a:xfrm>
        </p:spPr>
        <p:txBody>
          <a:bodyPr/>
          <a:lstStyle/>
          <a:p>
            <a:pPr>
              <a:buNone/>
            </a:pPr>
            <a:r>
              <a:rPr lang="cs-CZ" altLang="en-US" sz="2400" b="1" dirty="0" smtClean="0">
                <a:solidFill>
                  <a:srgbClr val="C00000"/>
                </a:solidFill>
              </a:rPr>
              <a:t>Interferon beta 1a, Interferon beta 1b, </a:t>
            </a:r>
            <a:r>
              <a:rPr lang="cs-CZ" altLang="en-US" sz="2400" b="1" dirty="0" err="1" smtClean="0">
                <a:solidFill>
                  <a:srgbClr val="C00000"/>
                </a:solidFill>
              </a:rPr>
              <a:t>Glatiramer</a:t>
            </a:r>
            <a:r>
              <a:rPr lang="cs-CZ" altLang="en-US" sz="2400" b="1" dirty="0" smtClean="0">
                <a:solidFill>
                  <a:srgbClr val="C00000"/>
                </a:solidFill>
              </a:rPr>
              <a:t> acetát, </a:t>
            </a:r>
            <a:r>
              <a:rPr lang="cs-CZ" altLang="en-US" sz="2400" b="1" dirty="0" err="1" smtClean="0">
                <a:solidFill>
                  <a:srgbClr val="C00000"/>
                </a:solidFill>
              </a:rPr>
              <a:t>Teriflunomid</a:t>
            </a:r>
            <a:r>
              <a:rPr lang="cs-CZ" altLang="en-US" sz="2400" b="1" dirty="0" smtClean="0">
                <a:solidFill>
                  <a:srgbClr val="C00000"/>
                </a:solidFill>
              </a:rPr>
              <a:t>, </a:t>
            </a:r>
            <a:r>
              <a:rPr lang="cs-CZ" altLang="en-US" sz="2400" b="1" dirty="0" err="1" smtClean="0">
                <a:solidFill>
                  <a:srgbClr val="C00000"/>
                </a:solidFill>
              </a:rPr>
              <a:t>Peginterferon</a:t>
            </a:r>
            <a:endParaRPr lang="cs-CZ" altLang="en-US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cs-CZ" sz="2400" dirty="0" smtClean="0"/>
          </a:p>
          <a:p>
            <a:pPr>
              <a:buFont typeface="Wingdings" pitchFamily="2" charset="2"/>
              <a:buChar char="Ø"/>
            </a:pPr>
            <a:r>
              <a:rPr lang="cs-CZ" sz="2000" b="1" dirty="0" smtClean="0"/>
              <a:t>Léčba je hrazena: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dirty="0" smtClean="0"/>
              <a:t>2)  pro léčbu pacientů s jistou diagnózou </a:t>
            </a:r>
            <a:r>
              <a:rPr lang="cs-CZ" sz="2000" b="1" dirty="0" err="1" smtClean="0"/>
              <a:t>atakovité</a:t>
            </a:r>
            <a:r>
              <a:rPr lang="cs-CZ" sz="2000" b="1" dirty="0" smtClean="0"/>
              <a:t> formy roztroušené sklerózy mozkomíšní v remitentním stadiu choroby</a:t>
            </a:r>
            <a:r>
              <a:rPr lang="cs-CZ" sz="2000" dirty="0" smtClean="0"/>
              <a:t>, pokud je přítomna vysoká aktivita choroby                                                                     -  2 dokumentované a léčené </a:t>
            </a:r>
            <a:r>
              <a:rPr lang="cs-CZ" sz="2000" dirty="0" err="1" smtClean="0"/>
              <a:t>relapsy</a:t>
            </a:r>
            <a:r>
              <a:rPr lang="cs-CZ" sz="2000" dirty="0" smtClean="0"/>
              <a:t> za 1 rok nebo</a:t>
            </a:r>
          </a:p>
          <a:p>
            <a:pPr>
              <a:buNone/>
            </a:pPr>
            <a:r>
              <a:rPr lang="cs-CZ" sz="2000" dirty="0" smtClean="0"/>
              <a:t>        3  dokumentované a léčené </a:t>
            </a:r>
            <a:r>
              <a:rPr lang="cs-CZ" sz="2000" dirty="0" err="1" smtClean="0"/>
              <a:t>relapsy</a:t>
            </a:r>
            <a:r>
              <a:rPr lang="cs-CZ" sz="2000" dirty="0" smtClean="0"/>
              <a:t> za 2 roky</a:t>
            </a:r>
          </a:p>
          <a:p>
            <a:pPr>
              <a:buNone/>
            </a:pPr>
            <a:r>
              <a:rPr lang="cs-CZ" sz="2000" dirty="0" smtClean="0"/>
              <a:t>     -  2 dokumentované a léčené </a:t>
            </a:r>
            <a:r>
              <a:rPr lang="cs-CZ" sz="2000" dirty="0" err="1" smtClean="0"/>
              <a:t>relapsy</a:t>
            </a:r>
            <a:r>
              <a:rPr lang="cs-CZ" sz="2000" dirty="0" smtClean="0"/>
              <a:t> za 1 rok (</a:t>
            </a:r>
            <a:r>
              <a:rPr lang="cs-CZ" sz="2000" dirty="0" err="1" smtClean="0"/>
              <a:t>Copaxone</a:t>
            </a:r>
            <a:r>
              <a:rPr lang="cs-CZ" sz="2000" dirty="0" smtClean="0"/>
              <a:t> </a:t>
            </a:r>
            <a:r>
              <a:rPr lang="cs-CZ" sz="2000" dirty="0" err="1" smtClean="0"/>
              <a:t>inj</a:t>
            </a:r>
            <a:r>
              <a:rPr lang="cs-CZ" sz="2000" dirty="0" smtClean="0"/>
              <a:t>. 40 mg, </a:t>
            </a:r>
            <a:r>
              <a:rPr lang="cs-CZ" sz="2000" dirty="0" err="1" smtClean="0"/>
              <a:t>Aubagio</a:t>
            </a:r>
            <a:r>
              <a:rPr lang="cs-CZ" sz="2000" dirty="0" smtClean="0"/>
              <a:t> </a:t>
            </a:r>
            <a:r>
              <a:rPr lang="cs-CZ" sz="2000" dirty="0" err="1" smtClean="0"/>
              <a:t>tbl</a:t>
            </a:r>
            <a:r>
              <a:rPr lang="cs-CZ" sz="2000" dirty="0" smtClean="0"/>
              <a:t>. 14 mg)</a:t>
            </a:r>
          </a:p>
          <a:p>
            <a:pPr>
              <a:buNone/>
            </a:pPr>
            <a:r>
              <a:rPr lang="cs-CZ" sz="2000" b="1" dirty="0" smtClean="0"/>
              <a:t>     a invalidita nepřesahuje stupeň 4,5 EDSS. </a:t>
            </a:r>
          </a:p>
          <a:p>
            <a:endParaRPr lang="cs-CZ" sz="2000" dirty="0" smtClean="0"/>
          </a:p>
          <a:p>
            <a:pPr marL="0" indent="0">
              <a:spcBef>
                <a:spcPts val="395"/>
              </a:spcBef>
              <a:buNone/>
            </a:pPr>
            <a:endParaRPr lang="cs-CZ" altLang="en-US" sz="20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20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0" y="635971"/>
            <a:ext cx="8715375" cy="707886"/>
          </a:xfrm>
        </p:spPr>
        <p:txBody>
          <a:bodyPr/>
          <a:lstStyle/>
          <a:p>
            <a:pPr algn="ctr"/>
            <a:r>
              <a:rPr lang="cs-CZ" altLang="en-US" sz="3600" b="1" dirty="0" smtClean="0">
                <a:cs typeface="Helvetica" pitchFamily="34" charset="0"/>
              </a:rPr>
              <a:t>  </a:t>
            </a:r>
            <a:r>
              <a:rPr lang="cs-CZ" altLang="en-US" sz="4000" b="1" dirty="0" smtClean="0">
                <a:cs typeface="Helvetica" pitchFamily="34" charset="0"/>
              </a:rPr>
              <a:t>DMD 1. linie</a:t>
            </a:r>
            <a:endParaRPr lang="cs-CZ" sz="4000" b="1" dirty="0">
              <a:cs typeface="Helvetica" pitchFamily="34" charset="0"/>
            </a:endParaRPr>
          </a:p>
        </p:txBody>
      </p:sp>
      <p:sp>
        <p:nvSpPr>
          <p:cNvPr id="56323" name="TextovéPole 17"/>
          <p:cNvSpPr txBox="1">
            <a:spLocks noChangeArrowheads="1"/>
          </p:cNvSpPr>
          <p:nvPr/>
        </p:nvSpPr>
        <p:spPr bwMode="auto">
          <a:xfrm>
            <a:off x="474663" y="6199173"/>
            <a:ext cx="72247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17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800" kern="0" dirty="0" smtClean="0">
                <a:latin typeface="+mj-lt"/>
                <a:cs typeface=""/>
                <a:hlinkClick r:id="rId3"/>
              </a:rPr>
              <a:t>www.</a:t>
            </a:r>
            <a:r>
              <a:rPr lang="cs-CZ" sz="800" kern="0" dirty="0" err="1" smtClean="0">
                <a:latin typeface="+mj-lt"/>
                <a:cs typeface=""/>
                <a:hlinkClick r:id="rId3"/>
              </a:rPr>
              <a:t>sukl.cz</a:t>
            </a:r>
            <a:endParaRPr lang="cs-CZ" sz="800" kern="0" dirty="0" smtClean="0">
              <a:latin typeface="+mj-lt"/>
              <a:cs typeface="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474662" y="1638300"/>
            <a:ext cx="8405177" cy="4345940"/>
          </a:xfrm>
        </p:spPr>
        <p:txBody>
          <a:bodyPr/>
          <a:lstStyle/>
          <a:p>
            <a:pPr>
              <a:buNone/>
            </a:pPr>
            <a:r>
              <a:rPr lang="cs-CZ" altLang="en-US" sz="2400" b="1" dirty="0" smtClean="0">
                <a:solidFill>
                  <a:srgbClr val="C00000"/>
                </a:solidFill>
              </a:rPr>
              <a:t>Interferon beta 1a, Interferon beta 1b, </a:t>
            </a:r>
            <a:r>
              <a:rPr lang="cs-CZ" altLang="en-US" sz="2400" b="1" dirty="0" err="1" smtClean="0">
                <a:solidFill>
                  <a:srgbClr val="C00000"/>
                </a:solidFill>
              </a:rPr>
              <a:t>Glatiramer</a:t>
            </a:r>
            <a:r>
              <a:rPr lang="cs-CZ" altLang="en-US" sz="2400" b="1" dirty="0" smtClean="0">
                <a:solidFill>
                  <a:srgbClr val="C00000"/>
                </a:solidFill>
              </a:rPr>
              <a:t> acetát, </a:t>
            </a:r>
            <a:r>
              <a:rPr lang="cs-CZ" altLang="en-US" sz="2400" b="1" dirty="0" err="1" smtClean="0">
                <a:solidFill>
                  <a:srgbClr val="C00000"/>
                </a:solidFill>
              </a:rPr>
              <a:t>Teriflunomid</a:t>
            </a:r>
            <a:r>
              <a:rPr lang="cs-CZ" altLang="en-US" sz="2400" b="1" dirty="0" smtClean="0">
                <a:solidFill>
                  <a:srgbClr val="C00000"/>
                </a:solidFill>
              </a:rPr>
              <a:t>, </a:t>
            </a:r>
            <a:r>
              <a:rPr lang="cs-CZ" altLang="en-US" sz="2400" b="1" dirty="0" err="1" smtClean="0">
                <a:solidFill>
                  <a:srgbClr val="C00000"/>
                </a:solidFill>
              </a:rPr>
              <a:t>Peginterferon</a:t>
            </a:r>
            <a:endParaRPr lang="cs-CZ" altLang="en-US" sz="2400" b="1" dirty="0" smtClean="0">
              <a:solidFill>
                <a:srgbClr val="C00000"/>
              </a:solidFill>
            </a:endParaRPr>
          </a:p>
          <a:p>
            <a:endParaRPr lang="cs-CZ" sz="2400" dirty="0" smtClean="0"/>
          </a:p>
          <a:p>
            <a:pPr>
              <a:buFont typeface="Wingdings" pitchFamily="2" charset="2"/>
              <a:buChar char="Ø"/>
            </a:pPr>
            <a:r>
              <a:rPr lang="cs-CZ" sz="2000" b="1" dirty="0" smtClean="0"/>
              <a:t>Léčba není hrazena:</a:t>
            </a:r>
          </a:p>
          <a:p>
            <a:pPr>
              <a:buNone/>
            </a:pPr>
            <a:r>
              <a:rPr lang="cs-CZ" sz="2000" b="1" dirty="0" smtClean="0"/>
              <a:t>     při neefektivitě </a:t>
            </a:r>
            <a:r>
              <a:rPr lang="cs-CZ" sz="2000" dirty="0" smtClean="0"/>
              <a:t>(</a:t>
            </a:r>
            <a:r>
              <a:rPr lang="cs-CZ" sz="2000" u="sng" dirty="0" smtClean="0"/>
              <a:t>2 těžké </a:t>
            </a:r>
            <a:r>
              <a:rPr lang="cs-CZ" sz="2000" u="sng" dirty="0" err="1" smtClean="0"/>
              <a:t>relapsy</a:t>
            </a:r>
            <a:r>
              <a:rPr lang="cs-CZ" sz="2000" u="sng" dirty="0" smtClean="0"/>
              <a:t> za rok</a:t>
            </a:r>
            <a:r>
              <a:rPr lang="cs-CZ" sz="2000" dirty="0" smtClean="0"/>
              <a:t>, </a:t>
            </a:r>
            <a:r>
              <a:rPr lang="cs-CZ" sz="2000" u="sng" dirty="0" smtClean="0"/>
              <a:t>zvýšení EDSS o 1 stupeň během 12 měsíců</a:t>
            </a:r>
            <a:r>
              <a:rPr lang="cs-CZ" sz="2000" dirty="0" smtClean="0"/>
              <a:t>, </a:t>
            </a:r>
            <a:r>
              <a:rPr lang="cs-CZ" sz="2000" u="sng" dirty="0" smtClean="0"/>
              <a:t>ztrátě schopnosti chůze</a:t>
            </a:r>
            <a:r>
              <a:rPr lang="cs-CZ" sz="2000" dirty="0" smtClean="0"/>
              <a:t>). </a:t>
            </a:r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pPr marL="0" indent="0">
              <a:spcBef>
                <a:spcPts val="395"/>
              </a:spcBef>
              <a:buNone/>
            </a:pPr>
            <a:endParaRPr lang="cs-CZ" altLang="en-US" sz="18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0" y="635971"/>
            <a:ext cx="8715375" cy="707886"/>
          </a:xfrm>
        </p:spPr>
        <p:txBody>
          <a:bodyPr/>
          <a:lstStyle/>
          <a:p>
            <a:pPr algn="ctr"/>
            <a:r>
              <a:rPr lang="cs-CZ" altLang="en-US" sz="3600" b="1" dirty="0" smtClean="0">
                <a:cs typeface="Helvetica" pitchFamily="34" charset="0"/>
              </a:rPr>
              <a:t>  </a:t>
            </a:r>
            <a:r>
              <a:rPr lang="cs-CZ" altLang="en-US" sz="4000" b="1" dirty="0" smtClean="0">
                <a:cs typeface="Helvetica" pitchFamily="34" charset="0"/>
              </a:rPr>
              <a:t>DMD 2. linie</a:t>
            </a:r>
            <a:endParaRPr lang="cs-CZ" sz="4000" b="1" dirty="0">
              <a:cs typeface="Helvetica" pitchFamily="34" charset="0"/>
            </a:endParaRPr>
          </a:p>
        </p:txBody>
      </p:sp>
      <p:sp>
        <p:nvSpPr>
          <p:cNvPr id="56323" name="TextovéPole 17"/>
          <p:cNvSpPr txBox="1">
            <a:spLocks noChangeArrowheads="1"/>
          </p:cNvSpPr>
          <p:nvPr/>
        </p:nvSpPr>
        <p:spPr bwMode="auto">
          <a:xfrm>
            <a:off x="474663" y="6199173"/>
            <a:ext cx="72247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17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800" kern="0" dirty="0" smtClean="0">
                <a:latin typeface="+mj-lt"/>
                <a:cs typeface=""/>
                <a:hlinkClick r:id="rId3"/>
              </a:rPr>
              <a:t>www.</a:t>
            </a:r>
            <a:r>
              <a:rPr lang="cs-CZ" sz="800" kern="0" dirty="0" err="1" smtClean="0">
                <a:latin typeface="+mj-lt"/>
                <a:cs typeface=""/>
                <a:hlinkClick r:id="rId3"/>
              </a:rPr>
              <a:t>sukl.cz</a:t>
            </a:r>
            <a:endParaRPr lang="cs-CZ" sz="800" kern="0" dirty="0" smtClean="0">
              <a:latin typeface="+mj-lt"/>
              <a:cs typeface="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474663" y="1638300"/>
            <a:ext cx="8240712" cy="4345940"/>
          </a:xfrm>
        </p:spPr>
        <p:txBody>
          <a:bodyPr/>
          <a:lstStyle/>
          <a:p>
            <a:pPr>
              <a:buNone/>
            </a:pPr>
            <a:r>
              <a:rPr lang="cs-CZ" sz="2400" b="1" dirty="0" err="1" smtClean="0">
                <a:solidFill>
                  <a:srgbClr val="C00000"/>
                </a:solidFill>
              </a:rPr>
              <a:t>Dimetyl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b="1" dirty="0" err="1" smtClean="0">
                <a:solidFill>
                  <a:srgbClr val="C00000"/>
                </a:solidFill>
              </a:rPr>
              <a:t>fumarát</a:t>
            </a:r>
            <a:r>
              <a:rPr lang="cs-CZ" sz="2400" b="1" dirty="0" smtClean="0">
                <a:solidFill>
                  <a:srgbClr val="C00000"/>
                </a:solidFill>
              </a:rPr>
              <a:t>, </a:t>
            </a:r>
            <a:r>
              <a:rPr lang="cs-CZ" sz="2400" b="1" dirty="0" err="1" smtClean="0">
                <a:solidFill>
                  <a:srgbClr val="C00000"/>
                </a:solidFill>
              </a:rPr>
              <a:t>Fingolimod</a:t>
            </a:r>
            <a:r>
              <a:rPr lang="cs-CZ" sz="2400" b="1" dirty="0" smtClean="0">
                <a:solidFill>
                  <a:srgbClr val="C00000"/>
                </a:solidFill>
              </a:rPr>
              <a:t>,</a:t>
            </a:r>
            <a:r>
              <a:rPr lang="cs-CZ" sz="2400" b="1" i="1" dirty="0" smtClean="0">
                <a:solidFill>
                  <a:srgbClr val="C00000"/>
                </a:solidFill>
              </a:rPr>
              <a:t> </a:t>
            </a:r>
            <a:r>
              <a:rPr lang="cs-CZ" sz="2400" i="1" strike="sngStrike" dirty="0" err="1" smtClean="0"/>
              <a:t>Natalizumb</a:t>
            </a:r>
            <a:r>
              <a:rPr lang="cs-CZ" sz="2400" i="1" strike="sngStrike" dirty="0" smtClean="0"/>
              <a:t> a </a:t>
            </a:r>
            <a:r>
              <a:rPr lang="cs-CZ" sz="2400" i="1" strike="sngStrike" dirty="0" err="1" smtClean="0"/>
              <a:t>Alemtuzumab</a:t>
            </a:r>
            <a:endParaRPr lang="cs-CZ" sz="2400" i="1" strike="sngStrike" dirty="0" smtClean="0"/>
          </a:p>
          <a:p>
            <a:pPr>
              <a:buNone/>
            </a:pPr>
            <a:endParaRPr lang="cs-CZ" sz="2400" dirty="0" smtClean="0"/>
          </a:p>
          <a:p>
            <a:pPr>
              <a:buFont typeface="Wingdings" pitchFamily="2" charset="2"/>
              <a:buChar char="Ø"/>
            </a:pPr>
            <a:r>
              <a:rPr lang="cs-CZ" sz="2000" b="1" dirty="0" smtClean="0"/>
              <a:t>Léčba je hrazena:</a:t>
            </a:r>
          </a:p>
          <a:p>
            <a:endParaRPr lang="cs-CZ" sz="2000" b="1" dirty="0" smtClean="0"/>
          </a:p>
          <a:p>
            <a:pPr algn="just">
              <a:buNone/>
            </a:pPr>
            <a:r>
              <a:rPr lang="cs-CZ" sz="2000" dirty="0" smtClean="0"/>
              <a:t>1)  u pacientů s </a:t>
            </a:r>
            <a:r>
              <a:rPr lang="cs-CZ" sz="2000" dirty="0" err="1" smtClean="0"/>
              <a:t>relabující</a:t>
            </a:r>
            <a:r>
              <a:rPr lang="cs-CZ" sz="2000" dirty="0" smtClean="0"/>
              <a:t>-remitující roztroušenou sklerózou (RRRS) - se známkami nepříznivé prognózy onemocnění, u kterých </a:t>
            </a:r>
            <a:r>
              <a:rPr lang="cs-CZ" sz="2000" b="1" dirty="0" smtClean="0"/>
              <a:t>došlo navzdory léčbě nejméně jedním lékem první linie k rozvoji alespoň jednoho středně těžkého nebo těžkého </a:t>
            </a:r>
            <a:r>
              <a:rPr lang="cs-CZ" sz="2000" b="1" dirty="0" err="1" smtClean="0"/>
              <a:t>relapsu</a:t>
            </a:r>
            <a:r>
              <a:rPr lang="cs-CZ" sz="2000" dirty="0" smtClean="0"/>
              <a:t> </a:t>
            </a:r>
          </a:p>
          <a:p>
            <a:pPr marL="0" indent="0">
              <a:spcBef>
                <a:spcPts val="395"/>
              </a:spcBef>
              <a:buNone/>
            </a:pPr>
            <a:endParaRPr lang="cs-CZ" altLang="en-US" sz="18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0" y="635971"/>
            <a:ext cx="8715375" cy="707886"/>
          </a:xfrm>
        </p:spPr>
        <p:txBody>
          <a:bodyPr/>
          <a:lstStyle/>
          <a:p>
            <a:pPr algn="ctr"/>
            <a:r>
              <a:rPr lang="cs-CZ" altLang="en-US" sz="3600" b="1" dirty="0" smtClean="0">
                <a:cs typeface="Helvetica" pitchFamily="34" charset="0"/>
              </a:rPr>
              <a:t>  </a:t>
            </a:r>
            <a:r>
              <a:rPr lang="cs-CZ" altLang="en-US" sz="4000" b="1" dirty="0" smtClean="0">
                <a:cs typeface="Helvetica" pitchFamily="34" charset="0"/>
              </a:rPr>
              <a:t>DMD 2. linie</a:t>
            </a:r>
            <a:endParaRPr lang="cs-CZ" sz="4000" b="1" dirty="0">
              <a:cs typeface="Helvetica" pitchFamily="34" charset="0"/>
            </a:endParaRPr>
          </a:p>
        </p:txBody>
      </p:sp>
      <p:sp>
        <p:nvSpPr>
          <p:cNvPr id="56323" name="TextovéPole 17"/>
          <p:cNvSpPr txBox="1">
            <a:spLocks noChangeArrowheads="1"/>
          </p:cNvSpPr>
          <p:nvPr/>
        </p:nvSpPr>
        <p:spPr bwMode="auto">
          <a:xfrm>
            <a:off x="474663" y="6199173"/>
            <a:ext cx="72247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17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800" kern="0" dirty="0" smtClean="0">
                <a:latin typeface="+mj-lt"/>
                <a:cs typeface=""/>
                <a:hlinkClick r:id="rId3"/>
              </a:rPr>
              <a:t>www.</a:t>
            </a:r>
            <a:r>
              <a:rPr lang="cs-CZ" sz="800" kern="0" dirty="0" err="1" smtClean="0">
                <a:latin typeface="+mj-lt"/>
                <a:cs typeface=""/>
                <a:hlinkClick r:id="rId3"/>
              </a:rPr>
              <a:t>sukl.cz</a:t>
            </a:r>
            <a:endParaRPr lang="cs-CZ" sz="800" kern="0" dirty="0" smtClean="0">
              <a:latin typeface="+mj-lt"/>
              <a:cs typeface="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474663" y="1638300"/>
            <a:ext cx="8240712" cy="4345940"/>
          </a:xfrm>
        </p:spPr>
        <p:txBody>
          <a:bodyPr/>
          <a:lstStyle/>
          <a:p>
            <a:pPr>
              <a:buNone/>
            </a:pPr>
            <a:r>
              <a:rPr lang="cs-CZ" sz="2400" i="1" strike="sngStrike" dirty="0" err="1" smtClean="0"/>
              <a:t>Dimetyl</a:t>
            </a:r>
            <a:r>
              <a:rPr lang="cs-CZ" sz="2400" i="1" strike="sngStrike" dirty="0" smtClean="0"/>
              <a:t> </a:t>
            </a:r>
            <a:r>
              <a:rPr lang="cs-CZ" sz="2400" i="1" strike="sngStrike" dirty="0" err="1" smtClean="0"/>
              <a:t>fumarát</a:t>
            </a:r>
            <a:r>
              <a:rPr lang="cs-CZ" sz="2400" i="1" strike="sngStrike" dirty="0" smtClean="0"/>
              <a:t>, </a:t>
            </a:r>
            <a:r>
              <a:rPr lang="cs-CZ" sz="2400" i="1" strike="sngStrike" dirty="0" err="1" smtClean="0"/>
              <a:t>Fingolimod</a:t>
            </a:r>
            <a:r>
              <a:rPr lang="cs-CZ" sz="2400" i="1" dirty="0" smtClean="0"/>
              <a:t>, </a:t>
            </a:r>
            <a:r>
              <a:rPr lang="cs-CZ" sz="2400" b="1" dirty="0" err="1" smtClean="0">
                <a:solidFill>
                  <a:srgbClr val="C00000"/>
                </a:solidFill>
              </a:rPr>
              <a:t>Natalizumb</a:t>
            </a:r>
            <a:r>
              <a:rPr lang="cs-CZ" sz="2400" b="1" dirty="0" smtClean="0">
                <a:solidFill>
                  <a:srgbClr val="C00000"/>
                </a:solidFill>
              </a:rPr>
              <a:t>, </a:t>
            </a:r>
            <a:r>
              <a:rPr lang="cs-CZ" sz="2400" b="1" dirty="0" err="1" smtClean="0">
                <a:solidFill>
                  <a:srgbClr val="C00000"/>
                </a:solidFill>
              </a:rPr>
              <a:t>Alemtuzumab</a:t>
            </a:r>
            <a:endParaRPr lang="cs-CZ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cs-CZ" sz="2400" dirty="0" smtClean="0"/>
          </a:p>
          <a:p>
            <a:pPr>
              <a:buFont typeface="Wingdings" pitchFamily="2" charset="2"/>
              <a:buChar char="Ø"/>
            </a:pPr>
            <a:r>
              <a:rPr lang="cs-CZ" sz="2000" b="1" dirty="0" smtClean="0"/>
              <a:t>Léčba je hrazena:</a:t>
            </a:r>
          </a:p>
          <a:p>
            <a:endParaRPr lang="cs-CZ" sz="2000" b="1" dirty="0" smtClean="0"/>
          </a:p>
          <a:p>
            <a:pPr algn="just">
              <a:buNone/>
            </a:pPr>
            <a:r>
              <a:rPr lang="cs-CZ" sz="2000" dirty="0" smtClean="0"/>
              <a:t>2)  u pacientů s </a:t>
            </a:r>
            <a:r>
              <a:rPr lang="cs-CZ" sz="2000" dirty="0" err="1" smtClean="0"/>
              <a:t>relabující</a:t>
            </a:r>
            <a:r>
              <a:rPr lang="cs-CZ" sz="2000" dirty="0" smtClean="0"/>
              <a:t>-remitentní roztroušenou sklerózou (RRRS)- se známkami nepříznivé prognózy onemocnění, u kterých </a:t>
            </a:r>
            <a:r>
              <a:rPr lang="cs-CZ" sz="2000" b="1" dirty="0" smtClean="0"/>
              <a:t>nedošlo navzdory léčbě nejméně jedním lékem první linie k poklesu počtu </a:t>
            </a:r>
            <a:r>
              <a:rPr lang="cs-CZ" sz="2000" b="1" dirty="0" err="1" smtClean="0"/>
              <a:t>relapsů</a:t>
            </a:r>
            <a:r>
              <a:rPr lang="cs-CZ" sz="2000" b="1" dirty="0" smtClean="0"/>
              <a:t> pod 2 ataky</a:t>
            </a:r>
          </a:p>
          <a:p>
            <a:pPr marL="0" indent="0">
              <a:spcBef>
                <a:spcPts val="395"/>
              </a:spcBef>
              <a:buNone/>
            </a:pPr>
            <a:endParaRPr lang="cs-CZ" altLang="en-US" sz="20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0" y="635971"/>
            <a:ext cx="8715375" cy="707886"/>
          </a:xfrm>
        </p:spPr>
        <p:txBody>
          <a:bodyPr/>
          <a:lstStyle/>
          <a:p>
            <a:pPr algn="ctr"/>
            <a:r>
              <a:rPr lang="cs-CZ" altLang="en-US" sz="3600" b="1" dirty="0" smtClean="0">
                <a:cs typeface="Helvetica" pitchFamily="34" charset="0"/>
              </a:rPr>
              <a:t>  </a:t>
            </a:r>
            <a:r>
              <a:rPr lang="cs-CZ" altLang="en-US" sz="4000" b="1" dirty="0" smtClean="0">
                <a:cs typeface="Helvetica" pitchFamily="34" charset="0"/>
              </a:rPr>
              <a:t>DMD 2. linie</a:t>
            </a:r>
            <a:endParaRPr lang="cs-CZ" sz="4000" b="1" dirty="0">
              <a:cs typeface="Helvetica" pitchFamily="34" charset="0"/>
            </a:endParaRPr>
          </a:p>
        </p:txBody>
      </p:sp>
      <p:sp>
        <p:nvSpPr>
          <p:cNvPr id="56323" name="TextovéPole 17"/>
          <p:cNvSpPr txBox="1">
            <a:spLocks noChangeArrowheads="1"/>
          </p:cNvSpPr>
          <p:nvPr/>
        </p:nvSpPr>
        <p:spPr bwMode="auto">
          <a:xfrm>
            <a:off x="474663" y="6199173"/>
            <a:ext cx="72247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17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800" kern="0" dirty="0" smtClean="0">
                <a:latin typeface="+mj-lt"/>
                <a:cs typeface=""/>
                <a:hlinkClick r:id="rId3"/>
              </a:rPr>
              <a:t>www.</a:t>
            </a:r>
            <a:r>
              <a:rPr lang="cs-CZ" sz="800" kern="0" dirty="0" err="1" smtClean="0">
                <a:latin typeface="+mj-lt"/>
                <a:cs typeface=""/>
                <a:hlinkClick r:id="rId3"/>
              </a:rPr>
              <a:t>sukl.cz</a:t>
            </a:r>
            <a:endParaRPr lang="cs-CZ" sz="800" kern="0" dirty="0" smtClean="0">
              <a:latin typeface="+mj-lt"/>
              <a:cs typeface="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342900" y="1638300"/>
            <a:ext cx="8372475" cy="4345940"/>
          </a:xfrm>
        </p:spPr>
        <p:txBody>
          <a:bodyPr/>
          <a:lstStyle/>
          <a:p>
            <a:pPr>
              <a:buNone/>
            </a:pPr>
            <a:r>
              <a:rPr lang="cs-CZ" sz="2400" b="1" dirty="0" err="1" smtClean="0">
                <a:solidFill>
                  <a:srgbClr val="C00000"/>
                </a:solidFill>
              </a:rPr>
              <a:t>Dimetyl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b="1" dirty="0" err="1" smtClean="0">
                <a:solidFill>
                  <a:srgbClr val="C00000"/>
                </a:solidFill>
              </a:rPr>
              <a:t>fumarát</a:t>
            </a:r>
            <a:r>
              <a:rPr lang="cs-CZ" sz="2400" b="1" dirty="0" smtClean="0">
                <a:solidFill>
                  <a:srgbClr val="C00000"/>
                </a:solidFill>
              </a:rPr>
              <a:t>, </a:t>
            </a:r>
            <a:r>
              <a:rPr lang="cs-CZ" sz="2400" b="1" dirty="0" err="1" smtClean="0">
                <a:solidFill>
                  <a:srgbClr val="C00000"/>
                </a:solidFill>
              </a:rPr>
              <a:t>Fingolimod</a:t>
            </a:r>
            <a:r>
              <a:rPr lang="cs-CZ" sz="2400" b="1" dirty="0" smtClean="0">
                <a:solidFill>
                  <a:srgbClr val="C00000"/>
                </a:solidFill>
              </a:rPr>
              <a:t>, </a:t>
            </a:r>
            <a:r>
              <a:rPr lang="cs-CZ" sz="2400" b="1" dirty="0" err="1" smtClean="0">
                <a:solidFill>
                  <a:srgbClr val="C00000"/>
                </a:solidFill>
              </a:rPr>
              <a:t>Natalizumb</a:t>
            </a:r>
            <a:r>
              <a:rPr lang="cs-CZ" sz="2400" b="1" dirty="0" smtClean="0">
                <a:solidFill>
                  <a:srgbClr val="C00000"/>
                </a:solidFill>
              </a:rPr>
              <a:t>, </a:t>
            </a:r>
            <a:r>
              <a:rPr lang="cs-CZ" sz="2400" b="1" dirty="0" err="1" smtClean="0">
                <a:solidFill>
                  <a:srgbClr val="C00000"/>
                </a:solidFill>
              </a:rPr>
              <a:t>Alemtuzumab</a:t>
            </a:r>
            <a:endParaRPr lang="cs-CZ" sz="2400" b="1" dirty="0" smtClean="0">
              <a:solidFill>
                <a:srgbClr val="C00000"/>
              </a:solidFill>
            </a:endParaRPr>
          </a:p>
          <a:p>
            <a:endParaRPr lang="cs-CZ" sz="2400" dirty="0" smtClean="0"/>
          </a:p>
          <a:p>
            <a:pPr>
              <a:buFont typeface="Wingdings" pitchFamily="2" charset="2"/>
              <a:buChar char="Ø"/>
            </a:pPr>
            <a:r>
              <a:rPr lang="cs-CZ" sz="2000" b="1" dirty="0" smtClean="0"/>
              <a:t>Léčba je hrazena:</a:t>
            </a:r>
          </a:p>
          <a:p>
            <a:endParaRPr lang="cs-CZ" sz="2000" b="1" dirty="0" smtClean="0"/>
          </a:p>
          <a:p>
            <a:pPr algn="just">
              <a:buNone/>
            </a:pPr>
            <a:r>
              <a:rPr lang="cs-CZ" sz="2000" dirty="0" smtClean="0"/>
              <a:t>3)  u pacientů s rychle </a:t>
            </a:r>
            <a:r>
              <a:rPr lang="cs-CZ" sz="2000" dirty="0" err="1" smtClean="0"/>
              <a:t>progredující</a:t>
            </a:r>
            <a:r>
              <a:rPr lang="cs-CZ" sz="2000" dirty="0" smtClean="0"/>
              <a:t> závažnou formou RRRS, (s rychle se vyvíjející těžkou RRRS), kteří </a:t>
            </a:r>
            <a:r>
              <a:rPr lang="cs-CZ" sz="2000" b="1" dirty="0" smtClean="0"/>
              <a:t>prodělali nejméně dva </a:t>
            </a:r>
            <a:r>
              <a:rPr lang="cs-CZ" sz="2000" b="1" dirty="0" err="1" smtClean="0"/>
              <a:t>relapsy</a:t>
            </a:r>
            <a:r>
              <a:rPr lang="cs-CZ" sz="2000" b="1" dirty="0" smtClean="0"/>
              <a:t> v </a:t>
            </a:r>
            <a:r>
              <a:rPr lang="cs-CZ" sz="2000" b="1" dirty="0" smtClean="0"/>
              <a:t>jednom roce a současně vykazují jednu nebo více gadolinium vychytávajících lézí na MRI mozku nebo zvýšení objemu T2 lézí</a:t>
            </a:r>
            <a:r>
              <a:rPr lang="cs-CZ" sz="2000" dirty="0" smtClean="0"/>
              <a:t> (ve srovnání s předchozí MRI).  </a:t>
            </a:r>
          </a:p>
          <a:p>
            <a:pPr marL="0" indent="0" algn="just">
              <a:spcBef>
                <a:spcPts val="395"/>
              </a:spcBef>
              <a:buNone/>
            </a:pPr>
            <a:endParaRPr lang="cs-CZ" altLang="en-US" sz="18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0" y="635971"/>
            <a:ext cx="8715375" cy="707886"/>
          </a:xfrm>
        </p:spPr>
        <p:txBody>
          <a:bodyPr/>
          <a:lstStyle/>
          <a:p>
            <a:pPr algn="ctr"/>
            <a:r>
              <a:rPr lang="cs-CZ" altLang="en-US" sz="3600" b="1" dirty="0" smtClean="0">
                <a:cs typeface="Helvetica" pitchFamily="34" charset="0"/>
              </a:rPr>
              <a:t>  </a:t>
            </a:r>
            <a:r>
              <a:rPr lang="cs-CZ" altLang="en-US" sz="4000" b="1" dirty="0" smtClean="0">
                <a:cs typeface="Helvetica" pitchFamily="34" charset="0"/>
              </a:rPr>
              <a:t>DMD 2. linie</a:t>
            </a:r>
            <a:endParaRPr lang="cs-CZ" sz="4000" b="1" dirty="0">
              <a:cs typeface="Helvetica" pitchFamily="34" charset="0"/>
            </a:endParaRPr>
          </a:p>
        </p:txBody>
      </p:sp>
      <p:sp>
        <p:nvSpPr>
          <p:cNvPr id="56323" name="TextovéPole 17"/>
          <p:cNvSpPr txBox="1">
            <a:spLocks noChangeArrowheads="1"/>
          </p:cNvSpPr>
          <p:nvPr/>
        </p:nvSpPr>
        <p:spPr bwMode="auto">
          <a:xfrm>
            <a:off x="474663" y="6199173"/>
            <a:ext cx="72247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17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800" kern="0" dirty="0" smtClean="0">
                <a:latin typeface="+mj-lt"/>
                <a:cs typeface=""/>
                <a:hlinkClick r:id="rId3"/>
              </a:rPr>
              <a:t>www.</a:t>
            </a:r>
            <a:r>
              <a:rPr lang="cs-CZ" sz="800" kern="0" dirty="0" err="1" smtClean="0">
                <a:latin typeface="+mj-lt"/>
                <a:cs typeface=""/>
                <a:hlinkClick r:id="rId3"/>
              </a:rPr>
              <a:t>sukl.cz</a:t>
            </a:r>
            <a:endParaRPr lang="cs-CZ" sz="800" kern="0" dirty="0" smtClean="0">
              <a:latin typeface="+mj-lt"/>
              <a:cs typeface="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474663" y="1638300"/>
            <a:ext cx="8240712" cy="4345940"/>
          </a:xfrm>
        </p:spPr>
        <p:txBody>
          <a:bodyPr/>
          <a:lstStyle/>
          <a:p>
            <a:pPr>
              <a:buNone/>
            </a:pPr>
            <a:r>
              <a:rPr lang="cs-CZ" sz="2400" b="1" dirty="0" err="1" smtClean="0">
                <a:solidFill>
                  <a:srgbClr val="C00000"/>
                </a:solidFill>
              </a:rPr>
              <a:t>Dimetyl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b="1" dirty="0" err="1" smtClean="0">
                <a:solidFill>
                  <a:srgbClr val="C00000"/>
                </a:solidFill>
              </a:rPr>
              <a:t>fumarát</a:t>
            </a:r>
            <a:r>
              <a:rPr lang="cs-CZ" sz="2400" b="1" dirty="0" smtClean="0">
                <a:solidFill>
                  <a:srgbClr val="C00000"/>
                </a:solidFill>
              </a:rPr>
              <a:t>, </a:t>
            </a:r>
            <a:r>
              <a:rPr lang="cs-CZ" sz="2400" b="1" dirty="0" err="1" smtClean="0">
                <a:solidFill>
                  <a:srgbClr val="C00000"/>
                </a:solidFill>
              </a:rPr>
              <a:t>Fingolimod</a:t>
            </a:r>
            <a:r>
              <a:rPr lang="cs-CZ" sz="2400" b="1" dirty="0" smtClean="0">
                <a:solidFill>
                  <a:srgbClr val="C00000"/>
                </a:solidFill>
              </a:rPr>
              <a:t>, </a:t>
            </a:r>
            <a:r>
              <a:rPr lang="cs-CZ" sz="2400" b="1" dirty="0" err="1" smtClean="0">
                <a:solidFill>
                  <a:srgbClr val="C00000"/>
                </a:solidFill>
              </a:rPr>
              <a:t>Natalizumb</a:t>
            </a:r>
            <a:r>
              <a:rPr lang="cs-CZ" sz="2400" b="1" dirty="0" smtClean="0">
                <a:solidFill>
                  <a:srgbClr val="C00000"/>
                </a:solidFill>
              </a:rPr>
              <a:t>, </a:t>
            </a:r>
            <a:r>
              <a:rPr lang="cs-CZ" sz="2400" i="1" strike="sngStrike" dirty="0" err="1" smtClean="0"/>
              <a:t>Alemtuzumab</a:t>
            </a:r>
            <a:endParaRPr lang="cs-CZ" sz="2400" i="1" strike="sngStrike" dirty="0" smtClean="0"/>
          </a:p>
          <a:p>
            <a:endParaRPr lang="cs-CZ" sz="2400" dirty="0" smtClean="0"/>
          </a:p>
          <a:p>
            <a:pPr>
              <a:buFont typeface="Wingdings" pitchFamily="2" charset="2"/>
              <a:buChar char="Ø"/>
            </a:pPr>
            <a:r>
              <a:rPr lang="cs-CZ" sz="2000" b="1" dirty="0" smtClean="0"/>
              <a:t>Léčba není hrazena:</a:t>
            </a:r>
          </a:p>
          <a:p>
            <a:pPr>
              <a:buNone/>
            </a:pPr>
            <a:endParaRPr lang="cs-CZ" sz="2000" b="1" dirty="0" smtClean="0"/>
          </a:p>
          <a:p>
            <a:pPr algn="just">
              <a:buNone/>
            </a:pPr>
            <a:r>
              <a:rPr lang="cs-CZ" sz="2000" b="1" dirty="0" smtClean="0"/>
              <a:t>     pokud pacient neodpovídá na léčbu</a:t>
            </a:r>
            <a:r>
              <a:rPr lang="cs-CZ" sz="2000" dirty="0" smtClean="0"/>
              <a:t>, například </a:t>
            </a:r>
            <a:r>
              <a:rPr lang="cs-CZ" sz="2000" u="sng" dirty="0" smtClean="0"/>
              <a:t>při dvou těžkých </a:t>
            </a:r>
            <a:r>
              <a:rPr lang="cs-CZ" sz="2000" u="sng" dirty="0" err="1" smtClean="0"/>
              <a:t>relapsech</a:t>
            </a:r>
            <a:r>
              <a:rPr lang="cs-CZ" sz="2000" u="sng" dirty="0" smtClean="0"/>
              <a:t> za rok</a:t>
            </a:r>
            <a:r>
              <a:rPr lang="cs-CZ" sz="2000" dirty="0" smtClean="0"/>
              <a:t>, při trvalé progresi v EDSS </a:t>
            </a:r>
            <a:r>
              <a:rPr lang="cs-CZ" sz="2000" u="sng" dirty="0" smtClean="0"/>
              <a:t>(zvýšení EDSS během 12 měsíců mimo ataku o 1 stupeň</a:t>
            </a:r>
            <a:r>
              <a:rPr lang="cs-CZ" sz="2000" dirty="0" smtClean="0"/>
              <a:t>) nebo </a:t>
            </a:r>
            <a:r>
              <a:rPr lang="cs-CZ" sz="2000" u="sng" dirty="0" smtClean="0"/>
              <a:t>při ztrátě schopnosti chůze</a:t>
            </a:r>
            <a:r>
              <a:rPr lang="cs-CZ" sz="2000" dirty="0" smtClean="0"/>
              <a:t>, tedy dosažení hodnoty EDSS nad 6,5).</a:t>
            </a:r>
          </a:p>
          <a:p>
            <a:pPr>
              <a:spcBef>
                <a:spcPts val="395"/>
              </a:spcBef>
              <a:buNone/>
            </a:pPr>
            <a:endParaRPr lang="cs-CZ" altLang="en-US" sz="1800" i="1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 smtClean="0"/>
          </a:p>
          <a:p>
            <a:pPr>
              <a:spcBef>
                <a:spcPts val="395"/>
              </a:spcBef>
              <a:buNone/>
            </a:pPr>
            <a:endParaRPr lang="cs-CZ" alt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0" y="635971"/>
            <a:ext cx="8715375" cy="707886"/>
          </a:xfrm>
        </p:spPr>
        <p:txBody>
          <a:bodyPr/>
          <a:lstStyle/>
          <a:p>
            <a:pPr algn="ctr"/>
            <a:r>
              <a:rPr lang="cs-CZ" altLang="en-US" sz="3600" b="1" dirty="0" smtClean="0">
                <a:cs typeface="Helvetica" pitchFamily="34" charset="0"/>
              </a:rPr>
              <a:t>  </a:t>
            </a:r>
            <a:r>
              <a:rPr lang="cs-CZ" altLang="en-US" sz="4000" b="1" dirty="0" smtClean="0">
                <a:cs typeface="Helvetica" pitchFamily="34" charset="0"/>
              </a:rPr>
              <a:t>Legislativní aspekty léčby</a:t>
            </a:r>
            <a:endParaRPr lang="cs-CZ" sz="4000" b="1" dirty="0">
              <a:cs typeface="Helvetic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474663" y="1853233"/>
            <a:ext cx="8240712" cy="4345940"/>
          </a:xfrm>
        </p:spPr>
        <p:txBody>
          <a:bodyPr/>
          <a:lstStyle/>
          <a:p>
            <a:pPr algn="just"/>
            <a:r>
              <a:rPr lang="cs-CZ" sz="2000" dirty="0" smtClean="0"/>
              <a:t>Existují data o účinnosti biologické léčby v klinických i MR ukazatelích, prokazující, že léčba dokáže onemocnění stabilizovat   a oddálit případnou invaliditu. </a:t>
            </a:r>
          </a:p>
          <a:p>
            <a:pPr algn="just">
              <a:buNone/>
            </a:pPr>
            <a:endParaRPr lang="cs-CZ" sz="2000" dirty="0" smtClean="0"/>
          </a:p>
          <a:p>
            <a:pPr algn="just"/>
            <a:r>
              <a:rPr lang="cs-CZ" sz="2000" dirty="0" smtClean="0"/>
              <a:t>Existují </a:t>
            </a:r>
            <a:r>
              <a:rPr lang="cs-CZ" sz="2000" dirty="0" err="1" smtClean="0"/>
              <a:t>farmakoekonomická</a:t>
            </a:r>
            <a:r>
              <a:rPr lang="cs-CZ" sz="2000" dirty="0" smtClean="0"/>
              <a:t> data o tzv. nákladové efektivitě léčby.</a:t>
            </a:r>
          </a:p>
          <a:p>
            <a:pPr algn="just">
              <a:buNone/>
            </a:pPr>
            <a:endParaRPr lang="cs-CZ" sz="2000" dirty="0" smtClean="0"/>
          </a:p>
          <a:p>
            <a:pPr algn="just"/>
            <a:r>
              <a:rPr lang="cs-CZ" sz="2000" dirty="0" smtClean="0"/>
              <a:t>Legislativně stanovená povinnost časného zahájení léčby RS,         a to v intervalu 4 týdnů od stanovení diagnózy.</a:t>
            </a:r>
          </a:p>
          <a:p>
            <a:pPr algn="just">
              <a:buNone/>
            </a:pPr>
            <a:endParaRPr lang="cs-CZ" sz="2000" dirty="0" smtClean="0"/>
          </a:p>
          <a:p>
            <a:pPr algn="just"/>
            <a:r>
              <a:rPr lang="cs-CZ" sz="2000" dirty="0" smtClean="0"/>
              <a:t>Legislativně stanovená povinnost poskytovat léčbu v souladu se současnými poznatky lékařské vědy a v souladu s Ústavou ČR.</a:t>
            </a:r>
          </a:p>
          <a:p>
            <a:pPr>
              <a:buNone/>
            </a:pPr>
            <a:endParaRPr lang="cs-CZ" sz="2000" dirty="0" smtClean="0"/>
          </a:p>
          <a:p>
            <a:pPr>
              <a:spcBef>
                <a:spcPts val="395"/>
              </a:spcBef>
              <a:buNone/>
            </a:pPr>
            <a:endParaRPr lang="cs-CZ" alt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>
            <a:off x="0" y="596900"/>
            <a:ext cx="9144000" cy="755650"/>
          </a:xfrm>
          <a:prstGeom prst="rect">
            <a:avLst/>
          </a:prstGeom>
          <a:solidFill>
            <a:srgbClr val="3B6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2" cstate="print"/>
          <a:srcRect l="294" r="21341" b="79222"/>
          <a:stretch>
            <a:fillRect/>
          </a:stretch>
        </p:blipFill>
        <p:spPr bwMode="auto">
          <a:xfrm>
            <a:off x="241300" y="741363"/>
            <a:ext cx="86677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428625" y="808939"/>
            <a:ext cx="850106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/>
            <a:r>
              <a:rPr lang="cs-CZ" sz="2300" dirty="0" smtClean="0">
                <a:solidFill>
                  <a:schemeClr val="bg1"/>
                </a:solidFill>
              </a:rPr>
              <a:t> </a:t>
            </a:r>
            <a:r>
              <a:rPr lang="cs-CZ" sz="2800" dirty="0" smtClean="0">
                <a:solidFill>
                  <a:schemeClr val="bg1"/>
                </a:solidFill>
              </a:rPr>
              <a:t>Děkuji za pozornost</a:t>
            </a:r>
            <a:endParaRPr kumimoji="0" lang="cs-CZ" sz="280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2034" name="Picture 2" descr="C:\Users\58326\Desktop\imagesOC811ES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352550"/>
            <a:ext cx="9144000" cy="5505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MtXzmPSqk.Bmwt9QA9QT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FxGN0UNoUuiLymbbRTwr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0Zf0lGWUCduBW7Pmatb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kI6xJR1dEm6q5oSRKGk5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XOlwtNyB0CFyxU3vU3JC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S_RdwbPUmP6ytwWI8yA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wTHNcoKS0SyKrynLSFKA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VvWNSZSkiv0bhXJbvQ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31IMc2TM0aqAql2HL_w5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VfCUd2RkiGrsO6.onXs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MtXzmPSqk.Bmwt9QA9QT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0Zf0lGWUCduBW7Pmatb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kI6xJR1dEm6q5oSRKGk5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XOlwtNyB0CFyxU3vU3JC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S_RdwbPUmP6ytwWI8yA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wTHNcoKS0SyKrynLSFKA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VvWNSZSkiv0bhXJbvQn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31IMc2TM0aqAql2HL_w5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VfCUd2RkiGrsO6.onXs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MtXzmPSqk.Bmwt9QA9QT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FxGN0UNoUuiLymbbRTwr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0Zf0lGWUCduBW7Pmatb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kI6xJR1dEm6q5oSRKGk5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XOlwtNyB0CFyxU3vU3JC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S_RdwbPUmP6ytwWI8yA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wTHNcoKS0SyKrynLSFKA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VvWNSZSkiv0bhXJbvQn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31IMc2TM0aqAql2HL_w5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VfCUd2RkiGrsO6.onXs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heme/theme1.xml><?xml version="1.0" encoding="utf-8"?>
<a:theme xmlns:a="http://schemas.openxmlformats.org/drawingml/2006/main" name="1_Blue Vials">
  <a:themeElements>
    <a:clrScheme name="Biogen Idec">
      <a:dk1>
        <a:srgbClr val="000000"/>
      </a:dk1>
      <a:lt1>
        <a:srgbClr val="FFFFFF"/>
      </a:lt1>
      <a:dk2>
        <a:srgbClr val="005CAB"/>
      </a:dk2>
      <a:lt2>
        <a:srgbClr val="808080"/>
      </a:lt2>
      <a:accent1>
        <a:srgbClr val="4F91CD"/>
      </a:accent1>
      <a:accent2>
        <a:srgbClr val="000099"/>
      </a:accent2>
      <a:accent3>
        <a:srgbClr val="FFCC00"/>
      </a:accent3>
      <a:accent4>
        <a:srgbClr val="000000"/>
      </a:accent4>
      <a:accent5>
        <a:srgbClr val="B2C7E3"/>
      </a:accent5>
      <a:accent6>
        <a:srgbClr val="00008A"/>
      </a:accent6>
      <a:hlink>
        <a:srgbClr val="005CAB"/>
      </a:hlink>
      <a:folHlink>
        <a:srgbClr val="005CAB"/>
      </a:folHlink>
    </a:clrScheme>
    <a:fontScheme name="2_presentationJ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presentationJim 1">
        <a:dk1>
          <a:srgbClr val="000000"/>
        </a:dk1>
        <a:lt1>
          <a:srgbClr val="FFFFFF"/>
        </a:lt1>
        <a:dk2>
          <a:srgbClr val="005CAB"/>
        </a:dk2>
        <a:lt2>
          <a:srgbClr val="808080"/>
        </a:lt2>
        <a:accent1>
          <a:srgbClr val="4F91CD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B2C7E3"/>
        </a:accent5>
        <a:accent6>
          <a:srgbClr val="00008A"/>
        </a:accent6>
        <a:hlink>
          <a:srgbClr val="CCCCFF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1_BGN">
  <a:themeElements>
    <a:clrScheme name="BGN_Blue">
      <a:dk1>
        <a:srgbClr val="000000"/>
      </a:dk1>
      <a:lt1>
        <a:srgbClr val="FFFFFF"/>
      </a:lt1>
      <a:dk2>
        <a:srgbClr val="4F91CD"/>
      </a:dk2>
      <a:lt2>
        <a:srgbClr val="002060"/>
      </a:lt2>
      <a:accent1>
        <a:srgbClr val="0D5CAB"/>
      </a:accent1>
      <a:accent2>
        <a:srgbClr val="A8C8E6"/>
      </a:accent2>
      <a:accent3>
        <a:srgbClr val="E5E5E5"/>
      </a:accent3>
      <a:accent4>
        <a:srgbClr val="5F5F5F"/>
      </a:accent4>
      <a:accent5>
        <a:srgbClr val="002060"/>
      </a:accent5>
      <a:accent6>
        <a:srgbClr val="4F91CD"/>
      </a:accent6>
      <a:hlink>
        <a:srgbClr val="E5E5E5"/>
      </a:hlink>
      <a:folHlink>
        <a:srgbClr val="5F5F5F"/>
      </a:folHlink>
    </a:clrScheme>
    <a:fontScheme name="Biogen Idec_CF_BIP016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AE3A4"/>
        </a:solidFill>
        <a:ln w="9525">
          <a:solidFill>
            <a:schemeClr val="tx1"/>
          </a:solidFill>
          <a:miter lim="800000"/>
          <a:headEnd/>
          <a:tailEnd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600"/>
          </a:spcBef>
          <a:spcAft>
            <a:spcPts val="0"/>
          </a:spcAft>
          <a:buClrTx/>
          <a:buSzTx/>
          <a:buFontTx/>
          <a:buNone/>
          <a:tabLst/>
          <a:defRPr kumimoji="0" sz="1200" i="0" u="none" strike="noStrike" cap="none" normalizeH="0" baseline="0" dirty="0" smtClean="0">
            <a:ln>
              <a:noFill/>
            </a:ln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lIns="45720" rIns="45720" rtlCol="0">
        <a:spAutoFit/>
      </a:bodyPr>
      <a:lstStyle>
        <a:defPPr algn="ctr">
          <a:defRPr sz="1200" b="0" dirty="0" smtClean="0"/>
        </a:defPPr>
      </a:lstStyle>
    </a:txDef>
  </a:objectDefaults>
  <a:extraClrSchemeLst>
    <a:extraClrScheme>
      <a:clrScheme name="Biogen Idec_CF_BIP016 1">
        <a:dk1>
          <a:srgbClr val="000000"/>
        </a:dk1>
        <a:lt1>
          <a:srgbClr val="FFFFFF"/>
        </a:lt1>
        <a:dk2>
          <a:srgbClr val="0D5CAB"/>
        </a:dk2>
        <a:lt2>
          <a:srgbClr val="808080"/>
        </a:lt2>
        <a:accent1>
          <a:srgbClr val="E5E5E5"/>
        </a:accent1>
        <a:accent2>
          <a:srgbClr val="4F91CD"/>
        </a:accent2>
        <a:accent3>
          <a:srgbClr val="FFFFFF"/>
        </a:accent3>
        <a:accent4>
          <a:srgbClr val="000000"/>
        </a:accent4>
        <a:accent5>
          <a:srgbClr val="F0F0F0"/>
        </a:accent5>
        <a:accent6>
          <a:srgbClr val="4783BA"/>
        </a:accent6>
        <a:hlink>
          <a:srgbClr val="0D5CAB"/>
        </a:hlink>
        <a:folHlink>
          <a:srgbClr val="09366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 Vials">
  <a:themeElements>
    <a:clrScheme name="Biogen Idec">
      <a:dk1>
        <a:srgbClr val="000000"/>
      </a:dk1>
      <a:lt1>
        <a:srgbClr val="FFFFFF"/>
      </a:lt1>
      <a:dk2>
        <a:srgbClr val="005CAB"/>
      </a:dk2>
      <a:lt2>
        <a:srgbClr val="808080"/>
      </a:lt2>
      <a:accent1>
        <a:srgbClr val="4F91CD"/>
      </a:accent1>
      <a:accent2>
        <a:srgbClr val="000099"/>
      </a:accent2>
      <a:accent3>
        <a:srgbClr val="FFCC00"/>
      </a:accent3>
      <a:accent4>
        <a:srgbClr val="000000"/>
      </a:accent4>
      <a:accent5>
        <a:srgbClr val="B2C7E3"/>
      </a:accent5>
      <a:accent6>
        <a:srgbClr val="00008A"/>
      </a:accent6>
      <a:hlink>
        <a:srgbClr val="005CAB"/>
      </a:hlink>
      <a:folHlink>
        <a:srgbClr val="005CAB"/>
      </a:folHlink>
    </a:clrScheme>
    <a:fontScheme name="2_presentationJ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presentationJim 1">
        <a:dk1>
          <a:srgbClr val="000000"/>
        </a:dk1>
        <a:lt1>
          <a:srgbClr val="FFFFFF"/>
        </a:lt1>
        <a:dk2>
          <a:srgbClr val="005CAB"/>
        </a:dk2>
        <a:lt2>
          <a:srgbClr val="808080"/>
        </a:lt2>
        <a:accent1>
          <a:srgbClr val="4F91CD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B2C7E3"/>
        </a:accent5>
        <a:accent6>
          <a:srgbClr val="00008A"/>
        </a:accent6>
        <a:hlink>
          <a:srgbClr val="CCCCFF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ue Vials">
  <a:themeElements>
    <a:clrScheme name="Biogen Idec">
      <a:dk1>
        <a:srgbClr val="000000"/>
      </a:dk1>
      <a:lt1>
        <a:srgbClr val="FFFFFF"/>
      </a:lt1>
      <a:dk2>
        <a:srgbClr val="005CAB"/>
      </a:dk2>
      <a:lt2>
        <a:srgbClr val="808080"/>
      </a:lt2>
      <a:accent1>
        <a:srgbClr val="4F91CD"/>
      </a:accent1>
      <a:accent2>
        <a:srgbClr val="000099"/>
      </a:accent2>
      <a:accent3>
        <a:srgbClr val="FFCC00"/>
      </a:accent3>
      <a:accent4>
        <a:srgbClr val="000000"/>
      </a:accent4>
      <a:accent5>
        <a:srgbClr val="B2C7E3"/>
      </a:accent5>
      <a:accent6>
        <a:srgbClr val="00008A"/>
      </a:accent6>
      <a:hlink>
        <a:srgbClr val="005CAB"/>
      </a:hlink>
      <a:folHlink>
        <a:srgbClr val="005CAB"/>
      </a:folHlink>
    </a:clrScheme>
    <a:fontScheme name="2_presentationJ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presentationJim 1">
        <a:dk1>
          <a:srgbClr val="000000"/>
        </a:dk1>
        <a:lt1>
          <a:srgbClr val="FFFFFF"/>
        </a:lt1>
        <a:dk2>
          <a:srgbClr val="005CAB"/>
        </a:dk2>
        <a:lt2>
          <a:srgbClr val="808080"/>
        </a:lt2>
        <a:accent1>
          <a:srgbClr val="4F91CD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B2C7E3"/>
        </a:accent5>
        <a:accent6>
          <a:srgbClr val="00008A"/>
        </a:accent6>
        <a:hlink>
          <a:srgbClr val="CCCCFF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BGN">
  <a:themeElements>
    <a:clrScheme name="BGN_Color">
      <a:dk1>
        <a:srgbClr val="000000"/>
      </a:dk1>
      <a:lt1>
        <a:srgbClr val="FFFFFF"/>
      </a:lt1>
      <a:dk2>
        <a:srgbClr val="4F91CD"/>
      </a:dk2>
      <a:lt2>
        <a:srgbClr val="002060"/>
      </a:lt2>
      <a:accent1>
        <a:srgbClr val="0D5CAB"/>
      </a:accent1>
      <a:accent2>
        <a:srgbClr val="FEC024"/>
      </a:accent2>
      <a:accent3>
        <a:srgbClr val="C00000"/>
      </a:accent3>
      <a:accent4>
        <a:srgbClr val="70AC2E"/>
      </a:accent4>
      <a:accent5>
        <a:srgbClr val="002060"/>
      </a:accent5>
      <a:accent6>
        <a:srgbClr val="4F91CD"/>
      </a:accent6>
      <a:hlink>
        <a:srgbClr val="C00000"/>
      </a:hlink>
      <a:folHlink>
        <a:srgbClr val="70AC2E"/>
      </a:folHlink>
    </a:clrScheme>
    <a:fontScheme name="Biogen Idec_CF_BIP016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AE3A4"/>
        </a:solidFill>
        <a:ln w="9525">
          <a:solidFill>
            <a:schemeClr val="tx1"/>
          </a:solidFill>
          <a:miter lim="800000"/>
          <a:headEnd/>
          <a:tailEnd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600"/>
          </a:spcBef>
          <a:spcAft>
            <a:spcPts val="0"/>
          </a:spcAft>
          <a:buClrTx/>
          <a:buSzTx/>
          <a:buFontTx/>
          <a:buNone/>
          <a:tabLst/>
          <a:defRPr kumimoji="0" sz="1200" i="0" u="none" strike="noStrike" cap="none" normalizeH="0" baseline="0" dirty="0" smtClean="0">
            <a:ln>
              <a:noFill/>
            </a:ln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lIns="45720" rIns="45720" rtlCol="0">
        <a:spAutoFit/>
      </a:bodyPr>
      <a:lstStyle>
        <a:defPPr algn="ctr">
          <a:defRPr sz="1200" b="0" dirty="0" smtClean="0"/>
        </a:defPPr>
      </a:lstStyle>
    </a:txDef>
  </a:objectDefaults>
  <a:extraClrSchemeLst>
    <a:extraClrScheme>
      <a:clrScheme name="Biogen Idec_CF_BIP016 1">
        <a:dk1>
          <a:srgbClr val="000000"/>
        </a:dk1>
        <a:lt1>
          <a:srgbClr val="FFFFFF"/>
        </a:lt1>
        <a:dk2>
          <a:srgbClr val="0D5CAB"/>
        </a:dk2>
        <a:lt2>
          <a:srgbClr val="808080"/>
        </a:lt2>
        <a:accent1>
          <a:srgbClr val="E5E5E5"/>
        </a:accent1>
        <a:accent2>
          <a:srgbClr val="4F91CD"/>
        </a:accent2>
        <a:accent3>
          <a:srgbClr val="FFFFFF"/>
        </a:accent3>
        <a:accent4>
          <a:srgbClr val="000000"/>
        </a:accent4>
        <a:accent5>
          <a:srgbClr val="F0F0F0"/>
        </a:accent5>
        <a:accent6>
          <a:srgbClr val="4783BA"/>
        </a:accent6>
        <a:hlink>
          <a:srgbClr val="0D5CAB"/>
        </a:hlink>
        <a:folHlink>
          <a:srgbClr val="09366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4927</TotalTime>
  <Words>1766</Words>
  <Application>Microsoft Office PowerPoint</Application>
  <PresentationFormat>Předvádění na obrazovce (4:3)</PresentationFormat>
  <Paragraphs>259</Paragraphs>
  <Slides>35</Slides>
  <Notes>33</Notes>
  <HiddenSlides>0</HiddenSlides>
  <MMClips>0</MMClips>
  <ScaleCrop>false</ScaleCrop>
  <HeadingPairs>
    <vt:vector size="6" baseType="variant">
      <vt:variant>
        <vt:lpstr>Motiv</vt:lpstr>
      </vt:variant>
      <vt:variant>
        <vt:i4>5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41" baseType="lpstr">
      <vt:lpstr>1_Blue Vials</vt:lpstr>
      <vt:lpstr>11_BGN</vt:lpstr>
      <vt:lpstr>2_Blue Vials</vt:lpstr>
      <vt:lpstr>3_Blue Vials</vt:lpstr>
      <vt:lpstr>1_BGN</vt:lpstr>
      <vt:lpstr>think-cell Slide</vt:lpstr>
      <vt:lpstr> </vt:lpstr>
      <vt:lpstr>Seznam RS/MS center</vt:lpstr>
      <vt:lpstr> Regionální zastoupení RS center </vt:lpstr>
      <vt:lpstr>RS Centrum Olomouc</vt:lpstr>
      <vt:lpstr> Jaké jsou úrovně poskytované péče? </vt:lpstr>
      <vt:lpstr> A. „Přednemocniční“ péče </vt:lpstr>
      <vt:lpstr> B. nemocniční péče </vt:lpstr>
      <vt:lpstr>C. Komplexní péče</vt:lpstr>
      <vt:lpstr> D. Centrová péče </vt:lpstr>
      <vt:lpstr> D. Centrová péče </vt:lpstr>
      <vt:lpstr>E. Centra vysoce specializované péče</vt:lpstr>
      <vt:lpstr>Vysoce specializovaná péče</vt:lpstr>
      <vt:lpstr>Vysoce specializovaná péče</vt:lpstr>
      <vt:lpstr>Klinické průběhy RS</vt:lpstr>
      <vt:lpstr>Klinické a MR parametry vývoje onemocnění</vt:lpstr>
      <vt:lpstr> Jak léčit</vt:lpstr>
      <vt:lpstr> Vyčkávat se zahájením terapie?</vt:lpstr>
      <vt:lpstr>Snímek 18</vt:lpstr>
      <vt:lpstr>Snímek 19</vt:lpstr>
      <vt:lpstr>  Výběr optimální léčby   </vt:lpstr>
      <vt:lpstr>  Výběr optimální léčby   </vt:lpstr>
      <vt:lpstr>Vývoj léčiv</vt:lpstr>
      <vt:lpstr>Současná biologická léčiva</vt:lpstr>
      <vt:lpstr>Injekční biologická léčiva</vt:lpstr>
      <vt:lpstr>Perorální biologická léčiva</vt:lpstr>
      <vt:lpstr>Infúzní biologická léčiva</vt:lpstr>
      <vt:lpstr>  DMD 1. linie</vt:lpstr>
      <vt:lpstr>  DMD 1. linie</vt:lpstr>
      <vt:lpstr>  DMD 1. linie</vt:lpstr>
      <vt:lpstr>  DMD 2. linie</vt:lpstr>
      <vt:lpstr>  DMD 2. linie</vt:lpstr>
      <vt:lpstr>  DMD 2. linie</vt:lpstr>
      <vt:lpstr>  DMD 2. linie</vt:lpstr>
      <vt:lpstr>  Legislativní aspekty léčby</vt:lpstr>
      <vt:lpstr>Snímek 35</vt:lpstr>
    </vt:vector>
  </TitlesOfParts>
  <Company>Biogen Idec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SETTING YOUR DEXPECTATIONS - Agenda</dc:title>
  <dc:creator>Julie Kerner</dc:creator>
  <cp:lastModifiedBy>Roska</cp:lastModifiedBy>
  <cp:revision>530</cp:revision>
  <dcterms:created xsi:type="dcterms:W3CDTF">2012-08-27T15:57:13Z</dcterms:created>
  <dcterms:modified xsi:type="dcterms:W3CDTF">2017-10-08T11:06:17Z</dcterms:modified>
</cp:coreProperties>
</file>