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423" r:id="rId2"/>
    <p:sldId id="446" r:id="rId3"/>
    <p:sldId id="467" r:id="rId4"/>
    <p:sldId id="447" r:id="rId5"/>
    <p:sldId id="427" r:id="rId6"/>
    <p:sldId id="424" r:id="rId7"/>
    <p:sldId id="458" r:id="rId8"/>
    <p:sldId id="459" r:id="rId9"/>
    <p:sldId id="425" r:id="rId10"/>
    <p:sldId id="428" r:id="rId11"/>
    <p:sldId id="426" r:id="rId12"/>
    <p:sldId id="455" r:id="rId13"/>
    <p:sldId id="449" r:id="rId14"/>
    <p:sldId id="460" r:id="rId15"/>
    <p:sldId id="461" r:id="rId16"/>
    <p:sldId id="462" r:id="rId17"/>
    <p:sldId id="463" r:id="rId18"/>
    <p:sldId id="465" r:id="rId19"/>
    <p:sldId id="464" r:id="rId20"/>
    <p:sldId id="433" r:id="rId21"/>
    <p:sldId id="434" r:id="rId22"/>
    <p:sldId id="450" r:id="rId23"/>
    <p:sldId id="452" r:id="rId24"/>
    <p:sldId id="453" r:id="rId25"/>
    <p:sldId id="432" r:id="rId26"/>
    <p:sldId id="454" r:id="rId27"/>
    <p:sldId id="430" r:id="rId28"/>
    <p:sldId id="440" r:id="rId29"/>
    <p:sldId id="443" r:id="rId30"/>
    <p:sldId id="466" r:id="rId31"/>
    <p:sldId id="468" r:id="rId32"/>
    <p:sldId id="445" r:id="rId33"/>
  </p:sldIdLst>
  <p:sldSz cx="9144000" cy="6858000" type="screen4x3"/>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2652" autoAdjust="0"/>
  </p:normalViewPr>
  <p:slideViewPr>
    <p:cSldViewPr snapToGrid="0">
      <p:cViewPr varScale="1">
        <p:scale>
          <a:sx n="70" d="100"/>
          <a:sy n="70" d="100"/>
        </p:scale>
        <p:origin x="-153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Pavel\Documents\My%20Directory\PHARMICO\Prace\Biogen%20Idec\120718_Biogen%20Idec\Studie\TOP\130226_Prezentace\TOP_122012_grafy.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cs-CZ"/>
  <c:clrMapOvr bg1="lt1" tx1="dk1" bg2="lt2" tx2="dk2" accent1="accent1" accent2="accent2" accent3="accent3" accent4="accent4" accent5="accent5" accent6="accent6" hlink="hlink" folHlink="folHlink"/>
  <c:chart>
    <c:plotArea>
      <c:layout/>
      <c:barChart>
        <c:barDir val="col"/>
        <c:grouping val="clustered"/>
        <c:ser>
          <c:idx val="0"/>
          <c:order val="0"/>
          <c:tx>
            <c:strRef>
              <c:f>'edss průměr'!$D$2</c:f>
              <c:strCache>
                <c:ptCount val="1"/>
                <c:pt idx="0">
                  <c:v>Výchozí hodnota</c:v>
                </c:pt>
              </c:strCache>
            </c:strRef>
          </c:tx>
          <c:spPr>
            <a:effectLst>
              <a:outerShdw blurRad="50800" dist="38100" dir="2700000" algn="tl" rotWithShape="0">
                <a:prstClr val="black">
                  <a:alpha val="40000"/>
                </a:prstClr>
              </a:outerShdw>
            </a:effectLst>
          </c:spPr>
          <c:dLbls>
            <c:txPr>
              <a:bodyPr/>
              <a:lstStyle/>
              <a:p>
                <a:pPr>
                  <a:defRPr sz="1800"/>
                </a:pPr>
                <a:endParaRPr lang="cs-CZ"/>
              </a:p>
            </c:txPr>
            <c:showVal val="1"/>
          </c:dLbls>
          <c:cat>
            <c:strRef>
              <c:f>'edss průměr'!$C$3:$C$6</c:f>
              <c:strCache>
                <c:ptCount val="4"/>
                <c:pt idx="0">
                  <c:v>ČR 12/2011</c:v>
                </c:pt>
                <c:pt idx="1">
                  <c:v>ČR 6/2012</c:v>
                </c:pt>
                <c:pt idx="2">
                  <c:v>ČR 12/2012</c:v>
                </c:pt>
                <c:pt idx="3">
                  <c:v>Global</c:v>
                </c:pt>
              </c:strCache>
            </c:strRef>
          </c:cat>
          <c:val>
            <c:numRef>
              <c:f>'edss průměr'!$D$3:$D$6</c:f>
              <c:numCache>
                <c:formatCode>###0.0</c:formatCode>
                <c:ptCount val="4"/>
                <c:pt idx="0">
                  <c:v>4.0999999999999996</c:v>
                </c:pt>
                <c:pt idx="1">
                  <c:v>4</c:v>
                </c:pt>
                <c:pt idx="2">
                  <c:v>4</c:v>
                </c:pt>
                <c:pt idx="3">
                  <c:v>3.3</c:v>
                </c:pt>
              </c:numCache>
            </c:numRef>
          </c:val>
        </c:ser>
        <c:ser>
          <c:idx val="1"/>
          <c:order val="1"/>
          <c:tx>
            <c:strRef>
              <c:f>'edss průměr'!$E$2</c:f>
              <c:strCache>
                <c:ptCount val="1"/>
                <c:pt idx="0">
                  <c:v>Rok 1</c:v>
                </c:pt>
              </c:strCache>
            </c:strRef>
          </c:tx>
          <c:spPr>
            <a:effectLst>
              <a:outerShdw blurRad="50800" dist="38100" dir="2700000" algn="tl" rotWithShape="0">
                <a:prstClr val="black">
                  <a:alpha val="40000"/>
                </a:prstClr>
              </a:outerShdw>
            </a:effectLst>
          </c:spPr>
          <c:dLbls>
            <c:txPr>
              <a:bodyPr/>
              <a:lstStyle/>
              <a:p>
                <a:pPr>
                  <a:defRPr sz="1800"/>
                </a:pPr>
                <a:endParaRPr lang="cs-CZ"/>
              </a:p>
            </c:txPr>
            <c:showVal val="1"/>
          </c:dLbls>
          <c:cat>
            <c:strRef>
              <c:f>'edss průměr'!$C$3:$C$6</c:f>
              <c:strCache>
                <c:ptCount val="4"/>
                <c:pt idx="0">
                  <c:v>ČR 12/2011</c:v>
                </c:pt>
                <c:pt idx="1">
                  <c:v>ČR 6/2012</c:v>
                </c:pt>
                <c:pt idx="2">
                  <c:v>ČR 12/2012</c:v>
                </c:pt>
                <c:pt idx="3">
                  <c:v>Global</c:v>
                </c:pt>
              </c:strCache>
            </c:strRef>
          </c:cat>
          <c:val>
            <c:numRef>
              <c:f>'edss průměr'!$E$3:$E$6</c:f>
              <c:numCache>
                <c:formatCode>###0.0</c:formatCode>
                <c:ptCount val="4"/>
                <c:pt idx="0">
                  <c:v>4</c:v>
                </c:pt>
                <c:pt idx="1">
                  <c:v>4</c:v>
                </c:pt>
                <c:pt idx="2">
                  <c:v>4</c:v>
                </c:pt>
                <c:pt idx="3">
                  <c:v>3.1</c:v>
                </c:pt>
              </c:numCache>
            </c:numRef>
          </c:val>
        </c:ser>
        <c:overlap val="-20"/>
        <c:axId val="40953728"/>
        <c:axId val="40955264"/>
      </c:barChart>
      <c:catAx>
        <c:axId val="40953728"/>
        <c:scaling>
          <c:orientation val="minMax"/>
        </c:scaling>
        <c:axPos val="b"/>
        <c:tickLblPos val="nextTo"/>
        <c:txPr>
          <a:bodyPr/>
          <a:lstStyle/>
          <a:p>
            <a:pPr>
              <a:defRPr sz="1800"/>
            </a:pPr>
            <a:endParaRPr lang="cs-CZ"/>
          </a:p>
        </c:txPr>
        <c:crossAx val="40955264"/>
        <c:crosses val="autoZero"/>
        <c:auto val="1"/>
        <c:lblAlgn val="ctr"/>
        <c:lblOffset val="100"/>
      </c:catAx>
      <c:valAx>
        <c:axId val="40955264"/>
        <c:scaling>
          <c:orientation val="minMax"/>
        </c:scaling>
        <c:axPos val="l"/>
        <c:majorGridlines/>
        <c:title>
          <c:tx>
            <c:rich>
              <a:bodyPr rot="-5400000" vert="horz"/>
              <a:lstStyle/>
              <a:p>
                <a:pPr>
                  <a:defRPr sz="1800"/>
                </a:pPr>
                <a:r>
                  <a:rPr lang="en-US" sz="1800"/>
                  <a:t>Hodnota EDSS</a:t>
                </a:r>
                <a:r>
                  <a:rPr lang="cs-CZ" sz="1800"/>
                  <a:t> </a:t>
                </a:r>
                <a:r>
                  <a:rPr lang="en-US" sz="1800" b="1" i="0" u="none" strike="noStrike" baseline="0">
                    <a:effectLst/>
                  </a:rPr>
                  <a:t>[</a:t>
                </a:r>
                <a:r>
                  <a:rPr lang="cs-CZ" sz="1800" b="1" i="0" u="none" strike="noStrike" baseline="0">
                    <a:effectLst/>
                  </a:rPr>
                  <a:t>průměr</a:t>
                </a:r>
                <a:r>
                  <a:rPr lang="en-US" sz="1800" b="1" i="0" u="none" strike="noStrike" baseline="0">
                    <a:effectLst/>
                  </a:rPr>
                  <a:t>]</a:t>
                </a:r>
                <a:endParaRPr lang="en-US" sz="1800"/>
              </a:p>
            </c:rich>
          </c:tx>
          <c:layout>
            <c:manualLayout>
              <c:xMode val="edge"/>
              <c:yMode val="edge"/>
              <c:x val="8.9072228576638768E-3"/>
              <c:y val="0.19810961129858737"/>
            </c:manualLayout>
          </c:layout>
        </c:title>
        <c:numFmt formatCode="###0.0" sourceLinked="1"/>
        <c:tickLblPos val="nextTo"/>
        <c:txPr>
          <a:bodyPr/>
          <a:lstStyle/>
          <a:p>
            <a:pPr>
              <a:defRPr sz="1800"/>
            </a:pPr>
            <a:endParaRPr lang="cs-CZ"/>
          </a:p>
        </c:txPr>
        <c:crossAx val="40953728"/>
        <c:crosses val="autoZero"/>
        <c:crossBetween val="between"/>
      </c:valAx>
      <c:spPr>
        <a:solidFill>
          <a:schemeClr val="bg1">
            <a:lumMod val="85000"/>
          </a:schemeClr>
        </a:solidFill>
        <a:effectLst>
          <a:outerShdw blurRad="50800" dist="38100" dir="2700000" algn="tl" rotWithShape="0">
            <a:prstClr val="black">
              <a:alpha val="40000"/>
            </a:prstClr>
          </a:outerShdw>
        </a:effectLst>
      </c:spPr>
    </c:plotArea>
    <c:legend>
      <c:legendPos val="b"/>
      <c:layout>
        <c:manualLayout>
          <c:xMode val="edge"/>
          <c:yMode val="edge"/>
          <c:x val="0.16847176701163571"/>
          <c:y val="0.91336493649559736"/>
          <c:w val="0.6682244239320676"/>
          <c:h val="7.1235645650907328E-2"/>
        </c:manualLayout>
      </c:layout>
      <c:txPr>
        <a:bodyPr/>
        <a:lstStyle/>
        <a:p>
          <a:pPr>
            <a:defRPr sz="1800"/>
          </a:pPr>
          <a:endParaRPr lang="cs-CZ"/>
        </a:p>
      </c:txPr>
    </c:legend>
    <c:plotVisOnly val="1"/>
    <c:dispBlanksAs val="gap"/>
  </c:chart>
  <c:spPr>
    <a:noFill/>
  </c:sp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cs-CZ"/>
  <c:chart>
    <c:plotArea>
      <c:layout>
        <c:manualLayout>
          <c:layoutTarget val="inner"/>
          <c:xMode val="edge"/>
          <c:yMode val="edge"/>
          <c:x val="8.8809421490985738E-2"/>
          <c:y val="0.10073682814514302"/>
          <c:w val="0.87424920118456328"/>
          <c:h val="0.72184312154273111"/>
        </c:manualLayout>
      </c:layout>
      <c:lineChart>
        <c:grouping val="standard"/>
        <c:ser>
          <c:idx val="0"/>
          <c:order val="0"/>
          <c:tx>
            <c:strRef>
              <c:f>Sheet1!$B$1</c:f>
              <c:strCache>
                <c:ptCount val="1"/>
                <c:pt idx="0">
                  <c:v>Fingolimod 0.5</c:v>
                </c:pt>
              </c:strCache>
            </c:strRef>
          </c:tx>
          <c:spPr>
            <a:ln w="38100">
              <a:solidFill>
                <a:schemeClr val="accent1"/>
              </a:solidFill>
            </a:ln>
          </c:spPr>
          <c:marker>
            <c:symbol val="diamond"/>
            <c:size val="12"/>
            <c:spPr>
              <a:solidFill>
                <a:schemeClr val="accent1"/>
              </a:solidFill>
              <a:ln>
                <a:solidFill>
                  <a:schemeClr val="accent1"/>
                </a:solidFill>
              </a:ln>
            </c:spPr>
          </c:marker>
          <c:cat>
            <c:numRef>
              <c:f>Sheet1!$A$2:$A$7</c:f>
              <c:numCache>
                <c:formatCode>General</c:formatCode>
                <c:ptCount val="6"/>
                <c:pt idx="0">
                  <c:v>0</c:v>
                </c:pt>
                <c:pt idx="1">
                  <c:v>6</c:v>
                </c:pt>
                <c:pt idx="2">
                  <c:v>12</c:v>
                </c:pt>
                <c:pt idx="3">
                  <c:v>24</c:v>
                </c:pt>
                <c:pt idx="4">
                  <c:v>36</c:v>
                </c:pt>
                <c:pt idx="5">
                  <c:v>48</c:v>
                </c:pt>
              </c:numCache>
            </c:numRef>
          </c:cat>
          <c:val>
            <c:numRef>
              <c:f>Sheet1!$B$2:$B$7</c:f>
              <c:numCache>
                <c:formatCode>General</c:formatCode>
                <c:ptCount val="6"/>
                <c:pt idx="0">
                  <c:v>0</c:v>
                </c:pt>
                <c:pt idx="1">
                  <c:v>-0.22</c:v>
                </c:pt>
                <c:pt idx="2">
                  <c:v>-0.5</c:v>
                </c:pt>
                <c:pt idx="3">
                  <c:v>-0.84000000000000064</c:v>
                </c:pt>
                <c:pt idx="4">
                  <c:v>-1.22</c:v>
                </c:pt>
                <c:pt idx="5">
                  <c:v>-1.76</c:v>
                </c:pt>
              </c:numCache>
            </c:numRef>
          </c:val>
        </c:ser>
        <c:ser>
          <c:idx val="1"/>
          <c:order val="1"/>
          <c:tx>
            <c:strRef>
              <c:f>Sheet1!$C$1</c:f>
              <c:strCache>
                <c:ptCount val="1"/>
                <c:pt idx="0">
                  <c:v>Placebo-fingolimod</c:v>
                </c:pt>
              </c:strCache>
            </c:strRef>
          </c:tx>
          <c:spPr>
            <a:ln w="38100">
              <a:solidFill>
                <a:schemeClr val="bg1">
                  <a:lumMod val="50000"/>
                </a:schemeClr>
              </a:solidFill>
            </a:ln>
          </c:spPr>
          <c:marker>
            <c:symbol val="square"/>
            <c:size val="12"/>
            <c:spPr>
              <a:solidFill>
                <a:schemeClr val="bg1">
                  <a:lumMod val="50000"/>
                </a:schemeClr>
              </a:solidFill>
              <a:ln>
                <a:solidFill>
                  <a:schemeClr val="bg1">
                    <a:lumMod val="50000"/>
                  </a:schemeClr>
                </a:solidFill>
              </a:ln>
            </c:spPr>
          </c:marker>
          <c:dPt>
            <c:idx val="4"/>
            <c:marker>
              <c:spPr>
                <a:solidFill>
                  <a:schemeClr val="accent2"/>
                </a:solidFill>
                <a:ln>
                  <a:solidFill>
                    <a:schemeClr val="accent2"/>
                  </a:solidFill>
                  <a:prstDash val="dash"/>
                </a:ln>
              </c:spPr>
            </c:marker>
            <c:spPr>
              <a:ln w="38100">
                <a:solidFill>
                  <a:schemeClr val="accent2"/>
                </a:solidFill>
                <a:prstDash val="dash"/>
              </a:ln>
            </c:spPr>
          </c:dPt>
          <c:dPt>
            <c:idx val="5"/>
            <c:marker>
              <c:spPr>
                <a:solidFill>
                  <a:schemeClr val="accent2"/>
                </a:solidFill>
                <a:ln>
                  <a:solidFill>
                    <a:schemeClr val="accent2"/>
                  </a:solidFill>
                </a:ln>
              </c:spPr>
            </c:marker>
            <c:spPr>
              <a:ln w="38100">
                <a:solidFill>
                  <a:schemeClr val="accent2"/>
                </a:solidFill>
                <a:prstDash val="dash"/>
              </a:ln>
            </c:spPr>
          </c:dPt>
          <c:cat>
            <c:numRef>
              <c:f>Sheet1!$A$2:$A$7</c:f>
              <c:numCache>
                <c:formatCode>General</c:formatCode>
                <c:ptCount val="6"/>
                <c:pt idx="0">
                  <c:v>0</c:v>
                </c:pt>
                <c:pt idx="1">
                  <c:v>6</c:v>
                </c:pt>
                <c:pt idx="2">
                  <c:v>12</c:v>
                </c:pt>
                <c:pt idx="3">
                  <c:v>24</c:v>
                </c:pt>
                <c:pt idx="4">
                  <c:v>36</c:v>
                </c:pt>
                <c:pt idx="5">
                  <c:v>48</c:v>
                </c:pt>
              </c:numCache>
            </c:numRef>
          </c:cat>
          <c:val>
            <c:numRef>
              <c:f>Sheet1!$C$2:$C$7</c:f>
              <c:numCache>
                <c:formatCode>General</c:formatCode>
                <c:ptCount val="6"/>
                <c:pt idx="0">
                  <c:v>0</c:v>
                </c:pt>
                <c:pt idx="1">
                  <c:v>-0.34</c:v>
                </c:pt>
                <c:pt idx="2">
                  <c:v>-0.65000000000000535</c:v>
                </c:pt>
                <c:pt idx="3">
                  <c:v>-1.31</c:v>
                </c:pt>
                <c:pt idx="4">
                  <c:v>-1.72</c:v>
                </c:pt>
                <c:pt idx="5">
                  <c:v>-2.4299999999999997</c:v>
                </c:pt>
              </c:numCache>
            </c:numRef>
          </c:val>
        </c:ser>
        <c:marker val="1"/>
        <c:axId val="95270784"/>
        <c:axId val="95272320"/>
      </c:lineChart>
      <c:catAx>
        <c:axId val="95270784"/>
        <c:scaling>
          <c:orientation val="minMax"/>
        </c:scaling>
        <c:axPos val="b"/>
        <c:numFmt formatCode="General" sourceLinked="1"/>
        <c:majorTickMark val="in"/>
        <c:tickLblPos val="high"/>
        <c:spPr>
          <a:ln w="28575" cap="sq">
            <a:solidFill>
              <a:schemeClr val="tx1"/>
            </a:solidFill>
          </a:ln>
        </c:spPr>
        <c:txPr>
          <a:bodyPr/>
          <a:lstStyle/>
          <a:p>
            <a:pPr>
              <a:defRPr sz="1400" baseline="0"/>
            </a:pPr>
            <a:endParaRPr lang="cs-CZ"/>
          </a:p>
        </c:txPr>
        <c:crossAx val="95272320"/>
        <c:crosses val="autoZero"/>
        <c:auto val="1"/>
        <c:lblAlgn val="ctr"/>
        <c:lblOffset val="100"/>
      </c:catAx>
      <c:valAx>
        <c:axId val="95272320"/>
        <c:scaling>
          <c:orientation val="minMax"/>
        </c:scaling>
        <c:axPos val="l"/>
        <c:numFmt formatCode="#,##0.0;\–#,##0.0" sourceLinked="0"/>
        <c:tickLblPos val="nextTo"/>
        <c:spPr>
          <a:ln w="28575" cap="sq">
            <a:solidFill>
              <a:schemeClr val="tx1"/>
            </a:solidFill>
          </a:ln>
        </c:spPr>
        <c:txPr>
          <a:bodyPr/>
          <a:lstStyle/>
          <a:p>
            <a:pPr>
              <a:defRPr sz="1400" baseline="0"/>
            </a:pPr>
            <a:endParaRPr lang="cs-CZ"/>
          </a:p>
        </c:txPr>
        <c:crossAx val="95270784"/>
        <c:crosses val="autoZero"/>
        <c:crossBetween val="midCat"/>
      </c:valAx>
    </c:plotArea>
    <c:plotVisOnly val="1"/>
    <c:dispBlanksAs val="zero"/>
  </c:chart>
  <c:txPr>
    <a:bodyPr/>
    <a:lstStyle/>
    <a:p>
      <a:pPr>
        <a:defRPr sz="1800"/>
      </a:pPr>
      <a:endParaRPr lang="cs-CZ"/>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2D9DF4A-D2EA-473D-A2B1-E13549379050}" type="datetimeFigureOut">
              <a:rPr lang="cs-CZ" smtClean="0"/>
              <a:pPr/>
              <a:t>17.6.2016</a:t>
            </a:fld>
            <a:endParaRPr lang="cs-CZ"/>
          </a:p>
        </p:txBody>
      </p:sp>
      <p:sp>
        <p:nvSpPr>
          <p:cNvPr id="4" name="Zástupný symbol pro zápatí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8B624EA-D27E-4140-A80F-CD15EB229C7D}" type="slidenum">
              <a:rPr lang="cs-CZ" smtClean="0"/>
              <a:pPr/>
              <a:t>‹#›</a:t>
            </a:fld>
            <a:endParaRPr lang="cs-CZ"/>
          </a:p>
        </p:txBody>
      </p:sp>
    </p:spTree>
    <p:extLst>
      <p:ext uri="{BB962C8B-B14F-4D97-AF65-F5344CB8AC3E}">
        <p14:creationId xmlns="" xmlns:p14="http://schemas.microsoft.com/office/powerpoint/2010/main" val="3554352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652D975-B32A-4446-976F-E8212C8F8886}" type="datetimeFigureOut">
              <a:rPr lang="cs-CZ" smtClean="0"/>
              <a:pPr/>
              <a:t>17.6.2016</a:t>
            </a:fld>
            <a:endParaRPr lang="cs-CZ"/>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593B0D61-31E8-4D0D-85A3-13B2C7FB0EC7}" type="slidenum">
              <a:rPr lang="cs-CZ" smtClean="0"/>
              <a:pPr/>
              <a:t>‹#›</a:t>
            </a:fld>
            <a:endParaRPr lang="cs-CZ"/>
          </a:p>
        </p:txBody>
      </p:sp>
    </p:spTree>
    <p:extLst>
      <p:ext uri="{BB962C8B-B14F-4D97-AF65-F5344CB8AC3E}">
        <p14:creationId xmlns="" xmlns:p14="http://schemas.microsoft.com/office/powerpoint/2010/main" val="2080203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8BFC20E-92A1-439F-B328-217FDBE4167F}" type="slidenum">
              <a:rPr lang="cs-CZ" smtClean="0">
                <a:latin typeface="Arial" pitchFamily="34" charset="0"/>
                <a:cs typeface="Arial" pitchFamily="34" charset="0"/>
              </a:rPr>
              <a:pPr/>
              <a:t>1</a:t>
            </a:fld>
            <a:endParaRPr lang="cs-CZ" smtClean="0">
              <a:latin typeface="Arial" pitchFamily="34" charset="0"/>
              <a:cs typeface="Arial"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cs-CZ" dirty="0"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0928D32-086B-4F7B-ACDB-B0013E035131}" type="slidenum">
              <a:rPr lang="cs-CZ" smtClean="0">
                <a:latin typeface="Arial" pitchFamily="34" charset="0"/>
                <a:cs typeface="Arial" pitchFamily="34" charset="0"/>
              </a:rPr>
              <a:pPr/>
              <a:t>2</a:t>
            </a:fld>
            <a:endParaRPr lang="cs-CZ"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cs-CZ"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0928D32-086B-4F7B-ACDB-B0013E035131}" type="slidenum">
              <a:rPr lang="cs-CZ" smtClean="0">
                <a:latin typeface="Arial" pitchFamily="34" charset="0"/>
                <a:cs typeface="Arial" pitchFamily="34" charset="0"/>
              </a:rPr>
              <a:pPr/>
              <a:t>3</a:t>
            </a:fld>
            <a:endParaRPr lang="cs-CZ"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cs-CZ"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0928D32-086B-4F7B-ACDB-B0013E035131}" type="slidenum">
              <a:rPr lang="cs-CZ" smtClean="0">
                <a:latin typeface="Arial" pitchFamily="34" charset="0"/>
                <a:cs typeface="Arial" pitchFamily="34" charset="0"/>
              </a:rPr>
              <a:pPr/>
              <a:t>4</a:t>
            </a:fld>
            <a:endParaRPr lang="cs-CZ"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cs-CZ"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cs-CZ" smtClean="0">
              <a:latin typeface="Arial" pitchFamily="34" charset="0"/>
              <a:cs typeface="Arial" pitchFamily="34" charset="0"/>
            </a:endParaRPr>
          </a:p>
        </p:txBody>
      </p:sp>
      <p:sp>
        <p:nvSpPr>
          <p:cNvPr id="35844" name="Slide Number Placeholder 3"/>
          <p:cNvSpPr>
            <a:spLocks noGrp="1"/>
          </p:cNvSpPr>
          <p:nvPr>
            <p:ph type="sldNum" sz="quarter" idx="5"/>
          </p:nvPr>
        </p:nvSpPr>
        <p:spPr>
          <a:noFill/>
        </p:spPr>
        <p:txBody>
          <a:bodyPr/>
          <a:lstStyle/>
          <a:p>
            <a:fld id="{F2353E1E-4EC0-4787-A92E-553B749D4759}" type="slidenum">
              <a:rPr lang="sk-SK" smtClean="0">
                <a:latin typeface="Arial" pitchFamily="34" charset="0"/>
                <a:cs typeface="Arial" pitchFamily="34" charset="0"/>
              </a:rPr>
              <a:pPr/>
              <a:t>5</a:t>
            </a:fld>
            <a:endParaRPr lang="sk-SK"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0928D32-086B-4F7B-ACDB-B0013E035131}" type="slidenum">
              <a:rPr lang="cs-CZ" smtClean="0">
                <a:latin typeface="Arial" pitchFamily="34" charset="0"/>
                <a:cs typeface="Arial" pitchFamily="34" charset="0"/>
              </a:rPr>
              <a:pPr/>
              <a:t>6</a:t>
            </a:fld>
            <a:endParaRPr lang="cs-CZ"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cs-CZ"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E2960F1D-4A3C-4848-983D-C6F8F6263CDE}" type="slidenum">
              <a:rPr lang="en-US"/>
              <a:pPr/>
              <a:t>7</a:t>
            </a:fld>
            <a:endParaRPr lang="en-US" dirty="0"/>
          </a:p>
        </p:txBody>
      </p:sp>
      <p:sp>
        <p:nvSpPr>
          <p:cNvPr id="35842" name="Rectangle 2"/>
          <p:cNvSpPr>
            <a:spLocks noGrp="1" noRot="1" noChangeAspect="1" noChangeArrowheads="1" noTextEdit="1"/>
          </p:cNvSpPr>
          <p:nvPr>
            <p:ph type="sldImg"/>
          </p:nvPr>
        </p:nvSpPr>
        <p:spPr>
          <a:xfrm>
            <a:off x="1536700" y="695325"/>
            <a:ext cx="3905250" cy="2928938"/>
          </a:xfrm>
          <a:ln/>
        </p:spPr>
      </p:sp>
      <p:sp>
        <p:nvSpPr>
          <p:cNvPr id="35843" name="Rectangle 3"/>
          <p:cNvSpPr>
            <a:spLocks noGrp="1" noChangeArrowheads="1"/>
          </p:cNvSpPr>
          <p:nvPr>
            <p:ph type="body" idx="1"/>
          </p:nvPr>
        </p:nvSpPr>
        <p:spPr>
          <a:xfrm>
            <a:off x="177024" y="3749337"/>
            <a:ext cx="6602950" cy="4481804"/>
          </a:xfrm>
          <a:noFill/>
          <a:ln/>
        </p:spPr>
        <p:txBody>
          <a:bodyPr lIns="94466" tIns="47232" rIns="94466" bIns="47232"/>
          <a:lstStyle/>
          <a:p>
            <a:pPr eaLnBrk="1" hangingPunct="1"/>
            <a:endParaRPr lang="cs-CZ" dirty="0" smtClean="0">
              <a:ea typeface="ヒラギノ角ゴ Pro W3" charset="-128"/>
            </a:endParaRPr>
          </a:p>
          <a:p>
            <a:pPr eaLnBrk="1" hangingPunct="1"/>
            <a:endParaRPr lang="cs-CZ" dirty="0" smtClean="0">
              <a:ea typeface="ヒラギノ角ゴ Pro W3" charset="-128"/>
            </a:endParaRPr>
          </a:p>
          <a:p>
            <a:pPr eaLnBrk="1" hangingPunct="1"/>
            <a:endParaRPr lang="cs-CZ" dirty="0" smtClean="0">
              <a:ea typeface="ヒラギノ角ゴ Pro W3" charset="-128"/>
            </a:endParaRPr>
          </a:p>
          <a:p>
            <a:pPr eaLnBrk="1" hangingPunct="1"/>
            <a:r>
              <a:rPr lang="en-GB" dirty="0" err="1" smtClean="0">
                <a:ea typeface="ヒラギノ角ゴ Pro W3" charset="-128"/>
              </a:rPr>
              <a:t>Immunopathogenesis</a:t>
            </a:r>
            <a:r>
              <a:rPr lang="en-GB" dirty="0" smtClean="0">
                <a:ea typeface="ヒラギノ角ゴ Pro W3" charset="-128"/>
              </a:rPr>
              <a:t> of MS is the result of 3 components of the disease.</a:t>
            </a:r>
          </a:p>
          <a:p>
            <a:pPr lvl="1" eaLnBrk="1" hangingPunct="1"/>
            <a:r>
              <a:rPr lang="en-GB" dirty="0" smtClean="0">
                <a:ea typeface="ヒラギノ角ゴ Pro W3" charset="-128"/>
              </a:rPr>
              <a:t>Inflammatory activity</a:t>
            </a:r>
          </a:p>
          <a:p>
            <a:pPr lvl="1" eaLnBrk="1" hangingPunct="1"/>
            <a:r>
              <a:rPr lang="en-GB" dirty="0" smtClean="0">
                <a:ea typeface="ヒラギノ角ゴ Pro W3" charset="-128"/>
              </a:rPr>
              <a:t>Possible remyelination or regeneration</a:t>
            </a:r>
          </a:p>
          <a:p>
            <a:pPr lvl="1" eaLnBrk="1" hangingPunct="1"/>
            <a:r>
              <a:rPr lang="en-GB" dirty="0" smtClean="0">
                <a:ea typeface="ヒラギノ角ゴ Pro W3" charset="-128"/>
              </a:rPr>
              <a:t>Axonal destruction</a:t>
            </a:r>
          </a:p>
          <a:p>
            <a:pPr lvl="1" eaLnBrk="1" hangingPunct="1"/>
            <a:r>
              <a:rPr lang="en-GB" dirty="0" smtClean="0">
                <a:ea typeface="ヒラギノ角ゴ Pro W3" charset="-128"/>
              </a:rPr>
              <a:t>The graph demonstrates the impact of these different outcomes on clinical appearance of the patient.  Early on, there is little </a:t>
            </a:r>
            <a:r>
              <a:rPr lang="en-GB" dirty="0" err="1" smtClean="0">
                <a:ea typeface="ヒラギノ角ゴ Pro W3" charset="-128"/>
              </a:rPr>
              <a:t>ongoing</a:t>
            </a:r>
            <a:r>
              <a:rPr lang="en-GB" dirty="0" smtClean="0">
                <a:ea typeface="ヒラギノ角ゴ Pro W3" charset="-128"/>
              </a:rPr>
              <a:t> degeneration but a large number of lesions and acute relapses that most directly impact the patient.  There is generally, speaking, recovery and little decline between relapses.  Individual relapses can be debilitating however.  Early axonal loss at this stage is thought to be a consequence of immunological processes.</a:t>
            </a:r>
          </a:p>
          <a:p>
            <a:pPr lvl="1" eaLnBrk="1" hangingPunct="1"/>
            <a:r>
              <a:rPr lang="en-GB" dirty="0" smtClean="0">
                <a:ea typeface="ヒラギノ角ゴ Pro W3" charset="-128"/>
              </a:rPr>
              <a:t>Later in</a:t>
            </a:r>
            <a:r>
              <a:rPr lang="en-US" dirty="0" smtClean="0">
                <a:ea typeface="ヒラギノ角ゴ Pro W3" charset="-128"/>
              </a:rPr>
              <a:t> t</a:t>
            </a:r>
            <a:r>
              <a:rPr lang="en-GB" dirty="0" smtClean="0">
                <a:ea typeface="ヒラギノ角ゴ Pro W3" charset="-128"/>
              </a:rPr>
              <a:t>he disease there are fewer relapses (and thus what we think to be less inflammation), however there is steady decline.  This is believed to be underlying </a:t>
            </a:r>
            <a:r>
              <a:rPr lang="en-GB" dirty="0" err="1" smtClean="0">
                <a:ea typeface="ヒラギノ角ゴ Pro W3" charset="-128"/>
              </a:rPr>
              <a:t>degerative</a:t>
            </a:r>
            <a:r>
              <a:rPr lang="en-GB" dirty="0" smtClean="0">
                <a:ea typeface="ヒラギノ角ゴ Pro W3" charset="-128"/>
              </a:rPr>
              <a:t> processes that accelerate with time.  Immunological strategies have been less effective in this population, thus the mechanisms are thought to be degenerative and immunological.</a:t>
            </a:r>
          </a:p>
          <a:p>
            <a:pPr lvl="1" eaLnBrk="1" hangingPunct="1"/>
            <a:r>
              <a:rPr lang="en-GB" dirty="0" smtClean="0">
                <a:ea typeface="ヒラギノ角ゴ Pro W3" charset="-128"/>
              </a:rPr>
              <a:t>Even if we don</a:t>
            </a:r>
            <a:r>
              <a:rPr lang="en-GB" altLang="en-US" dirty="0" smtClean="0">
                <a:ea typeface="ヒラギノ角ゴ Pro W3" charset="-128"/>
              </a:rPr>
              <a:t>’</a:t>
            </a:r>
            <a:r>
              <a:rPr lang="en-GB" dirty="0" smtClean="0">
                <a:ea typeface="ヒラギノ角ゴ Pro W3" charset="-128"/>
              </a:rPr>
              <a:t>t intervene at disease onset, it is vitally important to act somewhere along this path before axonal degeneration  occurs. We now know that axonal degeneration is a correlate of disability. We also have discovered that axonal degeneration and brain atrophy emerge early in the disease and it is essential to act early  and aggressively to limit the destructive phase of the disease. In this symposium, we will show how the treatment of MS is undergoing a paradigm shift as we better understand the course and </a:t>
            </a:r>
            <a:r>
              <a:rPr lang="en-GB" dirty="0" err="1" smtClean="0">
                <a:ea typeface="ヒラギノ角ゴ Pro W3" charset="-128"/>
              </a:rPr>
              <a:t>immunopathogenesis</a:t>
            </a:r>
            <a:r>
              <a:rPr lang="en-GB" dirty="0" smtClean="0">
                <a:ea typeface="ヒラギノ角ゴ Pro W3" charset="-128"/>
              </a:rPr>
              <a:t> of MS. </a:t>
            </a:r>
          </a:p>
          <a:p>
            <a:pPr lvl="1" eaLnBrk="1" hangingPunct="1"/>
            <a:r>
              <a:rPr lang="en-GB" dirty="0" smtClean="0">
                <a:ea typeface="ヒラギノ角ゴ Pro W3" charset="-128"/>
              </a:rPr>
              <a:t>Fig 1: Perivascular inflammation: </a:t>
            </a:r>
            <a:r>
              <a:rPr lang="en-GB" dirty="0" err="1" smtClean="0">
                <a:ea typeface="ヒラギノ角ゴ Pro W3" charset="-128"/>
              </a:rPr>
              <a:t>Lymphocyctes</a:t>
            </a:r>
            <a:r>
              <a:rPr lang="en-GB" dirty="0" smtClean="0">
                <a:ea typeface="ヒラギノ角ゴ Pro W3" charset="-128"/>
              </a:rPr>
              <a:t> seen around blood vessel, first event may be </a:t>
            </a:r>
            <a:r>
              <a:rPr lang="en-GB" dirty="0" err="1" smtClean="0">
                <a:ea typeface="ヒラギノ角ゴ Pro W3" charset="-128"/>
              </a:rPr>
              <a:t>lymphocycte</a:t>
            </a:r>
            <a:r>
              <a:rPr lang="en-GB" dirty="0" smtClean="0">
                <a:ea typeface="ヒラギノ角ゴ Pro W3" charset="-128"/>
              </a:rPr>
              <a:t>-driven inflammation.  </a:t>
            </a:r>
            <a:r>
              <a:rPr lang="en-US" dirty="0" smtClean="0">
                <a:ea typeface="ヒラギノ角ゴ Pro W3" charset="-128"/>
              </a:rPr>
              <a:t>D</a:t>
            </a:r>
            <a:r>
              <a:rPr lang="en-GB" dirty="0" smtClean="0">
                <a:ea typeface="ヒラギノ角ゴ Pro W3" charset="-128"/>
              </a:rPr>
              <a:t>ark purple </a:t>
            </a:r>
            <a:r>
              <a:rPr lang="en-GB" dirty="0" err="1" smtClean="0">
                <a:ea typeface="ヒラギノ角ゴ Pro W3" charset="-128"/>
              </a:rPr>
              <a:t>colored</a:t>
            </a:r>
            <a:r>
              <a:rPr lang="en-GB" dirty="0" smtClean="0">
                <a:ea typeface="ヒラギノ角ゴ Pro W3" charset="-128"/>
              </a:rPr>
              <a:t> lymphocytes can be seen surrounding the perivascular region of a blood vessel seen in cross-section.  This is </a:t>
            </a:r>
            <a:r>
              <a:rPr lang="en-GB" dirty="0" err="1" smtClean="0">
                <a:ea typeface="ヒラギノ角ゴ Pro W3" charset="-128"/>
              </a:rPr>
              <a:t>indiciative</a:t>
            </a:r>
            <a:r>
              <a:rPr lang="en-GB" dirty="0" smtClean="0">
                <a:ea typeface="ヒラギノ角ゴ Pro W3" charset="-128"/>
              </a:rPr>
              <a:t> of inflammation.  These cells are poised to enter brain tissue and cause demyelination</a:t>
            </a:r>
          </a:p>
          <a:p>
            <a:pPr lvl="1" eaLnBrk="1" hangingPunct="1"/>
            <a:r>
              <a:rPr lang="en-GB" dirty="0" smtClean="0">
                <a:ea typeface="ヒラギノ角ゴ Pro W3" charset="-128"/>
              </a:rPr>
              <a:t>Fig 2: This is a picture of a lesion at lower </a:t>
            </a:r>
            <a:r>
              <a:rPr lang="en-GB" dirty="0" err="1" smtClean="0">
                <a:ea typeface="ヒラギノ角ゴ Pro W3" charset="-128"/>
              </a:rPr>
              <a:t>maginification</a:t>
            </a:r>
            <a:r>
              <a:rPr lang="en-GB" dirty="0" smtClean="0">
                <a:ea typeface="ヒラギノ角ゴ Pro W3" charset="-128"/>
              </a:rPr>
              <a:t> than figure 1.  The blue staining is Myelin.  As you can see there is a large white area where myelin is gone.  At this </a:t>
            </a:r>
            <a:r>
              <a:rPr lang="en-GB" dirty="0" err="1" smtClean="0">
                <a:ea typeface="ヒラギノ角ゴ Pro W3" charset="-128"/>
              </a:rPr>
              <a:t>maginfication</a:t>
            </a:r>
            <a:r>
              <a:rPr lang="en-GB" dirty="0" smtClean="0">
                <a:ea typeface="ヒラギノ角ゴ Pro W3" charset="-128"/>
              </a:rPr>
              <a:t> we cannot see whether axons are also gone, however, typically axons were thought to be relatively spared in MS lesions.</a:t>
            </a:r>
          </a:p>
          <a:p>
            <a:pPr lvl="1" eaLnBrk="1" hangingPunct="1"/>
            <a:r>
              <a:rPr lang="en-GB" dirty="0" smtClean="0">
                <a:ea typeface="ヒラギノ角ゴ Pro W3" charset="-128"/>
              </a:rPr>
              <a:t>Fig 3:  at extremely high magnification we can see an axon, stained in black/</a:t>
            </a:r>
            <a:r>
              <a:rPr lang="en-GB" dirty="0" err="1" smtClean="0">
                <a:ea typeface="ヒラギノ角ゴ Pro W3" charset="-128"/>
              </a:rPr>
              <a:t>dk</a:t>
            </a:r>
            <a:r>
              <a:rPr lang="en-GB" dirty="0" smtClean="0">
                <a:ea typeface="ヒラギノ角ゴ Pro W3" charset="-128"/>
              </a:rPr>
              <a:t> brown.  It is in the process of being </a:t>
            </a:r>
            <a:r>
              <a:rPr lang="en-GB" dirty="0" err="1" smtClean="0">
                <a:ea typeface="ヒラギノ角ゴ Pro W3" charset="-128"/>
              </a:rPr>
              <a:t>transected</a:t>
            </a:r>
            <a:r>
              <a:rPr lang="en-GB" dirty="0" smtClean="0">
                <a:ea typeface="ヒラギノ角ゴ Pro W3" charset="-128"/>
              </a:rPr>
              <a:t>.  </a:t>
            </a:r>
            <a:r>
              <a:rPr lang="en-GB" dirty="0" err="1" smtClean="0">
                <a:ea typeface="ヒラギノ角ゴ Pro W3" charset="-128"/>
              </a:rPr>
              <a:t>Althoug</a:t>
            </a:r>
            <a:r>
              <a:rPr lang="en-GB" dirty="0" smtClean="0">
                <a:ea typeface="ヒラギノ角ゴ Pro W3" charset="-128"/>
              </a:rPr>
              <a:t> we think of lesions as largely inflammatory and demyelinating this activity can result in </a:t>
            </a:r>
            <a:r>
              <a:rPr lang="en-GB" dirty="0" err="1" smtClean="0">
                <a:ea typeface="ヒラギノ角ゴ Pro W3" charset="-128"/>
              </a:rPr>
              <a:t>transected</a:t>
            </a:r>
            <a:r>
              <a:rPr lang="en-GB" dirty="0" smtClean="0">
                <a:ea typeface="ヒラギノ角ゴ Pro W3" charset="-128"/>
              </a:rPr>
              <a:t> axons.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ln/>
        </p:spPr>
      </p:sp>
      <p:sp>
        <p:nvSpPr>
          <p:cNvPr id="29699" name="Zástupný symbol pro poznámky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cs-CZ" altLang="cs-CZ" dirty="0" smtClean="0"/>
          </a:p>
        </p:txBody>
      </p:sp>
      <p:sp>
        <p:nvSpPr>
          <p:cNvPr id="29700" name="Zástupný symbol pro číslo snímku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7EBCB45D-F17A-4D3A-B517-800A827A3345}" type="slidenum">
              <a:rPr lang="cs-CZ" altLang="cs-CZ" smtClean="0"/>
              <a:pPr/>
              <a:t>8</a:t>
            </a:fld>
            <a:endParaRPr lang="cs-CZ" alt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ástupný symbol pro obrázek snímku 1"/>
          <p:cNvSpPr>
            <a:spLocks noGrp="1" noRot="1" noChangeAspect="1" noTextEdit="1"/>
          </p:cNvSpPr>
          <p:nvPr>
            <p:ph type="sldImg"/>
          </p:nvPr>
        </p:nvSpPr>
        <p:spPr>
          <a:ln/>
        </p:spPr>
      </p:sp>
      <p:sp>
        <p:nvSpPr>
          <p:cNvPr id="36867" name="Zástupný symbol pro poznámky 2"/>
          <p:cNvSpPr>
            <a:spLocks noGrp="1"/>
          </p:cNvSpPr>
          <p:nvPr>
            <p:ph type="body" idx="1"/>
          </p:nvPr>
        </p:nvSpPr>
        <p:spPr>
          <a:noFill/>
          <a:ln/>
        </p:spPr>
        <p:txBody>
          <a:bodyPr/>
          <a:lstStyle/>
          <a:p>
            <a:r>
              <a:rPr lang="cs-CZ" sz="700" dirty="0" smtClean="0">
                <a:latin typeface="Arial" pitchFamily="34" charset="0"/>
                <a:cs typeface="Arial" pitchFamily="34" charset="0"/>
              </a:rPr>
              <a:t>Časné stadium </a:t>
            </a:r>
            <a:r>
              <a:rPr lang="cs-CZ" sz="700" dirty="0" err="1" smtClean="0">
                <a:latin typeface="Arial" pitchFamily="34" charset="0"/>
                <a:cs typeface="Arial" pitchFamily="34" charset="0"/>
              </a:rPr>
              <a:t>relabující</a:t>
            </a:r>
            <a:r>
              <a:rPr lang="cs-CZ" sz="700" dirty="0" smtClean="0">
                <a:latin typeface="Arial" pitchFamily="34" charset="0"/>
                <a:cs typeface="Arial" pitchFamily="34" charset="0"/>
              </a:rPr>
              <a:t>-remitující RS je charakterizováno </a:t>
            </a:r>
            <a:r>
              <a:rPr lang="cs-CZ" sz="700" dirty="0" err="1" smtClean="0">
                <a:latin typeface="Arial" pitchFamily="34" charset="0"/>
                <a:cs typeface="Arial" pitchFamily="34" charset="0"/>
              </a:rPr>
              <a:t>relapsy</a:t>
            </a:r>
            <a:r>
              <a:rPr lang="cs-CZ" sz="700" dirty="0" smtClean="0">
                <a:latin typeface="Arial" pitchFamily="34" charset="0"/>
                <a:cs typeface="Arial" pitchFamily="34" charset="0"/>
              </a:rPr>
              <a:t> a remisemi, na MR se zobrazují T2 </a:t>
            </a:r>
            <a:r>
              <a:rPr lang="cs-CZ" sz="700" dirty="0" err="1" smtClean="0">
                <a:latin typeface="Arial" pitchFamily="34" charset="0"/>
                <a:cs typeface="Arial" pitchFamily="34" charset="0"/>
              </a:rPr>
              <a:t>hypersignální</a:t>
            </a:r>
            <a:r>
              <a:rPr lang="cs-CZ" sz="700" dirty="0" smtClean="0">
                <a:latin typeface="Arial" pitchFamily="34" charset="0"/>
                <a:cs typeface="Arial" pitchFamily="34" charset="0"/>
              </a:rPr>
              <a:t> ložiska. Máme za to, že tyto léze vznikají v důsledku probíhající zánětlivé aktivity, což podporují i histopatologické nálezy.</a:t>
            </a:r>
          </a:p>
          <a:p>
            <a:endParaRPr lang="cs-CZ" sz="700" dirty="0" smtClean="0">
              <a:latin typeface="Arial" pitchFamily="34" charset="0"/>
              <a:cs typeface="Arial" pitchFamily="34" charset="0"/>
            </a:endParaRPr>
          </a:p>
          <a:p>
            <a:r>
              <a:rPr lang="cs-CZ" sz="700" dirty="0" smtClean="0">
                <a:latin typeface="Arial" pitchFamily="34" charset="0"/>
                <a:cs typeface="Arial" pitchFamily="34" charset="0"/>
              </a:rPr>
              <a:t>Chronická fáze je charakterizována postupným nárůstem neurologického postižení, na MR neprokazujeme aktivní zánětlivé léze, naopak lze vidět nastupující atrofii mozku způsobenou ztrátou axonů a celých </a:t>
            </a:r>
            <a:r>
              <a:rPr lang="cs-CZ" sz="700" dirty="0" err="1" smtClean="0">
                <a:latin typeface="Arial" pitchFamily="34" charset="0"/>
                <a:cs typeface="Arial" pitchFamily="34" charset="0"/>
              </a:rPr>
              <a:t>neuronálních</a:t>
            </a:r>
            <a:r>
              <a:rPr lang="cs-CZ" sz="700" dirty="0" smtClean="0">
                <a:latin typeface="Arial" pitchFamily="34" charset="0"/>
                <a:cs typeface="Arial" pitchFamily="34" charset="0"/>
              </a:rPr>
              <a:t> populací a to v důsledku </a:t>
            </a:r>
            <a:r>
              <a:rPr lang="cs-CZ" sz="700" dirty="0" err="1" smtClean="0">
                <a:latin typeface="Arial" pitchFamily="34" charset="0"/>
                <a:cs typeface="Arial" pitchFamily="34" charset="0"/>
              </a:rPr>
              <a:t>neurodegenerativních</a:t>
            </a:r>
            <a:r>
              <a:rPr lang="cs-CZ" sz="700" dirty="0" smtClean="0">
                <a:latin typeface="Arial" pitchFamily="34" charset="0"/>
                <a:cs typeface="Arial" pitchFamily="34" charset="0"/>
              </a:rPr>
              <a:t> procesů.</a:t>
            </a:r>
          </a:p>
          <a:p>
            <a:endParaRPr lang="cs-CZ" sz="700" dirty="0" smtClean="0">
              <a:latin typeface="Arial" pitchFamily="34" charset="0"/>
              <a:cs typeface="Arial" pitchFamily="34" charset="0"/>
            </a:endParaRPr>
          </a:p>
          <a:p>
            <a:r>
              <a:rPr lang="cs-CZ" sz="700" dirty="0" smtClean="0">
                <a:latin typeface="Arial" pitchFamily="34" charset="0"/>
                <a:cs typeface="Arial" pitchFamily="34" charset="0"/>
              </a:rPr>
              <a:t>Koncept terapie proto vychází z tzv. terapeutického okna, což je doba, kdy podané protizánětlivé léky mají největší efekt; jedná se o dobu po první </a:t>
            </a:r>
            <a:r>
              <a:rPr lang="cs-CZ" sz="700" dirty="0" err="1" smtClean="0">
                <a:latin typeface="Arial" pitchFamily="34" charset="0"/>
                <a:cs typeface="Arial" pitchFamily="34" charset="0"/>
              </a:rPr>
              <a:t>demyelinizační</a:t>
            </a:r>
            <a:r>
              <a:rPr lang="cs-CZ" sz="700" dirty="0" smtClean="0">
                <a:latin typeface="Arial" pitchFamily="34" charset="0"/>
                <a:cs typeface="Arial" pitchFamily="34" charset="0"/>
              </a:rPr>
              <a:t> příhodě, tedy po klinicky izolovaném syndromu.</a:t>
            </a:r>
          </a:p>
          <a:p>
            <a:endParaRPr lang="cs-CZ" sz="700" dirty="0" smtClean="0">
              <a:latin typeface="Arial" pitchFamily="34" charset="0"/>
              <a:cs typeface="Arial" pitchFamily="34" charset="0"/>
            </a:endParaRPr>
          </a:p>
        </p:txBody>
      </p:sp>
      <p:sp>
        <p:nvSpPr>
          <p:cNvPr id="36868" name="Zástupný symbol pro číslo snímku 3"/>
          <p:cNvSpPr>
            <a:spLocks noGrp="1"/>
          </p:cNvSpPr>
          <p:nvPr>
            <p:ph type="sldNum" sz="quarter" idx="5"/>
          </p:nvPr>
        </p:nvSpPr>
        <p:spPr>
          <a:noFill/>
        </p:spPr>
        <p:txBody>
          <a:bodyPr/>
          <a:lstStyle/>
          <a:p>
            <a:fld id="{E27D93AD-2082-41FE-9F50-CA9E289A586D}" type="slidenum">
              <a:rPr lang="en-US"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r>
              <a:rPr lang="cs-CZ" b="0" dirty="0" smtClean="0">
                <a:latin typeface="Arial" pitchFamily="34" charset="0"/>
                <a:cs typeface="Arial" pitchFamily="34" charset="0"/>
              </a:rPr>
              <a:t>Hlavním poselstvím</a:t>
            </a:r>
            <a:r>
              <a:rPr lang="cs-CZ" b="0" baseline="0" dirty="0" smtClean="0">
                <a:latin typeface="Arial" pitchFamily="34" charset="0"/>
                <a:cs typeface="Arial" pitchFamily="34" charset="0"/>
              </a:rPr>
              <a:t> tohoto slajdu je ukázat na pozitivní vliv časné eskalace na oddálení rozvoje </a:t>
            </a:r>
            <a:r>
              <a:rPr lang="cs-CZ" b="0" baseline="0" dirty="0" err="1" smtClean="0">
                <a:latin typeface="Arial" pitchFamily="34" charset="0"/>
                <a:cs typeface="Arial" pitchFamily="34" charset="0"/>
              </a:rPr>
              <a:t>disability</a:t>
            </a:r>
            <a:r>
              <a:rPr lang="cs-CZ" b="0" baseline="0" dirty="0" smtClean="0">
                <a:latin typeface="Arial" pitchFamily="34" charset="0"/>
                <a:cs typeface="Arial" pitchFamily="34" charset="0"/>
              </a:rPr>
              <a:t> a to při srovnání s pozdní eskalací a „</a:t>
            </a:r>
            <a:r>
              <a:rPr lang="cs-CZ" b="0" baseline="0" dirty="0" err="1" smtClean="0">
                <a:latin typeface="Arial" pitchFamily="34" charset="0"/>
                <a:cs typeface="Arial" pitchFamily="34" charset="0"/>
              </a:rPr>
              <a:t>neeskalací</a:t>
            </a:r>
            <a:r>
              <a:rPr lang="cs-CZ" b="0" baseline="0" dirty="0" smtClean="0">
                <a:latin typeface="Arial" pitchFamily="34" charset="0"/>
                <a:cs typeface="Arial" pitchFamily="34" charset="0"/>
              </a:rPr>
              <a:t>“.</a:t>
            </a:r>
          </a:p>
          <a:p>
            <a:endParaRPr lang="en-GB" dirty="0" smtClean="0">
              <a:latin typeface="Arial" pitchFamily="34" charset="0"/>
              <a:cs typeface="Arial" pitchFamily="34" charset="0"/>
            </a:endParaRPr>
          </a:p>
        </p:txBody>
      </p:sp>
      <p:sp>
        <p:nvSpPr>
          <p:cNvPr id="38916" name="Slide Number Placeholder 3"/>
          <p:cNvSpPr>
            <a:spLocks noGrp="1"/>
          </p:cNvSpPr>
          <p:nvPr>
            <p:ph type="sldNum" sz="quarter" idx="5"/>
          </p:nvPr>
        </p:nvSpPr>
        <p:spPr>
          <a:noFill/>
        </p:spPr>
        <p:txBody>
          <a:bodyPr/>
          <a:lstStyle/>
          <a:p>
            <a:fld id="{E33F71B6-9772-461E-B30F-D4CF2516DF62}" type="slidenum">
              <a:rPr lang="en-US"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r>
              <a:rPr lang="cs-CZ" sz="800" b="0" i="0" u="none" strike="noStrike" kern="1200" baseline="0" dirty="0" smtClean="0">
                <a:solidFill>
                  <a:schemeClr val="tx1"/>
                </a:solidFill>
                <a:latin typeface="Arial" pitchFamily="34" charset="0"/>
                <a:ea typeface="+mn-ea"/>
                <a:cs typeface="Arial" pitchFamily="34" charset="0"/>
              </a:rPr>
              <a:t>Za poslední dekádu se léčba roztroušené sklerózy dramaticky posunula dopředu. </a:t>
            </a:r>
          </a:p>
          <a:p>
            <a:endParaRPr lang="cs-CZ" sz="800" b="0" i="0" u="none" strike="noStrike" kern="1200" baseline="0" dirty="0" smtClean="0">
              <a:solidFill>
                <a:schemeClr val="tx1"/>
              </a:solidFill>
              <a:latin typeface="Arial" pitchFamily="34" charset="0"/>
              <a:ea typeface="+mn-ea"/>
              <a:cs typeface="Arial" pitchFamily="34" charset="0"/>
            </a:endParaRPr>
          </a:p>
          <a:p>
            <a:r>
              <a:rPr lang="cs-CZ" sz="800" b="0" i="0" u="none" strike="noStrike" kern="1200" baseline="0" dirty="0" smtClean="0">
                <a:solidFill>
                  <a:schemeClr val="tx1"/>
                </a:solidFill>
                <a:latin typeface="Arial" pitchFamily="34" charset="0"/>
                <a:ea typeface="+mn-ea"/>
                <a:cs typeface="Arial" pitchFamily="34" charset="0"/>
              </a:rPr>
              <a:t>V současné době máme k dispozici tzv. biologickou léčbu představující </a:t>
            </a:r>
            <a:r>
              <a:rPr lang="cs-CZ" sz="800" b="0" i="0" u="none" strike="noStrike" kern="1200" baseline="0" dirty="0" err="1" smtClean="0">
                <a:solidFill>
                  <a:schemeClr val="tx1"/>
                </a:solidFill>
                <a:latin typeface="Arial" pitchFamily="34" charset="0"/>
                <a:ea typeface="+mn-ea"/>
                <a:cs typeface="Arial" pitchFamily="34" charset="0"/>
              </a:rPr>
              <a:t>imunomodulační</a:t>
            </a:r>
            <a:r>
              <a:rPr lang="cs-CZ" sz="800" b="0" i="0" u="none" strike="noStrike" kern="1200" baseline="0" dirty="0" smtClean="0">
                <a:solidFill>
                  <a:schemeClr val="tx1"/>
                </a:solidFill>
                <a:latin typeface="Arial" pitchFamily="34" charset="0"/>
                <a:ea typeface="+mn-ea"/>
                <a:cs typeface="Arial" pitchFamily="34" charset="0"/>
              </a:rPr>
              <a:t> léky a řada z nich má současně větší či menší imunosupresivní efekt. </a:t>
            </a:r>
          </a:p>
          <a:p>
            <a:endParaRPr lang="cs-CZ" sz="800" b="0" i="0" u="none" strike="noStrike" kern="1200" baseline="0" dirty="0" smtClean="0">
              <a:solidFill>
                <a:schemeClr val="tx1"/>
              </a:solidFill>
              <a:latin typeface="Arial" pitchFamily="34" charset="0"/>
              <a:ea typeface="+mn-ea"/>
              <a:cs typeface="Arial" pitchFamily="34" charset="0"/>
            </a:endParaRPr>
          </a:p>
          <a:p>
            <a:r>
              <a:rPr lang="cs-CZ" sz="800" b="0" i="0" u="none" strike="noStrike" kern="1200" baseline="0" dirty="0" smtClean="0">
                <a:solidFill>
                  <a:schemeClr val="tx1"/>
                </a:solidFill>
                <a:latin typeface="Arial" pitchFamily="34" charset="0"/>
                <a:ea typeface="+mn-ea"/>
                <a:cs typeface="Arial" pitchFamily="34" charset="0"/>
              </a:rPr>
              <a:t>Zatímco do r. 2010 byly k dispozici injekční DMD …, v současné době jsme svědky nástupu prvních orálních DMD preparátů…</a:t>
            </a:r>
          </a:p>
          <a:p>
            <a:endParaRPr lang="cs-CZ" dirty="0" smtClean="0">
              <a:latin typeface="Arial" pitchFamily="34" charset="0"/>
              <a:cs typeface="Arial" pitchFamily="34" charset="0"/>
            </a:endParaRPr>
          </a:p>
        </p:txBody>
      </p:sp>
      <p:sp>
        <p:nvSpPr>
          <p:cNvPr id="34820" name="Slide Number Placeholder 3"/>
          <p:cNvSpPr>
            <a:spLocks noGrp="1"/>
          </p:cNvSpPr>
          <p:nvPr>
            <p:ph type="sldNum" sz="quarter" idx="5"/>
          </p:nvPr>
        </p:nvSpPr>
        <p:spPr>
          <a:noFill/>
        </p:spPr>
        <p:txBody>
          <a:bodyPr/>
          <a:lstStyle/>
          <a:p>
            <a:fld id="{F0654ED6-B914-434A-BA18-7E89125AB561}" type="slidenum">
              <a:rPr lang="sk-SK" smtClean="0">
                <a:latin typeface="Arial" pitchFamily="34" charset="0"/>
                <a:cs typeface="Arial" pitchFamily="34" charset="0"/>
              </a:rPr>
              <a:pPr/>
              <a:t>11</a:t>
            </a:fld>
            <a:endParaRPr lang="sk-SK"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ln/>
        </p:spPr>
      </p:sp>
      <p:sp>
        <p:nvSpPr>
          <p:cNvPr id="29699" name="Zástupný symbol pro poznámky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cs-CZ" altLang="cs-CZ" dirty="0" smtClean="0"/>
          </a:p>
        </p:txBody>
      </p:sp>
      <p:sp>
        <p:nvSpPr>
          <p:cNvPr id="29700" name="Zástupný symbol pro číslo snímku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7EBCB45D-F17A-4D3A-B517-800A827A3345}" type="slidenum">
              <a:rPr lang="cs-CZ" altLang="cs-CZ" smtClean="0"/>
              <a:pPr/>
              <a:t>12</a:t>
            </a:fld>
            <a:endParaRPr lang="cs-CZ" alt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ln/>
        </p:spPr>
      </p:sp>
      <p:sp>
        <p:nvSpPr>
          <p:cNvPr id="29699" name="Zástupný symbol pro poznámky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cs-CZ" altLang="cs-CZ" dirty="0" smtClean="0"/>
          </a:p>
        </p:txBody>
      </p:sp>
      <p:sp>
        <p:nvSpPr>
          <p:cNvPr id="29700" name="Zástupný symbol pro číslo snímku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7EBCB45D-F17A-4D3A-B517-800A827A3345}" type="slidenum">
              <a:rPr lang="cs-CZ" altLang="cs-CZ" smtClean="0"/>
              <a:pPr/>
              <a:t>13</a:t>
            </a:fld>
            <a:endParaRPr lang="cs-CZ" alt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0" dirty="0" err="1" smtClean="0"/>
              <a:t>Léčebná</a:t>
            </a:r>
            <a:r>
              <a:rPr lang="en-US" b="0" dirty="0" smtClean="0"/>
              <a:t> </a:t>
            </a:r>
            <a:r>
              <a:rPr lang="en-US" b="0" dirty="0" err="1" smtClean="0"/>
              <a:t>intervence</a:t>
            </a:r>
            <a:r>
              <a:rPr lang="en-US" b="0" dirty="0" smtClean="0"/>
              <a:t> </a:t>
            </a:r>
            <a:r>
              <a:rPr lang="en-US" b="0" dirty="0" err="1" smtClean="0"/>
              <a:t>spočívá</a:t>
            </a:r>
            <a:r>
              <a:rPr lang="en-US" b="0" dirty="0" smtClean="0"/>
              <a:t> v </a:t>
            </a:r>
            <a:r>
              <a:rPr lang="en-US" b="0" dirty="0" err="1" smtClean="0"/>
              <a:t>zavedení</a:t>
            </a:r>
            <a:r>
              <a:rPr lang="en-US" b="0" dirty="0" smtClean="0"/>
              <a:t> </a:t>
            </a:r>
            <a:r>
              <a:rPr lang="en-US" b="0" dirty="0" err="1" smtClean="0"/>
              <a:t>imunomodulační</a:t>
            </a:r>
            <a:r>
              <a:rPr lang="en-US" b="0" dirty="0" smtClean="0"/>
              <a:t> </a:t>
            </a:r>
            <a:r>
              <a:rPr lang="en-US" b="0" dirty="0" err="1" smtClean="0"/>
              <a:t>léčby</a:t>
            </a:r>
            <a:r>
              <a:rPr lang="en-US" b="0" dirty="0" smtClean="0"/>
              <a:t> (IFNB, GA) co </a:t>
            </a:r>
            <a:r>
              <a:rPr lang="en-US" b="0" dirty="0" err="1" smtClean="0"/>
              <a:t>nejdříve</a:t>
            </a:r>
            <a:r>
              <a:rPr lang="en-US" b="0" dirty="0" smtClean="0"/>
              <a:t> </a:t>
            </a:r>
            <a:r>
              <a:rPr lang="en-US" b="0" dirty="0" err="1" smtClean="0"/>
              <a:t>po</a:t>
            </a:r>
            <a:r>
              <a:rPr lang="en-US" b="0" dirty="0" smtClean="0"/>
              <a:t> </a:t>
            </a:r>
            <a:r>
              <a:rPr lang="en-US" b="0" dirty="0" err="1" smtClean="0"/>
              <a:t>stanovení</a:t>
            </a:r>
            <a:r>
              <a:rPr lang="en-US" b="0" dirty="0" smtClean="0"/>
              <a:t> </a:t>
            </a:r>
            <a:r>
              <a:rPr lang="en-US" b="0" dirty="0" err="1" smtClean="0"/>
              <a:t>diagnózy</a:t>
            </a:r>
            <a:r>
              <a:rPr lang="en-US" b="0" dirty="0" smtClean="0"/>
              <a:t>, v </a:t>
            </a:r>
            <a:r>
              <a:rPr lang="en-US" b="0" dirty="0" err="1" smtClean="0"/>
              <a:t>případě</a:t>
            </a:r>
            <a:r>
              <a:rPr lang="en-US" b="0" dirty="0" smtClean="0"/>
              <a:t> </a:t>
            </a:r>
            <a:r>
              <a:rPr lang="en-US" b="0" dirty="0" err="1" smtClean="0"/>
              <a:t>nedostatečného</a:t>
            </a:r>
            <a:r>
              <a:rPr lang="en-US" b="0" dirty="0" smtClean="0"/>
              <a:t> </a:t>
            </a:r>
            <a:r>
              <a:rPr lang="en-US" b="0" dirty="0" err="1" smtClean="0"/>
              <a:t>efektu</a:t>
            </a:r>
            <a:r>
              <a:rPr lang="en-US" b="0" dirty="0" smtClean="0"/>
              <a:t> </a:t>
            </a:r>
            <a:r>
              <a:rPr lang="cs-CZ" b="0" dirty="0" smtClean="0"/>
              <a:t>pak </a:t>
            </a:r>
            <a:r>
              <a:rPr lang="en-US" b="0" dirty="0" smtClean="0"/>
              <a:t>v </a:t>
            </a:r>
            <a:r>
              <a:rPr lang="en-US" b="0" dirty="0" err="1" smtClean="0"/>
              <a:t>časné</a:t>
            </a:r>
            <a:r>
              <a:rPr lang="en-US" b="0" dirty="0" smtClean="0"/>
              <a:t> </a:t>
            </a:r>
            <a:r>
              <a:rPr lang="en-US" b="0" dirty="0" err="1" smtClean="0"/>
              <a:t>eskalaci</a:t>
            </a:r>
            <a:r>
              <a:rPr lang="en-US" b="0" dirty="0" smtClean="0"/>
              <a:t> </a:t>
            </a:r>
            <a:r>
              <a:rPr lang="en-US" b="0" dirty="0" err="1" smtClean="0"/>
              <a:t>léčby</a:t>
            </a:r>
            <a:r>
              <a:rPr lang="en-US" b="0" dirty="0" smtClean="0"/>
              <a:t> (</a:t>
            </a:r>
            <a:r>
              <a:rPr lang="en-US" b="0" dirty="0" err="1" smtClean="0"/>
              <a:t>natalizumab</a:t>
            </a:r>
            <a:r>
              <a:rPr lang="en-US" b="0" dirty="0" smtClean="0"/>
              <a:t>, </a:t>
            </a:r>
            <a:r>
              <a:rPr lang="en-US" b="0" dirty="0" err="1" smtClean="0"/>
              <a:t>fingolimod</a:t>
            </a:r>
            <a:r>
              <a:rPr lang="en-US" b="0" dirty="0" smtClean="0"/>
              <a:t>, </a:t>
            </a:r>
            <a:r>
              <a:rPr lang="en-US" b="0" dirty="0" err="1" smtClean="0"/>
              <a:t>mitoxantron</a:t>
            </a:r>
            <a:r>
              <a:rPr lang="en-US" b="0" dirty="0" smtClean="0"/>
              <a:t>, event. </a:t>
            </a:r>
            <a:r>
              <a:rPr lang="en-US" b="0" dirty="0" err="1" smtClean="0"/>
              <a:t>cyklofosfamid</a:t>
            </a:r>
            <a:r>
              <a:rPr lang="en-US" b="0" dirty="0" smtClean="0"/>
              <a:t>). </a:t>
            </a:r>
            <a:r>
              <a:rPr lang="en-US" b="0" dirty="0" err="1" smtClean="0"/>
              <a:t>Symptomatická</a:t>
            </a:r>
            <a:r>
              <a:rPr lang="en-US" b="0" dirty="0" smtClean="0"/>
              <a:t> </a:t>
            </a:r>
            <a:r>
              <a:rPr lang="en-US" b="0" dirty="0" err="1" smtClean="0"/>
              <a:t>léčba</a:t>
            </a:r>
            <a:r>
              <a:rPr lang="en-US" b="0" dirty="0" smtClean="0"/>
              <a:t> je </a:t>
            </a:r>
            <a:r>
              <a:rPr lang="en-US" b="0" dirty="0" err="1" smtClean="0"/>
              <a:t>podávána</a:t>
            </a:r>
            <a:r>
              <a:rPr lang="en-US" b="0" dirty="0" smtClean="0"/>
              <a:t> v </a:t>
            </a:r>
            <a:r>
              <a:rPr lang="en-US" b="0" dirty="0" err="1" smtClean="0"/>
              <a:t>kterémkoli</a:t>
            </a:r>
            <a:r>
              <a:rPr lang="en-US" b="0" dirty="0" smtClean="0"/>
              <a:t> </a:t>
            </a:r>
            <a:r>
              <a:rPr lang="en-US" b="0" dirty="0" err="1" smtClean="0"/>
              <a:t>stadiu</a:t>
            </a:r>
            <a:r>
              <a:rPr lang="en-US" b="0" dirty="0" smtClean="0"/>
              <a:t> </a:t>
            </a:r>
            <a:r>
              <a:rPr lang="en-US" b="0" dirty="0" err="1" smtClean="0"/>
              <a:t>nemoci</a:t>
            </a:r>
            <a:r>
              <a:rPr lang="en-US" b="0" dirty="0" smtClean="0"/>
              <a:t>. </a:t>
            </a:r>
            <a:endParaRPr lang="cs-CZ" b="0" dirty="0" smtClean="0"/>
          </a:p>
          <a:p>
            <a:r>
              <a:rPr lang="en-US" b="0" dirty="0" err="1" smtClean="0"/>
              <a:t>Při</a:t>
            </a:r>
            <a:r>
              <a:rPr lang="en-US" b="0" dirty="0" smtClean="0"/>
              <a:t> </a:t>
            </a:r>
            <a:r>
              <a:rPr lang="en-US" b="0" dirty="0" err="1" smtClean="0"/>
              <a:t>těžkých</a:t>
            </a:r>
            <a:r>
              <a:rPr lang="en-US" b="0" dirty="0" smtClean="0"/>
              <a:t> </a:t>
            </a:r>
            <a:r>
              <a:rPr lang="en-US" b="0" dirty="0" err="1" smtClean="0"/>
              <a:t>atakách</a:t>
            </a:r>
            <a:r>
              <a:rPr lang="en-US" b="0" dirty="0" smtClean="0"/>
              <a:t> </a:t>
            </a:r>
            <a:r>
              <a:rPr lang="en-US" b="0" dirty="0" err="1" smtClean="0"/>
              <a:t>lze</a:t>
            </a:r>
            <a:r>
              <a:rPr lang="en-US" b="0" dirty="0" smtClean="0"/>
              <a:t> </a:t>
            </a:r>
            <a:r>
              <a:rPr lang="en-US" b="0" dirty="0" err="1" smtClean="0"/>
              <a:t>přejít</a:t>
            </a:r>
            <a:r>
              <a:rPr lang="en-US" b="0" dirty="0" smtClean="0"/>
              <a:t> </a:t>
            </a:r>
            <a:r>
              <a:rPr lang="en-US" b="0" dirty="0" err="1" smtClean="0"/>
              <a:t>přímo</a:t>
            </a:r>
            <a:r>
              <a:rPr lang="en-US" b="0" dirty="0" smtClean="0"/>
              <a:t> </a:t>
            </a:r>
            <a:r>
              <a:rPr lang="en-US" b="0" dirty="0" err="1" smtClean="0"/>
              <a:t>na</a:t>
            </a:r>
            <a:r>
              <a:rPr lang="en-US" b="0" dirty="0" smtClean="0"/>
              <a:t> </a:t>
            </a:r>
            <a:r>
              <a:rPr lang="en-US" b="0" dirty="0" err="1" smtClean="0"/>
              <a:t>eskalační</a:t>
            </a:r>
            <a:r>
              <a:rPr lang="en-US" b="0" dirty="0" smtClean="0"/>
              <a:t> </a:t>
            </a:r>
            <a:r>
              <a:rPr lang="en-US" b="0" dirty="0" err="1" smtClean="0"/>
              <a:t>léčbu</a:t>
            </a:r>
            <a:r>
              <a:rPr lang="en-US" b="0" dirty="0" smtClean="0"/>
              <a:t> </a:t>
            </a:r>
            <a:r>
              <a:rPr lang="en-US" b="0" dirty="0" err="1" smtClean="0"/>
              <a:t>natalizumabem</a:t>
            </a:r>
            <a:r>
              <a:rPr lang="en-US" b="0" dirty="0" smtClean="0"/>
              <a:t> </a:t>
            </a:r>
            <a:r>
              <a:rPr lang="en-US" b="0" dirty="0" err="1" smtClean="0"/>
              <a:t>nebo</a:t>
            </a:r>
            <a:r>
              <a:rPr lang="en-US" b="0" dirty="0" smtClean="0"/>
              <a:t> </a:t>
            </a:r>
            <a:r>
              <a:rPr lang="en-US" b="0" dirty="0" err="1" smtClean="0"/>
              <a:t>fingolimodem</a:t>
            </a:r>
            <a:r>
              <a:rPr lang="en-US" b="0" dirty="0" smtClean="0"/>
              <a:t>.</a:t>
            </a:r>
          </a:p>
          <a:p>
            <a:r>
              <a:rPr lang="en-US" b="0" dirty="0" smtClean="0"/>
              <a:t>Jen </a:t>
            </a:r>
            <a:r>
              <a:rPr lang="en-US" b="0" dirty="0" err="1" smtClean="0"/>
              <a:t>včasné</a:t>
            </a:r>
            <a:r>
              <a:rPr lang="en-US" b="0" dirty="0" smtClean="0"/>
              <a:t> </a:t>
            </a:r>
            <a:r>
              <a:rPr lang="en-US" b="0" dirty="0" err="1" smtClean="0"/>
              <a:t>zahájení</a:t>
            </a:r>
            <a:r>
              <a:rPr lang="en-US" b="0" dirty="0" smtClean="0"/>
              <a:t> </a:t>
            </a:r>
            <a:r>
              <a:rPr lang="en-US" b="0" dirty="0" err="1" smtClean="0"/>
              <a:t>imunomodulační</a:t>
            </a:r>
            <a:r>
              <a:rPr lang="en-US" b="0" dirty="0" smtClean="0"/>
              <a:t> </a:t>
            </a:r>
            <a:r>
              <a:rPr lang="en-US" b="0" dirty="0" err="1" smtClean="0"/>
              <a:t>léčby</a:t>
            </a:r>
            <a:r>
              <a:rPr lang="en-US" b="0" dirty="0" smtClean="0"/>
              <a:t> </a:t>
            </a:r>
            <a:r>
              <a:rPr lang="en-US" b="0" dirty="0" err="1" smtClean="0"/>
              <a:t>může</a:t>
            </a:r>
            <a:r>
              <a:rPr lang="en-US" b="0" dirty="0" smtClean="0"/>
              <a:t> </a:t>
            </a:r>
            <a:r>
              <a:rPr lang="en-US" b="0" dirty="0" err="1" smtClean="0"/>
              <a:t>vést</a:t>
            </a:r>
            <a:r>
              <a:rPr lang="en-US" b="0" dirty="0" smtClean="0"/>
              <a:t> k </a:t>
            </a:r>
            <a:r>
              <a:rPr lang="en-US" b="0" dirty="0" err="1" smtClean="0"/>
              <a:t>oddálení</a:t>
            </a:r>
            <a:r>
              <a:rPr lang="en-US" b="0" dirty="0" smtClean="0"/>
              <a:t> </a:t>
            </a:r>
            <a:r>
              <a:rPr lang="en-US" b="0" dirty="0" err="1" smtClean="0"/>
              <a:t>invalidizace</a:t>
            </a:r>
            <a:r>
              <a:rPr lang="en-US" b="0" dirty="0" smtClean="0"/>
              <a:t> </a:t>
            </a:r>
            <a:r>
              <a:rPr lang="en-US" b="0" dirty="0" err="1" smtClean="0"/>
              <a:t>pacienta</a:t>
            </a:r>
            <a:r>
              <a:rPr lang="en-US" b="0" dirty="0" smtClean="0"/>
              <a:t>, </a:t>
            </a:r>
            <a:r>
              <a:rPr lang="en-US" b="0" dirty="0" err="1" smtClean="0"/>
              <a:t>zlepšení</a:t>
            </a:r>
            <a:r>
              <a:rPr lang="en-US" b="0" dirty="0" smtClean="0"/>
              <a:t> </a:t>
            </a:r>
            <a:r>
              <a:rPr lang="en-US" b="0" dirty="0" err="1" smtClean="0"/>
              <a:t>kvality</a:t>
            </a:r>
            <a:r>
              <a:rPr lang="en-US" b="0" dirty="0" smtClean="0"/>
              <a:t> </a:t>
            </a:r>
            <a:r>
              <a:rPr lang="en-US" b="0" dirty="0" err="1" smtClean="0"/>
              <a:t>jeho</a:t>
            </a:r>
            <a:r>
              <a:rPr lang="en-US" b="0" dirty="0" smtClean="0"/>
              <a:t> </a:t>
            </a:r>
            <a:r>
              <a:rPr lang="en-US" b="0" dirty="0" err="1" smtClean="0"/>
              <a:t>života</a:t>
            </a:r>
            <a:r>
              <a:rPr lang="en-US" b="0" dirty="0" smtClean="0"/>
              <a:t> a </a:t>
            </a:r>
            <a:r>
              <a:rPr lang="en-US" b="0" dirty="0" err="1" smtClean="0"/>
              <a:t>také</a:t>
            </a:r>
            <a:r>
              <a:rPr lang="en-US" b="0" dirty="0" smtClean="0"/>
              <a:t> k </a:t>
            </a:r>
            <a:r>
              <a:rPr lang="en-US" b="0" dirty="0" err="1" smtClean="0"/>
              <a:t>farmakoekonomické</a:t>
            </a:r>
            <a:r>
              <a:rPr lang="en-US" b="0" dirty="0" smtClean="0"/>
              <a:t> </a:t>
            </a:r>
            <a:r>
              <a:rPr lang="en-US" b="0" dirty="0" err="1" smtClean="0"/>
              <a:t>efektivitě</a:t>
            </a:r>
            <a:r>
              <a:rPr lang="en-US" b="0" dirty="0" smtClean="0"/>
              <a:t> </a:t>
            </a:r>
            <a:r>
              <a:rPr lang="en-US" b="0" dirty="0" err="1" smtClean="0"/>
              <a:t>podávané</a:t>
            </a:r>
            <a:r>
              <a:rPr lang="en-US" b="0" dirty="0" smtClean="0"/>
              <a:t> </a:t>
            </a:r>
            <a:r>
              <a:rPr lang="en-US" b="0" dirty="0" err="1" smtClean="0"/>
              <a:t>léčby</a:t>
            </a:r>
            <a:r>
              <a:rPr lang="en-US" b="0" dirty="0" smtClean="0"/>
              <a:t>, </a:t>
            </a:r>
            <a:r>
              <a:rPr lang="en-US" b="0" dirty="0" err="1" smtClean="0"/>
              <a:t>neboť</a:t>
            </a:r>
            <a:r>
              <a:rPr lang="en-US" b="0" dirty="0" smtClean="0"/>
              <a:t> </a:t>
            </a:r>
            <a:r>
              <a:rPr lang="en-US" b="0" dirty="0" err="1" smtClean="0"/>
              <a:t>pozdní</a:t>
            </a:r>
            <a:r>
              <a:rPr lang="en-US" b="0" dirty="0" smtClean="0"/>
              <a:t> </a:t>
            </a:r>
            <a:r>
              <a:rPr lang="en-US" b="0" dirty="0" err="1" smtClean="0"/>
              <a:t>stádia</a:t>
            </a:r>
            <a:r>
              <a:rPr lang="en-US" b="0" dirty="0" smtClean="0"/>
              <a:t> invalidity (EDSS 7,5–9,5) </a:t>
            </a:r>
            <a:r>
              <a:rPr lang="en-US" b="0" dirty="0" err="1" smtClean="0"/>
              <a:t>jsou</a:t>
            </a:r>
            <a:r>
              <a:rPr lang="en-US" b="0" dirty="0" smtClean="0"/>
              <a:t> </a:t>
            </a:r>
            <a:r>
              <a:rPr lang="en-US" b="0" dirty="0" err="1" smtClean="0"/>
              <a:t>zatížena</a:t>
            </a:r>
            <a:r>
              <a:rPr lang="en-US" b="0" dirty="0" smtClean="0"/>
              <a:t> </a:t>
            </a:r>
            <a:r>
              <a:rPr lang="en-US" b="0" dirty="0" err="1" smtClean="0"/>
              <a:t>až</a:t>
            </a:r>
            <a:r>
              <a:rPr lang="en-US" b="0" dirty="0" smtClean="0"/>
              <a:t> </a:t>
            </a:r>
            <a:r>
              <a:rPr lang="en-US" b="0" dirty="0" err="1" smtClean="0"/>
              <a:t>trojnásobnými</a:t>
            </a:r>
            <a:r>
              <a:rPr lang="en-US" b="0" dirty="0" smtClean="0"/>
              <a:t> </a:t>
            </a:r>
            <a:r>
              <a:rPr lang="en-US" b="0" dirty="0" err="1" smtClean="0"/>
              <a:t>náklady</a:t>
            </a:r>
            <a:r>
              <a:rPr lang="en-US" b="0" dirty="0" smtClean="0"/>
              <a:t> pro </a:t>
            </a:r>
            <a:r>
              <a:rPr lang="en-US" b="0" dirty="0" err="1" smtClean="0"/>
              <a:t>společnost</a:t>
            </a:r>
            <a:r>
              <a:rPr lang="en-US" b="0" dirty="0" smtClean="0"/>
              <a:t>. </a:t>
            </a:r>
            <a:endParaRPr lang="en-US" dirty="0"/>
          </a:p>
        </p:txBody>
      </p:sp>
      <p:sp>
        <p:nvSpPr>
          <p:cNvPr id="92164" name="Slide Number Placeholder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3558" eaLnBrk="0" hangingPunct="0">
              <a:defRPr>
                <a:solidFill>
                  <a:schemeClr val="tx1"/>
                </a:solidFill>
                <a:latin typeface="Arial" pitchFamily="34" charset="0"/>
              </a:defRPr>
            </a:lvl1pPr>
            <a:lvl2pPr marL="722204" indent="-277771" defTabSz="913558" eaLnBrk="0" hangingPunct="0">
              <a:defRPr>
                <a:solidFill>
                  <a:schemeClr val="tx1"/>
                </a:solidFill>
                <a:latin typeface="Arial" pitchFamily="34" charset="0"/>
              </a:defRPr>
            </a:lvl2pPr>
            <a:lvl3pPr marL="1111083" indent="-222217" defTabSz="913558" eaLnBrk="0" hangingPunct="0">
              <a:defRPr>
                <a:solidFill>
                  <a:schemeClr val="tx1"/>
                </a:solidFill>
                <a:latin typeface="Arial" pitchFamily="34" charset="0"/>
              </a:defRPr>
            </a:lvl3pPr>
            <a:lvl4pPr marL="1555517" indent="-222217" defTabSz="913558" eaLnBrk="0" hangingPunct="0">
              <a:defRPr>
                <a:solidFill>
                  <a:schemeClr val="tx1"/>
                </a:solidFill>
                <a:latin typeface="Arial" pitchFamily="34" charset="0"/>
              </a:defRPr>
            </a:lvl4pPr>
            <a:lvl5pPr marL="1999950" indent="-222217" defTabSz="913558" eaLnBrk="0" hangingPunct="0">
              <a:defRPr>
                <a:solidFill>
                  <a:schemeClr val="tx1"/>
                </a:solidFill>
                <a:latin typeface="Arial" pitchFamily="34" charset="0"/>
              </a:defRPr>
            </a:lvl5pPr>
            <a:lvl6pPr marL="2444384" indent="-222217" defTabSz="913558" eaLnBrk="0" fontAlgn="base" hangingPunct="0">
              <a:spcBef>
                <a:spcPct val="0"/>
              </a:spcBef>
              <a:spcAft>
                <a:spcPct val="0"/>
              </a:spcAft>
              <a:defRPr>
                <a:solidFill>
                  <a:schemeClr val="tx1"/>
                </a:solidFill>
                <a:latin typeface="Arial" pitchFamily="34" charset="0"/>
              </a:defRPr>
            </a:lvl6pPr>
            <a:lvl7pPr marL="2888818" indent="-222217" defTabSz="913558" eaLnBrk="0" fontAlgn="base" hangingPunct="0">
              <a:spcBef>
                <a:spcPct val="0"/>
              </a:spcBef>
              <a:spcAft>
                <a:spcPct val="0"/>
              </a:spcAft>
              <a:defRPr>
                <a:solidFill>
                  <a:schemeClr val="tx1"/>
                </a:solidFill>
                <a:latin typeface="Arial" pitchFamily="34" charset="0"/>
              </a:defRPr>
            </a:lvl7pPr>
            <a:lvl8pPr marL="3333251" indent="-222217" defTabSz="913558" eaLnBrk="0" fontAlgn="base" hangingPunct="0">
              <a:spcBef>
                <a:spcPct val="0"/>
              </a:spcBef>
              <a:spcAft>
                <a:spcPct val="0"/>
              </a:spcAft>
              <a:defRPr>
                <a:solidFill>
                  <a:schemeClr val="tx1"/>
                </a:solidFill>
                <a:latin typeface="Arial" pitchFamily="34" charset="0"/>
              </a:defRPr>
            </a:lvl8pPr>
            <a:lvl9pPr marL="3777685" indent="-222217" defTabSz="913558" eaLnBrk="0" fontAlgn="base" hangingPunct="0">
              <a:spcBef>
                <a:spcPct val="0"/>
              </a:spcBef>
              <a:spcAft>
                <a:spcPct val="0"/>
              </a:spcAft>
              <a:defRPr>
                <a:solidFill>
                  <a:schemeClr val="tx1"/>
                </a:solidFill>
                <a:latin typeface="Arial" pitchFamily="34" charset="0"/>
              </a:defRPr>
            </a:lvl9pPr>
          </a:lstStyle>
          <a:p>
            <a:pPr eaLnBrk="1" hangingPunct="1"/>
            <a:fld id="{44568761-CFB4-4A48-9AC3-E9B6EF25A977}" type="slidenum">
              <a:rPr lang="en-US" smtClean="0"/>
              <a:pPr eaLnBrk="1" hangingPunct="1"/>
              <a:t>20</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Jak</a:t>
            </a:r>
            <a:r>
              <a:rPr lang="cs-CZ" baseline="0" dirty="0" smtClean="0"/>
              <a:t> již bylo uvedeno, eskalace léčby je i předmětem </a:t>
            </a:r>
            <a:r>
              <a:rPr lang="cs-CZ" sz="1200" dirty="0" smtClean="0"/>
              <a:t>Klinického standardu pro diagnostiku a léčbu roztroušené sklerózy a </a:t>
            </a:r>
            <a:r>
              <a:rPr lang="cs-CZ" sz="1200" dirty="0" err="1" smtClean="0"/>
              <a:t>neuromyelitis</a:t>
            </a:r>
            <a:r>
              <a:rPr lang="cs-CZ" sz="1200" dirty="0" smtClean="0"/>
              <a:t> </a:t>
            </a:r>
            <a:r>
              <a:rPr lang="cs-CZ" sz="1200" dirty="0" err="1" smtClean="0"/>
              <a:t>optica</a:t>
            </a:r>
            <a:r>
              <a:rPr lang="cs-CZ" sz="1200" dirty="0" smtClean="0"/>
              <a:t>. Imunosuprese</a:t>
            </a:r>
            <a:r>
              <a:rPr lang="cs-CZ" sz="1200" baseline="0" dirty="0" smtClean="0"/>
              <a:t> je zde uváděna jako možnost 3. volby. A </a:t>
            </a:r>
            <a:r>
              <a:rPr lang="cs-CZ" sz="1200" baseline="0" dirty="0" err="1" smtClean="0"/>
              <a:t>imunosupresiva</a:t>
            </a:r>
            <a:r>
              <a:rPr lang="cs-CZ" sz="1200" baseline="0" dirty="0" smtClean="0"/>
              <a:t> by měla být nasazována až po selhání </a:t>
            </a:r>
            <a:r>
              <a:rPr lang="cs-CZ" sz="1200" baseline="0" dirty="0" err="1" smtClean="0"/>
              <a:t>natalizumabu</a:t>
            </a:r>
            <a:r>
              <a:rPr lang="cs-CZ" sz="1200" baseline="0" dirty="0" smtClean="0"/>
              <a:t> či </a:t>
            </a:r>
            <a:r>
              <a:rPr lang="cs-CZ" sz="1200" baseline="0" dirty="0" err="1" smtClean="0"/>
              <a:t>fingolimodu</a:t>
            </a:r>
            <a:r>
              <a:rPr lang="cs-CZ" sz="1200" baseline="0" dirty="0" smtClean="0"/>
              <a:t>.</a:t>
            </a:r>
            <a:endParaRPr lang="cs-CZ" dirty="0"/>
          </a:p>
        </p:txBody>
      </p:sp>
      <p:sp>
        <p:nvSpPr>
          <p:cNvPr id="4" name="Slide Number Placeholder 3"/>
          <p:cNvSpPr>
            <a:spLocks noGrp="1"/>
          </p:cNvSpPr>
          <p:nvPr>
            <p:ph type="sldNum" sz="quarter" idx="10"/>
          </p:nvPr>
        </p:nvSpPr>
        <p:spPr/>
        <p:txBody>
          <a:bodyPr/>
          <a:lstStyle/>
          <a:p>
            <a:fld id="{593B0D61-31E8-4D0D-85A3-13B2C7FB0EC7}" type="slidenum">
              <a:rPr lang="cs-CZ" smtClean="0"/>
              <a:pPr/>
              <a:t>21</a:t>
            </a:fld>
            <a:endParaRPr lang="cs-CZ"/>
          </a:p>
        </p:txBody>
      </p:sp>
    </p:spTree>
    <p:extLst>
      <p:ext uri="{BB962C8B-B14F-4D97-AF65-F5344CB8AC3E}">
        <p14:creationId xmlns="" xmlns:p14="http://schemas.microsoft.com/office/powerpoint/2010/main" val="4046288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anchor="b"/>
          <a:lstStyle/>
          <a:p>
            <a:pPr algn="r"/>
            <a:fld id="{CDC78B7F-6875-4F59-ACEF-F94A5BBED6F2}" type="slidenum">
              <a:rPr lang="cs-CZ" sz="1200"/>
              <a:pPr algn="r"/>
              <a:t>22</a:t>
            </a:fld>
            <a:endParaRPr lang="cs-CZ"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cs-CZ" dirty="0"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anchor="b"/>
          <a:lstStyle/>
          <a:p>
            <a:pPr algn="r"/>
            <a:fld id="{CDC78B7F-6875-4F59-ACEF-F94A5BBED6F2}" type="slidenum">
              <a:rPr lang="cs-CZ" sz="1200"/>
              <a:pPr algn="r"/>
              <a:t>23</a:t>
            </a:fld>
            <a:endParaRPr lang="cs-CZ"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cs-CZ" dirty="0"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F0010AA8-4626-4C97-BE17-045E706FF365}" type="slidenum">
              <a:rPr lang="cs-CZ" smtClean="0"/>
              <a:pPr/>
              <a:t>24</a:t>
            </a:fld>
            <a:endParaRPr lang="cs-CZ"/>
          </a:p>
        </p:txBody>
      </p:sp>
    </p:spTree>
    <p:extLst>
      <p:ext uri="{BB962C8B-B14F-4D97-AF65-F5344CB8AC3E}">
        <p14:creationId xmlns="" xmlns:p14="http://schemas.microsoft.com/office/powerpoint/2010/main" val="2154890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ástupný symbol pro obrázek snímk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2227" name="Zástupný symbol pro poznámky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Analýza českých dat ze studie TOP s data </a:t>
            </a:r>
            <a:r>
              <a:rPr lang="cs-CZ" baseline="0" dirty="0" err="1" smtClean="0"/>
              <a:t>cut</a:t>
            </a:r>
            <a:r>
              <a:rPr lang="cs-CZ" baseline="0" dirty="0" smtClean="0"/>
              <a:t> </a:t>
            </a:r>
            <a:r>
              <a:rPr lang="cs-CZ" baseline="0" dirty="0" err="1" smtClean="0"/>
              <a:t>off</a:t>
            </a:r>
            <a:r>
              <a:rPr lang="cs-CZ" baseline="0" dirty="0" smtClean="0"/>
              <a:t> v prosinci 2012</a:t>
            </a:r>
          </a:p>
          <a:p>
            <a:r>
              <a:rPr lang="cs-CZ" dirty="0" smtClean="0"/>
              <a:t>Výsledky ukazují že natalizumab je v ČR</a:t>
            </a:r>
            <a:r>
              <a:rPr lang="cs-CZ" baseline="0" dirty="0" smtClean="0"/>
              <a:t> nasazován pacientům s v průměru vyšším EDSS skóre než v jiných zemích a že časnější nasazování u pacientů v zahraničí přináší </a:t>
            </a:r>
            <a:r>
              <a:rPr lang="cs-CZ" baseline="0" dirty="0" err="1" smtClean="0"/>
              <a:t>statisicky</a:t>
            </a:r>
            <a:r>
              <a:rPr lang="cs-CZ" baseline="0" dirty="0" smtClean="0"/>
              <a:t> významné snížení EDSS skóre, kdežto v ČR zůstává EDSS stejné.</a:t>
            </a:r>
            <a:endParaRPr lang="cs-CZ" dirty="0" smtClean="0"/>
          </a:p>
        </p:txBody>
      </p:sp>
      <p:sp>
        <p:nvSpPr>
          <p:cNvPr id="4" name="Zástupný symbol pro číslo snímku 3"/>
          <p:cNvSpPr>
            <a:spLocks noGrp="1"/>
          </p:cNvSpPr>
          <p:nvPr>
            <p:ph type="sldNum" sz="quarter" idx="5"/>
          </p:nvPr>
        </p:nvSpPr>
        <p:spPr/>
        <p:txBody>
          <a:bodyPr/>
          <a:lstStyle/>
          <a:p>
            <a:pPr>
              <a:defRPr/>
            </a:pPr>
            <a:fld id="{53F5B14C-2AC0-4874-A3A1-162CFAEEAD67}" type="slidenum">
              <a:rPr lang="cs-CZ" smtClean="0"/>
              <a:pPr>
                <a:defRPr/>
              </a:pPr>
              <a:t>25</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anchor="b"/>
          <a:lstStyle/>
          <a:p>
            <a:pPr algn="r"/>
            <a:fld id="{CDC78B7F-6875-4F59-ACEF-F94A5BBED6F2}" type="slidenum">
              <a:rPr lang="cs-CZ" sz="1200"/>
              <a:pPr algn="r"/>
              <a:t>26</a:t>
            </a:fld>
            <a:endParaRPr lang="cs-CZ"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cs-CZ" dirty="0"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F0010AA8-4626-4C97-BE17-045E706FF365}" type="slidenum">
              <a:rPr lang="cs-CZ" smtClean="0"/>
              <a:pPr/>
              <a:t>27</a:t>
            </a:fld>
            <a:endParaRPr lang="cs-CZ"/>
          </a:p>
        </p:txBody>
      </p:sp>
    </p:spTree>
    <p:extLst>
      <p:ext uri="{BB962C8B-B14F-4D97-AF65-F5344CB8AC3E}">
        <p14:creationId xmlns="" xmlns:p14="http://schemas.microsoft.com/office/powerpoint/2010/main" val="1278144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xfrm>
            <a:off x="922338" y="746125"/>
            <a:ext cx="4954587" cy="3717925"/>
          </a:xfrm>
          <a:ln/>
        </p:spPr>
      </p:sp>
      <p:sp>
        <p:nvSpPr>
          <p:cNvPr id="62467" name="Rectangle 3"/>
          <p:cNvSpPr>
            <a:spLocks noGrp="1" noChangeArrowheads="1"/>
          </p:cNvSpPr>
          <p:nvPr>
            <p:ph type="body" idx="1"/>
          </p:nvPr>
        </p:nvSpPr>
        <p:spPr>
          <a:xfrm>
            <a:off x="904773" y="4716029"/>
            <a:ext cx="4988131" cy="4467146"/>
          </a:xfrm>
        </p:spPr>
        <p: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cs-CZ" sz="1800" dirty="0" smtClean="0"/>
              <a:t>Ačkoli dřívější studie naznačovaly, že k mozkové atrofii u pacientů s RS dochází převážně z důvodu úbytku bílé hmoty</a:t>
            </a:r>
            <a:r>
              <a:rPr lang="en-GB" sz="1800" dirty="0" smtClean="0"/>
              <a:t>,</a:t>
            </a:r>
            <a:r>
              <a:rPr lang="en-GB" sz="1800" baseline="30000" dirty="0" smtClean="0"/>
              <a:t>1</a:t>
            </a:r>
            <a:r>
              <a:rPr lang="en-GB" sz="1800" dirty="0" smtClean="0"/>
              <a:t> </a:t>
            </a:r>
            <a:r>
              <a:rPr lang="cs-CZ" sz="1800" dirty="0" smtClean="0"/>
              <a:t>novější studie popisují difuzní atrofii šedé hmoty.</a:t>
            </a:r>
            <a:r>
              <a:rPr lang="en-GB" sz="1800" baseline="30000" dirty="0" smtClean="0"/>
              <a:t>2–4</a:t>
            </a:r>
            <a:endParaRPr lang="cs-CZ" sz="1800" baseline="30000" dirty="0" smtClean="0"/>
          </a:p>
          <a:p>
            <a:pPr marL="800100" marR="0" lvl="1" indent="-342900" algn="l" defTabSz="914400" rtl="0" eaLnBrk="1" fontAlgn="auto" latinLnBrk="0" hangingPunct="1">
              <a:lnSpc>
                <a:spcPct val="100000"/>
              </a:lnSpc>
              <a:spcBef>
                <a:spcPts val="600"/>
              </a:spcBef>
              <a:spcAft>
                <a:spcPts val="600"/>
              </a:spcAft>
              <a:buClrTx/>
              <a:buSzTx/>
              <a:buFontTx/>
              <a:buAutoNum type="arabicPeriod"/>
              <a:tabLst/>
              <a:defRPr/>
            </a:pPr>
            <a:r>
              <a:rPr lang="en-GB" sz="1800" dirty="0" err="1" smtClean="0">
                <a:solidFill>
                  <a:srgbClr val="000000"/>
                </a:solidFill>
              </a:rPr>
              <a:t>Ge</a:t>
            </a:r>
            <a:r>
              <a:rPr lang="en-GB" sz="1800" dirty="0" smtClean="0">
                <a:solidFill>
                  <a:srgbClr val="000000"/>
                </a:solidFill>
              </a:rPr>
              <a:t> Y et al. </a:t>
            </a:r>
            <a:r>
              <a:rPr lang="en-GB" sz="1800" i="1" dirty="0" smtClean="0">
                <a:solidFill>
                  <a:srgbClr val="000000"/>
                </a:solidFill>
              </a:rPr>
              <a:t>AJNR Am J </a:t>
            </a:r>
            <a:r>
              <a:rPr lang="en-GB" sz="1800" i="1" dirty="0" err="1" smtClean="0">
                <a:solidFill>
                  <a:srgbClr val="000000"/>
                </a:solidFill>
              </a:rPr>
              <a:t>Neuroradiol</a:t>
            </a:r>
            <a:r>
              <a:rPr lang="en-GB" sz="1800" dirty="0" smtClean="0">
                <a:solidFill>
                  <a:srgbClr val="000000"/>
                </a:solidFill>
              </a:rPr>
              <a:t>. 2002;23:1327-1333; </a:t>
            </a:r>
            <a:endParaRPr lang="cs-CZ" sz="1800" dirty="0" smtClean="0">
              <a:solidFill>
                <a:srgbClr val="000000"/>
              </a:solidFill>
            </a:endParaRPr>
          </a:p>
          <a:p>
            <a:pPr marL="800100" marR="0" lvl="1" indent="-342900" algn="l" defTabSz="914400" rtl="0" eaLnBrk="1" fontAlgn="auto" latinLnBrk="0" hangingPunct="1">
              <a:lnSpc>
                <a:spcPct val="100000"/>
              </a:lnSpc>
              <a:spcBef>
                <a:spcPts val="600"/>
              </a:spcBef>
              <a:spcAft>
                <a:spcPts val="600"/>
              </a:spcAft>
              <a:buClrTx/>
              <a:buSzTx/>
              <a:buFontTx/>
              <a:buAutoNum type="arabicPeriod"/>
              <a:tabLst/>
              <a:defRPr/>
            </a:pPr>
            <a:r>
              <a:rPr lang="en-GB" sz="1800" dirty="0" smtClean="0">
                <a:solidFill>
                  <a:srgbClr val="000000"/>
                </a:solidFill>
              </a:rPr>
              <a:t>Fisher E et al. </a:t>
            </a:r>
            <a:r>
              <a:rPr lang="en-GB" sz="1800" i="1" dirty="0" smtClean="0">
                <a:solidFill>
                  <a:srgbClr val="000000"/>
                </a:solidFill>
              </a:rPr>
              <a:t>Ann Neurol</a:t>
            </a:r>
            <a:r>
              <a:rPr lang="en-GB" sz="1800" dirty="0" smtClean="0">
                <a:solidFill>
                  <a:srgbClr val="000000"/>
                </a:solidFill>
              </a:rPr>
              <a:t>. 2008;64:255-265; </a:t>
            </a:r>
            <a:endParaRPr lang="cs-CZ" sz="1800" dirty="0" smtClean="0">
              <a:solidFill>
                <a:srgbClr val="000000"/>
              </a:solidFill>
            </a:endParaRPr>
          </a:p>
          <a:p>
            <a:pPr marL="800100" marR="0" lvl="1" indent="-342900" algn="l" defTabSz="914400" rtl="0" eaLnBrk="1" fontAlgn="auto" latinLnBrk="0" hangingPunct="1">
              <a:lnSpc>
                <a:spcPct val="100000"/>
              </a:lnSpc>
              <a:spcBef>
                <a:spcPts val="600"/>
              </a:spcBef>
              <a:spcAft>
                <a:spcPts val="600"/>
              </a:spcAft>
              <a:buClrTx/>
              <a:buSzTx/>
              <a:buFontTx/>
              <a:buAutoNum type="arabicPeriod"/>
              <a:tabLst/>
              <a:defRPr/>
            </a:pPr>
            <a:r>
              <a:rPr lang="en-GB" sz="1800" dirty="0" err="1" smtClean="0">
                <a:solidFill>
                  <a:srgbClr val="000000"/>
                </a:solidFill>
              </a:rPr>
              <a:t>Fisniku</a:t>
            </a:r>
            <a:r>
              <a:rPr lang="en-GB" sz="1800" dirty="0" smtClean="0">
                <a:solidFill>
                  <a:srgbClr val="000000"/>
                </a:solidFill>
              </a:rPr>
              <a:t> LK et al. </a:t>
            </a:r>
            <a:r>
              <a:rPr lang="en-GB" sz="1800" i="1" dirty="0" smtClean="0">
                <a:solidFill>
                  <a:srgbClr val="000000"/>
                </a:solidFill>
              </a:rPr>
              <a:t>Ann Neurol</a:t>
            </a:r>
            <a:r>
              <a:rPr lang="en-GB" sz="1800" dirty="0" smtClean="0">
                <a:solidFill>
                  <a:srgbClr val="000000"/>
                </a:solidFill>
              </a:rPr>
              <a:t>. 2008;64:247-254; </a:t>
            </a:r>
            <a:endParaRPr lang="cs-CZ" sz="1800" dirty="0" smtClean="0">
              <a:solidFill>
                <a:srgbClr val="000000"/>
              </a:solidFill>
            </a:endParaRPr>
          </a:p>
          <a:p>
            <a:pPr marL="800100" marR="0" lvl="1" indent="-342900" algn="l" defTabSz="914400" rtl="0" eaLnBrk="1" fontAlgn="auto" latinLnBrk="0" hangingPunct="1">
              <a:lnSpc>
                <a:spcPct val="100000"/>
              </a:lnSpc>
              <a:spcBef>
                <a:spcPts val="600"/>
              </a:spcBef>
              <a:spcAft>
                <a:spcPts val="600"/>
              </a:spcAft>
              <a:buClrTx/>
              <a:buSzTx/>
              <a:buFontTx/>
              <a:buAutoNum type="arabicPeriod"/>
              <a:tabLst/>
              <a:defRPr/>
            </a:pPr>
            <a:r>
              <a:rPr lang="en-GB" sz="1800" dirty="0" err="1" smtClean="0">
                <a:solidFill>
                  <a:srgbClr val="000000"/>
                </a:solidFill>
              </a:rPr>
              <a:t>Horakova</a:t>
            </a:r>
            <a:r>
              <a:rPr lang="en-GB" sz="1800" dirty="0" smtClean="0">
                <a:solidFill>
                  <a:srgbClr val="000000"/>
                </a:solidFill>
              </a:rPr>
              <a:t> D et al. </a:t>
            </a:r>
            <a:r>
              <a:rPr lang="en-GB" sz="1800" i="1" dirty="0" smtClean="0">
                <a:solidFill>
                  <a:srgbClr val="000000"/>
                </a:solidFill>
              </a:rPr>
              <a:t>J </a:t>
            </a:r>
            <a:r>
              <a:rPr lang="en-GB" sz="1800" i="1" dirty="0" err="1" smtClean="0">
                <a:solidFill>
                  <a:srgbClr val="000000"/>
                </a:solidFill>
              </a:rPr>
              <a:t>Neurol</a:t>
            </a:r>
            <a:r>
              <a:rPr lang="en-GB" sz="1800" i="1" dirty="0" smtClean="0">
                <a:solidFill>
                  <a:srgbClr val="000000"/>
                </a:solidFill>
              </a:rPr>
              <a:t> </a:t>
            </a:r>
            <a:r>
              <a:rPr lang="en-GB" sz="1800" i="1" dirty="0" err="1" smtClean="0">
                <a:solidFill>
                  <a:srgbClr val="000000"/>
                </a:solidFill>
              </a:rPr>
              <a:t>Neurosurg</a:t>
            </a:r>
            <a:r>
              <a:rPr lang="en-GB" sz="1800" i="1" dirty="0" smtClean="0">
                <a:solidFill>
                  <a:srgbClr val="000000"/>
                </a:solidFill>
              </a:rPr>
              <a:t> Psychiatry</a:t>
            </a:r>
            <a:r>
              <a:rPr lang="en-GB" sz="1800" dirty="0" smtClean="0">
                <a:solidFill>
                  <a:srgbClr val="000000"/>
                </a:solidFill>
              </a:rPr>
              <a:t>. 2008;79:407-414;</a:t>
            </a:r>
            <a:endParaRPr lang="en-GB" sz="1800" baseline="30000" dirty="0" smtClean="0"/>
          </a:p>
          <a:p>
            <a:pPr>
              <a:spcBef>
                <a:spcPts val="600"/>
              </a:spcBef>
              <a:spcAft>
                <a:spcPts val="600"/>
              </a:spcAft>
            </a:pPr>
            <a:endParaRPr lang="cs-CZ" sz="1800" dirty="0" smtClean="0">
              <a:latin typeface="Arial" pitchFamily="34" charset="0"/>
              <a:cs typeface="Arial" pitchFamily="34" charset="0"/>
            </a:endParaRPr>
          </a:p>
          <a:p>
            <a:pPr>
              <a:spcBef>
                <a:spcPts val="600"/>
              </a:spcBef>
              <a:spcAft>
                <a:spcPts val="600"/>
              </a:spcAft>
            </a:pPr>
            <a:endParaRPr lang="cs-CZ" sz="1800" dirty="0" smtClean="0">
              <a:latin typeface="Arial" pitchFamily="34" charset="0"/>
              <a:cs typeface="Arial" pitchFamily="34" charset="0"/>
            </a:endParaRPr>
          </a:p>
          <a:p>
            <a:pPr>
              <a:spcBef>
                <a:spcPts val="600"/>
              </a:spcBef>
              <a:spcAft>
                <a:spcPts val="600"/>
              </a:spcAft>
            </a:pPr>
            <a:r>
              <a:rPr lang="cs-CZ" sz="1800" dirty="0" smtClean="0">
                <a:latin typeface="Arial" pitchFamily="34" charset="0"/>
                <a:cs typeface="Arial" pitchFamily="34" charset="0"/>
              </a:rPr>
              <a:t>Recentně bylo zjištěno, že mozková kůra je další důležitou oblastí patogeneze RS</a:t>
            </a:r>
            <a:r>
              <a:rPr lang="en-US" sz="1800" baseline="30000" dirty="0" smtClean="0">
                <a:latin typeface="Arial" pitchFamily="34" charset="0"/>
                <a:cs typeface="Arial" pitchFamily="34" charset="0"/>
              </a:rPr>
              <a:t>1</a:t>
            </a:r>
            <a:endParaRPr lang="en-US" sz="1800" dirty="0" smtClean="0">
              <a:latin typeface="Arial" pitchFamily="34" charset="0"/>
              <a:cs typeface="Arial" pitchFamily="34" charset="0"/>
            </a:endParaRPr>
          </a:p>
          <a:p>
            <a:pPr>
              <a:spcBef>
                <a:spcPts val="600"/>
              </a:spcBef>
              <a:spcAft>
                <a:spcPts val="600"/>
              </a:spcAft>
            </a:pPr>
            <a:r>
              <a:rPr lang="cs-CZ" sz="1800" dirty="0" smtClean="0">
                <a:latin typeface="Arial" pitchFamily="34" charset="0"/>
                <a:cs typeface="Arial" pitchFamily="34" charset="0"/>
              </a:rPr>
              <a:t>V rozsáhlých studiích s RS pacienty bylo zjištěno, že kortikální léze:</a:t>
            </a:r>
          </a:p>
          <a:p>
            <a:pPr lvl="1">
              <a:spcBef>
                <a:spcPts val="600"/>
              </a:spcBef>
              <a:spcAft>
                <a:spcPts val="600"/>
              </a:spcAft>
            </a:pPr>
            <a:r>
              <a:rPr lang="cs-CZ" sz="1600" dirty="0" smtClean="0">
                <a:latin typeface="Arial" pitchFamily="34" charset="0"/>
                <a:cs typeface="Arial" pitchFamily="34" charset="0"/>
              </a:rPr>
              <a:t>byly zjištěny v raných stádiích nemoci</a:t>
            </a:r>
            <a:r>
              <a:rPr lang="en-US" sz="1400" baseline="30000" dirty="0" smtClean="0">
                <a:latin typeface="Arial" pitchFamily="34" charset="0"/>
                <a:cs typeface="Arial" pitchFamily="34" charset="0"/>
              </a:rPr>
              <a:t>2,3</a:t>
            </a:r>
            <a:endParaRPr lang="cs-CZ" sz="1400" dirty="0" smtClean="0">
              <a:latin typeface="Arial" pitchFamily="34" charset="0"/>
              <a:cs typeface="Arial" pitchFamily="34" charset="0"/>
            </a:endParaRPr>
          </a:p>
          <a:p>
            <a:pPr lvl="1">
              <a:spcBef>
                <a:spcPts val="600"/>
              </a:spcBef>
              <a:spcAft>
                <a:spcPts val="600"/>
              </a:spcAft>
            </a:pPr>
            <a:r>
              <a:rPr lang="cs-CZ" sz="1600" dirty="0" smtClean="0">
                <a:latin typeface="Arial" pitchFamily="34" charset="0"/>
                <a:cs typeface="Arial" pitchFamily="34" charset="0"/>
              </a:rPr>
              <a:t>byly spojeny se závažnými příznaky, jako například epilepsie</a:t>
            </a:r>
            <a:r>
              <a:rPr lang="en-US" sz="1400" baseline="30000" dirty="0" smtClean="0">
                <a:latin typeface="Arial" pitchFamily="34" charset="0"/>
                <a:cs typeface="Arial" pitchFamily="34" charset="0"/>
              </a:rPr>
              <a:t>4</a:t>
            </a:r>
            <a:endParaRPr lang="en-US" sz="1400" dirty="0" smtClean="0">
              <a:latin typeface="Arial" pitchFamily="34" charset="0"/>
              <a:cs typeface="Arial" pitchFamily="34" charset="0"/>
            </a:endParaRPr>
          </a:p>
          <a:p>
            <a:pPr lvl="1" eaLnBrk="1" hangingPunct="1">
              <a:spcBef>
                <a:spcPts val="600"/>
              </a:spcBef>
              <a:spcAft>
                <a:spcPts val="600"/>
              </a:spcAft>
            </a:pPr>
            <a:r>
              <a:rPr lang="cs-CZ" sz="1600" dirty="0" smtClean="0">
                <a:latin typeface="Arial" pitchFamily="34" charset="0"/>
                <a:cs typeface="Arial" pitchFamily="34" charset="0"/>
              </a:rPr>
              <a:t>negativně korelovaly s benigním průběhem onemocnění</a:t>
            </a:r>
            <a:r>
              <a:rPr lang="en-US" sz="1600" baseline="30000" dirty="0" smtClean="0">
                <a:latin typeface="Arial" pitchFamily="34" charset="0"/>
                <a:cs typeface="Arial" pitchFamily="34" charset="0"/>
              </a:rPr>
              <a:t>5</a:t>
            </a:r>
            <a:endParaRPr lang="en-US" sz="1600" dirty="0" smtClean="0">
              <a:latin typeface="Arial" pitchFamily="34" charset="0"/>
              <a:cs typeface="Arial" pitchFamily="34" charset="0"/>
            </a:endParaRPr>
          </a:p>
          <a:p>
            <a:pPr lvl="1" eaLnBrk="1" hangingPunct="1">
              <a:spcBef>
                <a:spcPts val="600"/>
              </a:spcBef>
              <a:spcAft>
                <a:spcPts val="600"/>
              </a:spcAft>
            </a:pPr>
            <a:r>
              <a:rPr lang="cs-CZ" sz="1600" dirty="0" smtClean="0">
                <a:latin typeface="Arial" pitchFamily="34" charset="0"/>
                <a:cs typeface="Arial" pitchFamily="34" charset="0"/>
              </a:rPr>
              <a:t>byly zjištěny v klinickém počátku onemocnění u pacientů s RS, kteří neměli žádné léze v bílé hmotě</a:t>
            </a:r>
            <a:r>
              <a:rPr lang="en-US" sz="1600" baseline="30000" dirty="0" smtClean="0">
                <a:latin typeface="Arial" pitchFamily="34" charset="0"/>
                <a:cs typeface="Arial" pitchFamily="34" charset="0"/>
              </a:rPr>
              <a:t>6</a:t>
            </a:r>
            <a:endParaRPr lang="en-US" sz="1600" dirty="0" smtClean="0">
              <a:latin typeface="Arial" pitchFamily="34" charset="0"/>
              <a:cs typeface="Arial" pitchFamily="34" charset="0"/>
            </a:endParaRPr>
          </a:p>
          <a:p>
            <a:pPr eaLnBrk="1" hangingPunct="1">
              <a:spcBef>
                <a:spcPts val="600"/>
              </a:spcBef>
              <a:spcAft>
                <a:spcPts val="600"/>
              </a:spcAft>
            </a:pPr>
            <a:r>
              <a:rPr lang="cs-CZ" sz="1800" dirty="0" smtClean="0">
                <a:latin typeface="Arial" pitchFamily="34" charset="0"/>
                <a:cs typeface="Arial" pitchFamily="34" charset="0"/>
              </a:rPr>
              <a:t>Kortikální léze tedy mohou významným způsobem ovlivňovat klinický průběh RS</a:t>
            </a:r>
            <a:r>
              <a:rPr lang="en-GB" sz="1800" baseline="30000" dirty="0" smtClean="0">
                <a:latin typeface="Arial" pitchFamily="34" charset="0"/>
                <a:cs typeface="Arial" pitchFamily="34" charset="0"/>
              </a:rPr>
              <a:t>7</a:t>
            </a:r>
          </a:p>
          <a:p>
            <a:pPr>
              <a:spcBef>
                <a:spcPts val="600"/>
              </a:spcBef>
              <a:spcAft>
                <a:spcPts val="600"/>
              </a:spcAft>
            </a:pPr>
            <a:r>
              <a:rPr lang="cs-CZ" sz="1800" dirty="0" smtClean="0">
                <a:latin typeface="Arial" pitchFamily="34" charset="0"/>
                <a:cs typeface="Arial" pitchFamily="34" charset="0"/>
              </a:rPr>
              <a:t>Má se za to, že kortikální léze významně přispívají ke kortikální atrofii u pacientů s RS</a:t>
            </a:r>
            <a:r>
              <a:rPr lang="en-GB" sz="1800" baseline="30000" dirty="0" smtClean="0">
                <a:latin typeface="Arial" pitchFamily="34" charset="0"/>
                <a:cs typeface="Arial" pitchFamily="34" charset="0"/>
              </a:rPr>
              <a:t>8</a:t>
            </a:r>
            <a:endParaRPr lang="en-US" sz="1800" dirty="0" smtClean="0">
              <a:latin typeface="Arial" pitchFamily="34" charset="0"/>
              <a:cs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dirty="0" smtClean="0">
                <a:solidFill>
                  <a:srgbClr val="000000"/>
                </a:solidFill>
                <a:latin typeface="Arial" pitchFamily="34" charset="0"/>
              </a:rPr>
              <a:t>Walker CA et al. </a:t>
            </a:r>
            <a:r>
              <a:rPr lang="en-US" sz="1200" b="0" i="1" dirty="0" smtClean="0">
                <a:solidFill>
                  <a:srgbClr val="000000"/>
                </a:solidFill>
                <a:latin typeface="Arial" pitchFamily="34" charset="0"/>
              </a:rPr>
              <a:t>BMC </a:t>
            </a:r>
            <a:r>
              <a:rPr lang="en-US" sz="1200" b="0" i="1" dirty="0" err="1" smtClean="0">
                <a:solidFill>
                  <a:srgbClr val="000000"/>
                </a:solidFill>
                <a:latin typeface="Arial" pitchFamily="34" charset="0"/>
              </a:rPr>
              <a:t>Neurol</a:t>
            </a:r>
            <a:r>
              <a:rPr lang="en-US" sz="1200" b="0" i="1" dirty="0" smtClean="0">
                <a:solidFill>
                  <a:srgbClr val="000000"/>
                </a:solidFill>
                <a:latin typeface="Arial" pitchFamily="34" charset="0"/>
              </a:rPr>
              <a:t> </a:t>
            </a:r>
            <a:r>
              <a:rPr lang="en-US" sz="1200" b="0" dirty="0" smtClean="0">
                <a:solidFill>
                  <a:srgbClr val="000000"/>
                </a:solidFill>
                <a:latin typeface="Arial" pitchFamily="34" charset="0"/>
              </a:rPr>
              <a:t>2011;11:152;</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dirty="0" smtClean="0">
                <a:solidFill>
                  <a:srgbClr val="000000"/>
                </a:solidFill>
                <a:latin typeface="Arial" pitchFamily="34" charset="0"/>
              </a:rPr>
              <a:t>Calabrese M et al</a:t>
            </a:r>
            <a:r>
              <a:rPr lang="en-US" sz="1200" b="0" i="1" dirty="0" smtClean="0">
                <a:solidFill>
                  <a:srgbClr val="000000"/>
                </a:solidFill>
                <a:latin typeface="Arial" pitchFamily="34" charset="0"/>
              </a:rPr>
              <a:t>. </a:t>
            </a:r>
            <a:r>
              <a:rPr lang="en-GB" sz="1200" b="0" i="1" dirty="0" smtClean="0">
                <a:solidFill>
                  <a:srgbClr val="000000"/>
                </a:solidFill>
                <a:latin typeface="Arial" pitchFamily="34" charset="0"/>
              </a:rPr>
              <a:t>J Neurol. </a:t>
            </a:r>
            <a:r>
              <a:rPr lang="en-GB" sz="1200" b="0" dirty="0" smtClean="0">
                <a:solidFill>
                  <a:srgbClr val="000000"/>
                </a:solidFill>
                <a:latin typeface="Arial" pitchFamily="34" charset="0"/>
              </a:rPr>
              <a:t>2007;254:1212-1220; </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smtClean="0">
                <a:solidFill>
                  <a:srgbClr val="000000"/>
                </a:solidFill>
                <a:latin typeface="Arial" pitchFamily="34" charset="0"/>
              </a:rPr>
              <a:t>Calabrese M et al. </a:t>
            </a:r>
            <a:r>
              <a:rPr lang="en-GB" sz="1200" b="0" i="1" dirty="0" smtClean="0">
                <a:solidFill>
                  <a:srgbClr val="000000"/>
                </a:solidFill>
                <a:latin typeface="Arial" pitchFamily="34" charset="0"/>
              </a:rPr>
              <a:t>Arch Neurol.</a:t>
            </a:r>
            <a:r>
              <a:rPr lang="cs-CZ" sz="1200" b="0" i="1" baseline="0" dirty="0" smtClean="0">
                <a:solidFill>
                  <a:srgbClr val="000000"/>
                </a:solidFill>
                <a:latin typeface="Arial" pitchFamily="34" charset="0"/>
              </a:rPr>
              <a:t> </a:t>
            </a:r>
            <a:r>
              <a:rPr lang="en-GB" sz="1200" b="0" dirty="0" smtClean="0">
                <a:solidFill>
                  <a:srgbClr val="000000"/>
                </a:solidFill>
                <a:latin typeface="Arial" pitchFamily="34" charset="0"/>
              </a:rPr>
              <a:t>2007;64:1416-1422;</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smtClean="0">
                <a:solidFill>
                  <a:srgbClr val="000000"/>
                </a:solidFill>
                <a:latin typeface="Arial" pitchFamily="34" charset="0"/>
              </a:rPr>
              <a:t>Calabrese M et al. </a:t>
            </a:r>
            <a:r>
              <a:rPr lang="en-GB" sz="1200" b="0" i="1" dirty="0" smtClean="0">
                <a:solidFill>
                  <a:srgbClr val="000000"/>
                </a:solidFill>
                <a:latin typeface="Arial" pitchFamily="34" charset="0"/>
              </a:rPr>
              <a:t>J Neurol. </a:t>
            </a:r>
            <a:r>
              <a:rPr lang="en-GB" sz="1200" b="0" dirty="0" smtClean="0">
                <a:solidFill>
                  <a:srgbClr val="000000"/>
                </a:solidFill>
                <a:latin typeface="Arial" pitchFamily="34" charset="0"/>
              </a:rPr>
              <a:t>2008;255:581-586</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smtClean="0">
                <a:solidFill>
                  <a:srgbClr val="000000"/>
                </a:solidFill>
                <a:latin typeface="Arial" pitchFamily="34" charset="0"/>
              </a:rPr>
              <a:t>Calabrese M et al. </a:t>
            </a:r>
            <a:r>
              <a:rPr lang="en-GB" sz="1200" b="0" i="1" dirty="0" err="1" smtClean="0">
                <a:solidFill>
                  <a:srgbClr val="000000"/>
                </a:solidFill>
                <a:latin typeface="Arial" pitchFamily="34" charset="0"/>
              </a:rPr>
              <a:t>Mult</a:t>
            </a:r>
            <a:r>
              <a:rPr lang="en-GB" sz="1200" b="0" i="1" dirty="0" smtClean="0">
                <a:solidFill>
                  <a:srgbClr val="000000"/>
                </a:solidFill>
                <a:latin typeface="Arial" pitchFamily="34" charset="0"/>
              </a:rPr>
              <a:t> </a:t>
            </a:r>
            <a:r>
              <a:rPr lang="en-GB" sz="1200" b="0" i="1" dirty="0" err="1" smtClean="0">
                <a:solidFill>
                  <a:srgbClr val="000000"/>
                </a:solidFill>
                <a:latin typeface="Arial" pitchFamily="34" charset="0"/>
              </a:rPr>
              <a:t>Scler</a:t>
            </a:r>
            <a:r>
              <a:rPr lang="en-GB" sz="1200" b="0" i="1" dirty="0" smtClean="0">
                <a:solidFill>
                  <a:srgbClr val="000000"/>
                </a:solidFill>
                <a:latin typeface="Arial" pitchFamily="34" charset="0"/>
              </a:rPr>
              <a:t>. </a:t>
            </a:r>
            <a:r>
              <a:rPr lang="en-GB" sz="1200" b="0" dirty="0" smtClean="0">
                <a:solidFill>
                  <a:srgbClr val="000000"/>
                </a:solidFill>
                <a:latin typeface="Arial" pitchFamily="34" charset="0"/>
              </a:rPr>
              <a:t>2009;15:36-41</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smtClean="0">
                <a:solidFill>
                  <a:srgbClr val="000000"/>
                </a:solidFill>
                <a:latin typeface="Arial" pitchFamily="34" charset="0"/>
              </a:rPr>
              <a:t>Calabrese M et al.</a:t>
            </a:r>
            <a:r>
              <a:rPr lang="cs-CZ" sz="1200" b="0" dirty="0" smtClean="0">
                <a:solidFill>
                  <a:srgbClr val="000000"/>
                </a:solidFill>
                <a:latin typeface="Arial" pitchFamily="34" charset="0"/>
              </a:rPr>
              <a:t> </a:t>
            </a:r>
            <a:r>
              <a:rPr lang="en-GB" sz="1200" b="0" i="1" dirty="0" err="1" smtClean="0">
                <a:solidFill>
                  <a:srgbClr val="000000"/>
                </a:solidFill>
                <a:latin typeface="Arial" pitchFamily="34" charset="0"/>
              </a:rPr>
              <a:t>Mult</a:t>
            </a:r>
            <a:r>
              <a:rPr lang="en-GB" sz="1200" b="0" i="1" dirty="0" smtClean="0">
                <a:solidFill>
                  <a:srgbClr val="000000"/>
                </a:solidFill>
                <a:latin typeface="Arial" pitchFamily="34" charset="0"/>
              </a:rPr>
              <a:t> </a:t>
            </a:r>
            <a:r>
              <a:rPr lang="en-GB" sz="1200" b="0" i="1" dirty="0" err="1" smtClean="0">
                <a:solidFill>
                  <a:srgbClr val="000000"/>
                </a:solidFill>
                <a:latin typeface="Arial" pitchFamily="34" charset="0"/>
              </a:rPr>
              <a:t>Scler</a:t>
            </a:r>
            <a:r>
              <a:rPr lang="en-GB" sz="1200" b="0" i="1" dirty="0" smtClean="0">
                <a:solidFill>
                  <a:srgbClr val="000000"/>
                </a:solidFill>
                <a:latin typeface="Arial" pitchFamily="34" charset="0"/>
              </a:rPr>
              <a:t>. </a:t>
            </a:r>
            <a:r>
              <a:rPr lang="en-GB" sz="1200" b="0" dirty="0" smtClean="0">
                <a:solidFill>
                  <a:srgbClr val="000000"/>
                </a:solidFill>
                <a:latin typeface="Arial" pitchFamily="34" charset="0"/>
              </a:rPr>
              <a:t>2009;15:933-941; 7</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smtClean="0">
                <a:solidFill>
                  <a:srgbClr val="000000"/>
                </a:solidFill>
                <a:latin typeface="Arial" pitchFamily="34" charset="0"/>
              </a:rPr>
              <a:t>Calabrese M et al. </a:t>
            </a:r>
            <a:r>
              <a:rPr lang="en-GB" sz="1200" b="0" i="1" dirty="0" smtClean="0">
                <a:solidFill>
                  <a:srgbClr val="000000"/>
                </a:solidFill>
                <a:latin typeface="Arial" pitchFamily="34" charset="0"/>
              </a:rPr>
              <a:t>Ann Neurol</a:t>
            </a:r>
            <a:r>
              <a:rPr lang="en-GB" sz="1200" b="0" dirty="0" smtClean="0">
                <a:solidFill>
                  <a:srgbClr val="000000"/>
                </a:solidFill>
                <a:latin typeface="Arial" pitchFamily="34" charset="0"/>
              </a:rPr>
              <a:t>. 2010;67:376-383</a:t>
            </a:r>
            <a:r>
              <a:rPr lang="en-GB" sz="1200" b="0" dirty="0" smtClean="0">
                <a:solidFill>
                  <a:srgbClr val="000000"/>
                </a:solidFill>
              </a:rPr>
              <a:t>;</a:t>
            </a:r>
            <a:r>
              <a:rPr lang="en-GB" sz="1200" b="0" dirty="0" smtClean="0">
                <a:solidFill>
                  <a:srgbClr val="000000"/>
                </a:solidFill>
                <a:latin typeface="Arial" pitchFamily="34" charset="0"/>
              </a:rPr>
              <a:t> </a:t>
            </a:r>
            <a:endParaRPr lang="cs-CZ" sz="1200" b="0" dirty="0" smtClean="0">
              <a:solidFill>
                <a:srgbClr val="000000"/>
              </a:solidFill>
              <a:latin typeface="Arial" pitchFamily="34" charset="0"/>
            </a:endParaRP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err="1" smtClean="0">
                <a:solidFill>
                  <a:srgbClr val="000000"/>
                </a:solidFill>
                <a:latin typeface="Arial" pitchFamily="34" charset="0"/>
              </a:rPr>
              <a:t>Rinaldi</a:t>
            </a:r>
            <a:r>
              <a:rPr lang="en-GB" sz="1200" b="0" dirty="0" smtClean="0">
                <a:solidFill>
                  <a:srgbClr val="000000"/>
                </a:solidFill>
                <a:latin typeface="Arial" pitchFamily="34" charset="0"/>
              </a:rPr>
              <a:t> F et al. </a:t>
            </a:r>
            <a:r>
              <a:rPr lang="en-GB" sz="1200" b="0" i="1" dirty="0" err="1" smtClean="0">
                <a:solidFill>
                  <a:srgbClr val="000000"/>
                </a:solidFill>
                <a:latin typeface="Arial" pitchFamily="34" charset="0"/>
              </a:rPr>
              <a:t>Mult</a:t>
            </a:r>
            <a:r>
              <a:rPr lang="en-GB" sz="1200" b="0" i="1" dirty="0" smtClean="0">
                <a:solidFill>
                  <a:srgbClr val="000000"/>
                </a:solidFill>
                <a:latin typeface="Arial" pitchFamily="34" charset="0"/>
              </a:rPr>
              <a:t> </a:t>
            </a:r>
            <a:r>
              <a:rPr lang="en-GB" sz="1200" b="0" i="1" dirty="0" err="1" smtClean="0">
                <a:solidFill>
                  <a:srgbClr val="000000"/>
                </a:solidFill>
                <a:latin typeface="Arial" pitchFamily="34" charset="0"/>
              </a:rPr>
              <a:t>Scler</a:t>
            </a:r>
            <a:r>
              <a:rPr lang="en-GB" sz="1200" b="0" i="1" dirty="0" smtClean="0">
                <a:solidFill>
                  <a:srgbClr val="000000"/>
                </a:solidFill>
                <a:latin typeface="Arial" pitchFamily="34" charset="0"/>
              </a:rPr>
              <a:t> J. </a:t>
            </a:r>
            <a:r>
              <a:rPr lang="en-GB" sz="1200" b="0" dirty="0" smtClean="0">
                <a:solidFill>
                  <a:srgbClr val="000000"/>
                </a:solidFill>
                <a:latin typeface="Arial" pitchFamily="34" charset="0"/>
              </a:rPr>
              <a:t>2012 [</a:t>
            </a:r>
            <a:r>
              <a:rPr lang="en-GB" sz="1200" b="0" dirty="0" err="1" smtClean="0">
                <a:solidFill>
                  <a:srgbClr val="000000"/>
                </a:solidFill>
              </a:rPr>
              <a:t>Ep</a:t>
            </a:r>
            <a:r>
              <a:rPr lang="en-GB" sz="1200" b="0" dirty="0" err="1" smtClean="0">
                <a:solidFill>
                  <a:srgbClr val="000000"/>
                </a:solidFill>
                <a:latin typeface="Arial" pitchFamily="34" charset="0"/>
              </a:rPr>
              <a:t>ub</a:t>
            </a:r>
            <a:r>
              <a:rPr lang="en-GB" sz="1200" b="0" dirty="0" smtClean="0">
                <a:solidFill>
                  <a:srgbClr val="000000"/>
                </a:solidFill>
                <a:latin typeface="Arial" pitchFamily="34" charset="0"/>
              </a:rPr>
              <a:t> ahead of print].</a:t>
            </a:r>
            <a:endParaRPr lang="cs-CZ" sz="1200" b="0" dirty="0" smtClean="0">
              <a:solidFill>
                <a:srgbClr val="000000"/>
              </a:solidFill>
              <a:latin typeface="Arial" pitchFamily="34" charset="0"/>
            </a:endParaRPr>
          </a:p>
          <a:p>
            <a:pPr lvl="1">
              <a:spcBef>
                <a:spcPts val="600"/>
              </a:spcBef>
            </a:pPr>
            <a:endParaRPr lang="cs-CZ" sz="1200" b="1" dirty="0" smtClean="0">
              <a:solidFill>
                <a:srgbClr val="000000"/>
              </a:solidFill>
              <a:latin typeface="Arial" pitchFamily="34" charset="0"/>
            </a:endParaRPr>
          </a:p>
          <a:p>
            <a:pPr lvl="1">
              <a:spcBef>
                <a:spcPts val="600"/>
              </a:spcBef>
            </a:pPr>
            <a:r>
              <a:rPr lang="cs-CZ" sz="2000" dirty="0" smtClean="0"/>
              <a:t>Ve studii  s </a:t>
            </a:r>
            <a:r>
              <a:rPr lang="cs-CZ" sz="2000" dirty="0" err="1" smtClean="0"/>
              <a:t>i.m</a:t>
            </a:r>
            <a:r>
              <a:rPr lang="cs-CZ" sz="2000" dirty="0" smtClean="0"/>
              <a:t>.</a:t>
            </a:r>
            <a:r>
              <a:rPr lang="en-GB" sz="2000" dirty="0" smtClean="0"/>
              <a:t> IFNβ-1a </a:t>
            </a:r>
            <a:r>
              <a:rPr lang="cs-CZ" sz="2000" dirty="0" smtClean="0"/>
              <a:t>v léčbě RRMS bylo prokázáno zpomalení progrese mozkové atrofie (</a:t>
            </a:r>
            <a:r>
              <a:rPr lang="cs-CZ" sz="2000" dirty="0" err="1" smtClean="0"/>
              <a:t>whole</a:t>
            </a:r>
            <a:r>
              <a:rPr lang="cs-CZ" sz="2000" dirty="0" smtClean="0"/>
              <a:t> brain </a:t>
            </a:r>
            <a:r>
              <a:rPr lang="cs-CZ" sz="2000" dirty="0" err="1" smtClean="0"/>
              <a:t>atrophy</a:t>
            </a:r>
            <a:r>
              <a:rPr lang="cs-CZ" sz="2000" dirty="0" smtClean="0"/>
              <a:t>) převážně snížením atrofie šedé hmoty.</a:t>
            </a:r>
            <a:r>
              <a:rPr lang="cs-CZ" sz="2000" baseline="30000" dirty="0" smtClean="0"/>
              <a:t>1</a:t>
            </a:r>
            <a:endParaRPr lang="en-GB" sz="2000" baseline="30000" dirty="0" smtClean="0"/>
          </a:p>
          <a:p>
            <a:pPr eaLnBrk="1" hangingPunct="1">
              <a:spcBef>
                <a:spcPts val="600"/>
              </a:spcBef>
            </a:pPr>
            <a:r>
              <a:rPr lang="cs-CZ" sz="2200" dirty="0" smtClean="0"/>
              <a:t>Zařazení hodnocení atrofie šedé hmoty do sledování pacientů s RS může dále zvýšit užitečnost MRI jako </a:t>
            </a:r>
            <a:r>
              <a:rPr lang="cs-CZ" sz="2200" dirty="0" err="1" smtClean="0"/>
              <a:t>markeru</a:t>
            </a:r>
            <a:r>
              <a:rPr lang="cs-CZ" sz="2200" dirty="0" smtClean="0"/>
              <a:t> budoucí progrese onemocnění a odpovědi na léčbu.</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da-DK" sz="1200" dirty="0" smtClean="0">
                <a:solidFill>
                  <a:srgbClr val="000000"/>
                </a:solidFill>
              </a:rPr>
              <a:t>Zivadinov R et al. </a:t>
            </a:r>
            <a:r>
              <a:rPr lang="en-GB" sz="1200" i="1" dirty="0" err="1" smtClean="0">
                <a:solidFill>
                  <a:srgbClr val="000000"/>
                </a:solidFill>
              </a:rPr>
              <a:t>Mult</a:t>
            </a:r>
            <a:r>
              <a:rPr lang="en-GB" sz="1200" i="1" dirty="0" smtClean="0">
                <a:solidFill>
                  <a:srgbClr val="000000"/>
                </a:solidFill>
              </a:rPr>
              <a:t> </a:t>
            </a:r>
            <a:r>
              <a:rPr lang="en-GB" sz="1200" i="1" dirty="0" err="1" smtClean="0">
                <a:solidFill>
                  <a:srgbClr val="000000"/>
                </a:solidFill>
              </a:rPr>
              <a:t>Scler</a:t>
            </a:r>
            <a:r>
              <a:rPr lang="en-GB" sz="1200" dirty="0" smtClean="0">
                <a:solidFill>
                  <a:srgbClr val="000000"/>
                </a:solidFill>
              </a:rPr>
              <a:t>. 2007;13:490-501</a:t>
            </a:r>
            <a:r>
              <a:rPr lang="da-DK" sz="1200" dirty="0" smtClean="0">
                <a:solidFill>
                  <a:srgbClr val="000000"/>
                </a:solidFill>
              </a:rPr>
              <a:t>.</a:t>
            </a:r>
            <a:endParaRPr lang="cs-CZ" sz="1200" dirty="0" smtClean="0">
              <a:solidFill>
                <a:srgbClr val="000000"/>
              </a:solidFill>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cs-CZ" sz="1200" dirty="0" smtClean="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dirty="0" smtClean="0">
                <a:solidFill>
                  <a:srgbClr val="000000"/>
                </a:solidFill>
              </a:rPr>
              <a:t>Na tomto</a:t>
            </a:r>
            <a:r>
              <a:rPr lang="cs-CZ" sz="1200" baseline="0" dirty="0" smtClean="0">
                <a:solidFill>
                  <a:srgbClr val="000000"/>
                </a:solidFill>
              </a:rPr>
              <a:t> snímku je shrnut vliv </a:t>
            </a:r>
            <a:r>
              <a:rPr lang="cs-CZ" sz="1200" baseline="0" dirty="0" err="1" smtClean="0">
                <a:solidFill>
                  <a:srgbClr val="000000"/>
                </a:solidFill>
              </a:rPr>
              <a:t>natalizumabu</a:t>
            </a:r>
            <a:r>
              <a:rPr lang="cs-CZ" sz="1200" baseline="0" dirty="0" smtClean="0">
                <a:solidFill>
                  <a:srgbClr val="000000"/>
                </a:solidFill>
              </a:rPr>
              <a:t> na kortikální atrofii. U pacientů, kterým byl v této prospektivní studii podáván natalizumab, došlo ke vzniku významně menšího počtu nových kortikálních lézí a k významně menšímu ztenčení tloušťky mozkové kůry</a:t>
            </a:r>
            <a:endParaRPr lang="en-US" sz="1200" dirty="0" smtClean="0">
              <a:solidFill>
                <a:srgbClr val="000000"/>
              </a:solidFill>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smtClean="0">
              <a:solidFill>
                <a:srgbClr val="000000"/>
              </a:solidFill>
              <a:latin typeface="Arial" pitchFamily="34" charset="0"/>
            </a:endParaRPr>
          </a:p>
          <a:p>
            <a:endParaRPr lang="cs-CZ" b="1" dirty="0" smtClean="0"/>
          </a:p>
          <a:p>
            <a:pPr marL="161557" indent="-161557">
              <a:spcBef>
                <a:spcPct val="0"/>
              </a:spcBef>
              <a:defRPr/>
            </a:pPr>
            <a:endParaRPr lang="de-CH" sz="900" i="1" dirty="0" smtClean="0">
              <a:cs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CFC02FB-AE1C-47D4-A062-6BE13B6134E8}" type="slidenum">
              <a:rPr lang="en-US" smtClean="0"/>
              <a:pPr>
                <a:defRPr/>
              </a:pPr>
              <a:t>29</a:t>
            </a:fld>
            <a:endParaRPr lang="en-US" dirty="0"/>
          </a:p>
        </p:txBody>
      </p:sp>
    </p:spTree>
    <p:extLst>
      <p:ext uri="{BB962C8B-B14F-4D97-AF65-F5344CB8AC3E}">
        <p14:creationId xmlns:p14="http://schemas.microsoft.com/office/powerpoint/2010/main" xmlns="" val="456296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anchor="b"/>
          <a:lstStyle/>
          <a:p>
            <a:pPr algn="r"/>
            <a:fld id="{CDC78B7F-6875-4F59-ACEF-F94A5BBED6F2}" type="slidenum">
              <a:rPr lang="cs-CZ" sz="1200"/>
              <a:pPr algn="r"/>
              <a:t>30</a:t>
            </a:fld>
            <a:endParaRPr lang="cs-CZ"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cs-CZ" dirty="0"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0928D32-086B-4F7B-ACDB-B0013E035131}" type="slidenum">
              <a:rPr lang="cs-CZ" smtClean="0">
                <a:latin typeface="Arial" pitchFamily="34" charset="0"/>
                <a:cs typeface="Arial" pitchFamily="34" charset="0"/>
              </a:rPr>
              <a:pPr/>
              <a:t>31</a:t>
            </a:fld>
            <a:endParaRPr lang="cs-CZ"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cs-CZ" smtClean="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14E176D9-6949-468A-BD99-2D4C59DB6D6A}" type="slidenum">
              <a:rPr lang="cs-CZ" smtClean="0">
                <a:latin typeface="Arial" pitchFamily="34" charset="0"/>
                <a:cs typeface="Arial" pitchFamily="34" charset="0"/>
              </a:rPr>
              <a:pPr/>
              <a:t>32</a:t>
            </a:fld>
            <a:endParaRPr lang="cs-CZ" smtClean="0">
              <a:latin typeface="Arial" pitchFamily="34" charset="0"/>
              <a:cs typeface="Arial"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cs-CZ" dirty="0"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cs-C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A27B1DAD-94F8-4174-A94D-793448A610E2}" type="datetimeFigureOut">
              <a:rPr lang="cs-CZ" smtClean="0"/>
              <a:pPr/>
              <a:t>17.6.2016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2985844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A27B1DAD-94F8-4174-A94D-793448A610E2}" type="datetimeFigureOut">
              <a:rPr lang="cs-CZ" smtClean="0"/>
              <a:pPr/>
              <a:t>17.6.2016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2866923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cs-C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7B1DAD-94F8-4174-A94D-793448A610E2}" type="datetimeFigureOut">
              <a:rPr lang="cs-CZ" smtClean="0"/>
              <a:pPr/>
              <a:t>17.6.2016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1486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Date Placeholder 4"/>
          <p:cNvSpPr>
            <a:spLocks noGrp="1"/>
          </p:cNvSpPr>
          <p:nvPr>
            <p:ph type="dt" sz="half" idx="10"/>
          </p:nvPr>
        </p:nvSpPr>
        <p:spPr/>
        <p:txBody>
          <a:bodyPr/>
          <a:lstStyle/>
          <a:p>
            <a:fld id="{A27B1DAD-94F8-4174-A94D-793448A610E2}" type="datetimeFigureOut">
              <a:rPr lang="cs-CZ" smtClean="0"/>
              <a:pPr/>
              <a:t>17.6.2016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2004266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cs-C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7" name="Date Placeholder 6"/>
          <p:cNvSpPr>
            <a:spLocks noGrp="1"/>
          </p:cNvSpPr>
          <p:nvPr>
            <p:ph type="dt" sz="half" idx="10"/>
          </p:nvPr>
        </p:nvSpPr>
        <p:spPr/>
        <p:txBody>
          <a:bodyPr/>
          <a:lstStyle/>
          <a:p>
            <a:fld id="{A27B1DAD-94F8-4174-A94D-793448A610E2}" type="datetimeFigureOut">
              <a:rPr lang="cs-CZ" smtClean="0"/>
              <a:pPr/>
              <a:t>17.6.2016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1459189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Date Placeholder 2"/>
          <p:cNvSpPr>
            <a:spLocks noGrp="1"/>
          </p:cNvSpPr>
          <p:nvPr>
            <p:ph type="dt" sz="half" idx="10"/>
          </p:nvPr>
        </p:nvSpPr>
        <p:spPr/>
        <p:txBody>
          <a:bodyPr/>
          <a:lstStyle/>
          <a:p>
            <a:fld id="{A27B1DAD-94F8-4174-A94D-793448A610E2}" type="datetimeFigureOut">
              <a:rPr lang="cs-CZ" smtClean="0"/>
              <a:pPr/>
              <a:t>17.6.2016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3324444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7B1DAD-94F8-4174-A94D-793448A610E2}" type="datetimeFigureOut">
              <a:rPr lang="cs-CZ" smtClean="0"/>
              <a:pPr/>
              <a:t>17.6.2016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304594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cs-C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7B1DAD-94F8-4174-A94D-793448A610E2}" type="datetimeFigureOut">
              <a:rPr lang="cs-CZ" smtClean="0"/>
              <a:pPr/>
              <a:t>17.6.2016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1440874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cs-C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7B1DAD-94F8-4174-A94D-793448A610E2}" type="datetimeFigureOut">
              <a:rPr lang="cs-CZ" smtClean="0"/>
              <a:pPr/>
              <a:t>17.6.2016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4136799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A27B1DAD-94F8-4174-A94D-793448A610E2}" type="datetimeFigureOut">
              <a:rPr lang="cs-CZ" smtClean="0"/>
              <a:pPr/>
              <a:t>17.6.2016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3288594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cs-C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A27B1DAD-94F8-4174-A94D-793448A610E2}" type="datetimeFigureOut">
              <a:rPr lang="cs-CZ" smtClean="0"/>
              <a:pPr/>
              <a:t>17.6.2016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3068496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Content Placeholder 6"/>
          <p:cNvSpPr>
            <a:spLocks noGrp="1"/>
          </p:cNvSpPr>
          <p:nvPr>
            <p:ph sz="quarter" idx="10"/>
          </p:nvPr>
        </p:nvSpPr>
        <p:spPr>
          <a:xfrm>
            <a:off x="701675" y="6222158"/>
            <a:ext cx="368691" cy="146194"/>
          </a:xfrm>
        </p:spPr>
        <p:txBody>
          <a:bodyPr wrap="none" lIns="0" tIns="0" rIns="0" bIns="0">
            <a:spAutoFit/>
          </a:bodyPr>
          <a:lstStyle>
            <a:lvl1pPr marL="0" indent="0">
              <a:lnSpc>
                <a:spcPct val="95000"/>
              </a:lnSpc>
              <a:spcAft>
                <a:spcPts val="0"/>
              </a:spcAft>
              <a:buNone/>
              <a:defRPr sz="1000" b="0"/>
            </a:lvl1pPr>
            <a:lvl2pPr marL="355600" indent="0">
              <a:buNone/>
              <a:defRPr/>
            </a:lvl2pPr>
            <a:lvl3pPr marL="630238" indent="0">
              <a:buNone/>
              <a:defRPr/>
            </a:lvl3pPr>
            <a:lvl4pPr marL="808038" indent="0">
              <a:buNone/>
              <a:defRPr/>
            </a:lvl4pPr>
            <a:lvl5pPr marL="849313" indent="0">
              <a:buNone/>
              <a:defRPr/>
            </a:lvl5pPr>
          </a:lstStyle>
          <a:p>
            <a:pPr lvl="0"/>
            <a:r>
              <a:rPr lang="cs-CZ" smtClean="0"/>
              <a:t>Klepnutím lze upravit styly předlohy textu.</a:t>
            </a:r>
          </a:p>
        </p:txBody>
      </p:sp>
      <p:sp>
        <p:nvSpPr>
          <p:cNvPr id="3" name="Title 2"/>
          <p:cNvSpPr>
            <a:spLocks noGrp="1"/>
          </p:cNvSpPr>
          <p:nvPr>
            <p:ph type="title"/>
          </p:nvPr>
        </p:nvSpPr>
        <p:spPr/>
        <p:txBody>
          <a:bodyPr/>
          <a:lstStyle/>
          <a:p>
            <a:r>
              <a:rPr lang="en-US" smtClean="0"/>
              <a:t>Click to edit Master title style</a:t>
            </a:r>
            <a:endParaRPr lang="en-GB"/>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8" name="Content Placeholder 6"/>
          <p:cNvSpPr>
            <a:spLocks noGrp="1"/>
          </p:cNvSpPr>
          <p:nvPr>
            <p:ph sz="quarter" idx="10" hasCustomPrompt="1"/>
          </p:nvPr>
        </p:nvSpPr>
        <p:spPr>
          <a:xfrm>
            <a:off x="701675" y="6222158"/>
            <a:ext cx="368691" cy="146194"/>
          </a:xfrm>
        </p:spPr>
        <p:txBody>
          <a:bodyPr wrap="none" lIns="0" tIns="0" rIns="0" bIns="0">
            <a:spAutoFit/>
          </a:bodyPr>
          <a:lstStyle>
            <a:lvl1pPr marL="0" indent="0">
              <a:lnSpc>
                <a:spcPct val="95000"/>
              </a:lnSpc>
              <a:spcAft>
                <a:spcPts val="0"/>
              </a:spcAft>
              <a:buNone/>
              <a:defRPr sz="1000" b="0"/>
            </a:lvl1pPr>
            <a:lvl2pPr marL="355600" indent="0">
              <a:buNone/>
              <a:defRPr/>
            </a:lvl2pPr>
            <a:lvl3pPr marL="630238" indent="0">
              <a:buNone/>
              <a:defRPr/>
            </a:lvl3pPr>
            <a:lvl4pPr marL="808038" indent="0">
              <a:buNone/>
              <a:defRPr/>
            </a:lvl4pPr>
            <a:lvl5pPr marL="849313" indent="0">
              <a:buNone/>
              <a:defRPr/>
            </a:lvl5pPr>
          </a:lstStyle>
          <a:p>
            <a:pPr lvl="0"/>
            <a:r>
              <a:rPr lang="en-US" dirty="0" smtClean="0"/>
              <a:t>Footer</a:t>
            </a:r>
            <a:endParaRPr lang="en-GB" dirty="0"/>
          </a:p>
        </p:txBody>
      </p:sp>
      <p:sp>
        <p:nvSpPr>
          <p:cNvPr id="3" name="Title 2"/>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xmlns="" val="2883451332"/>
      </p:ext>
    </p:extLst>
  </p:cSld>
  <p:clrMapOvr>
    <a:masterClrMapping/>
  </p:clrMapOvr>
  <p:timing>
    <p:tnLst>
      <p:par>
        <p:cTn id="1" dur="indefinite" restart="never" nodeType="tmRoot"/>
      </p:par>
    </p:tnLst>
  </p:timing>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cs-C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7B1DAD-94F8-4174-A94D-793448A610E2}" type="datetimeFigureOut">
              <a:rPr lang="cs-CZ" smtClean="0"/>
              <a:pPr/>
              <a:t>17.6.2016</a:t>
            </a:fld>
            <a:endParaRPr lang="cs-C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9D5BC-6437-4E3C-95F7-D9BFCDD021CB}" type="slidenum">
              <a:rPr lang="cs-CZ" smtClean="0"/>
              <a:pPr/>
              <a:t>‹#›</a:t>
            </a:fld>
            <a:endParaRPr lang="cs-CZ"/>
          </a:p>
        </p:txBody>
      </p:sp>
    </p:spTree>
    <p:extLst>
      <p:ext uri="{BB962C8B-B14F-4D97-AF65-F5344CB8AC3E}">
        <p14:creationId xmlns="" xmlns:p14="http://schemas.microsoft.com/office/powerpoint/2010/main" val="589911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6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sukl.cz/"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sukl.cz/"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www.sukl.cz/"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sukl.cz/"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vzp.cz/o-nas/revizni-cinnost" TargetMode="External"/><Relationship Id="rId2" Type="http://schemas.openxmlformats.org/officeDocument/2006/relationships/hyperlink" Target="http://www.sukl.cz/"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vzp.cz/o-nas/revizni-cinnost"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8" name="TextovéPole 7"/>
          <p:cNvSpPr txBox="1"/>
          <p:nvPr/>
        </p:nvSpPr>
        <p:spPr>
          <a:xfrm>
            <a:off x="0" y="0"/>
            <a:ext cx="9144000" cy="6832640"/>
          </a:xfrm>
          <a:prstGeom prst="rect">
            <a:avLst/>
          </a:prstGeom>
          <a:noFill/>
        </p:spPr>
        <p:txBody>
          <a:bodyPr wrap="square">
            <a:spAutoFit/>
          </a:bodyPr>
          <a:lstStyle/>
          <a:p>
            <a:pPr algn="ctr">
              <a:defRPr/>
            </a:pPr>
            <a:endParaRPr lang="cs-CZ" sz="3600" dirty="0" smtClean="0">
              <a:latin typeface="Arial" charset="0"/>
              <a:cs typeface="Arial" charset="0"/>
            </a:endParaRPr>
          </a:p>
          <a:p>
            <a:pPr algn="ctr">
              <a:defRPr/>
            </a:pPr>
            <a:endParaRPr lang="cs-CZ" sz="3600" dirty="0" smtClean="0">
              <a:latin typeface="Arial" charset="0"/>
              <a:cs typeface="Arial" charset="0"/>
            </a:endParaRPr>
          </a:p>
          <a:p>
            <a:pPr algn="ctr">
              <a:defRPr/>
            </a:pPr>
            <a:r>
              <a:rPr lang="cs-CZ" sz="3600" b="1" dirty="0" smtClean="0">
                <a:solidFill>
                  <a:srgbClr val="002060"/>
                </a:solidFill>
                <a:latin typeface="Arial" charset="0"/>
                <a:cs typeface="Arial" charset="0"/>
              </a:rPr>
              <a:t>ÚHRADOVÁ KRITÉRIA BIOLOGICKÉ LÉČBY RS V ČR</a:t>
            </a:r>
            <a:r>
              <a:rPr lang="cs-CZ" sz="3600" dirty="0">
                <a:solidFill>
                  <a:srgbClr val="002060"/>
                </a:solidFill>
                <a:latin typeface="Arial" charset="0"/>
                <a:cs typeface="Arial" charset="0"/>
              </a:rPr>
              <a:t/>
            </a:r>
            <a:br>
              <a:rPr lang="cs-CZ" sz="3600" dirty="0">
                <a:solidFill>
                  <a:srgbClr val="002060"/>
                </a:solidFill>
                <a:latin typeface="Arial" charset="0"/>
                <a:cs typeface="Arial" charset="0"/>
              </a:rPr>
            </a:br>
            <a:endParaRPr lang="cs-CZ" sz="3600" dirty="0">
              <a:solidFill>
                <a:srgbClr val="002060"/>
              </a:solidFill>
              <a:latin typeface="Arial" charset="0"/>
              <a:cs typeface="Arial" charset="0"/>
            </a:endParaRPr>
          </a:p>
          <a:p>
            <a:pPr algn="ctr">
              <a:defRPr/>
            </a:pPr>
            <a:endParaRPr lang="cs-CZ" sz="3200" b="1" dirty="0" smtClean="0">
              <a:latin typeface="Arial" charset="0"/>
              <a:cs typeface="Arial" charset="0"/>
            </a:endParaRPr>
          </a:p>
          <a:p>
            <a:pPr algn="ctr">
              <a:defRPr/>
            </a:pPr>
            <a:r>
              <a:rPr lang="cs-CZ" dirty="0" smtClean="0">
                <a:solidFill>
                  <a:schemeClr val="tx1">
                    <a:lumMod val="75000"/>
                    <a:lumOff val="25000"/>
                  </a:schemeClr>
                </a:solidFill>
              </a:rPr>
              <a:t>J A N   M A R E Š</a:t>
            </a:r>
          </a:p>
          <a:p>
            <a:pPr algn="ctr">
              <a:defRPr/>
            </a:pPr>
            <a:r>
              <a:rPr lang="cs-CZ" dirty="0" smtClean="0">
                <a:solidFill>
                  <a:schemeClr val="tx1">
                    <a:lumMod val="75000"/>
                    <a:lumOff val="25000"/>
                  </a:schemeClr>
                </a:solidFill>
              </a:rPr>
              <a:t/>
            </a:r>
            <a:br>
              <a:rPr lang="cs-CZ" dirty="0" smtClean="0">
                <a:solidFill>
                  <a:schemeClr val="tx1">
                    <a:lumMod val="75000"/>
                    <a:lumOff val="25000"/>
                  </a:schemeClr>
                </a:solidFill>
              </a:rPr>
            </a:br>
            <a:r>
              <a:rPr lang="cs-CZ" dirty="0" smtClean="0">
                <a:solidFill>
                  <a:schemeClr val="tx1">
                    <a:lumMod val="75000"/>
                    <a:lumOff val="25000"/>
                  </a:schemeClr>
                </a:solidFill>
              </a:rPr>
              <a:t>C e n t r u m  p r o  d i a g n o s t i k u  a  l é č b u </a:t>
            </a:r>
          </a:p>
          <a:p>
            <a:pPr algn="ctr">
              <a:defRPr/>
            </a:pPr>
            <a:r>
              <a:rPr lang="cs-CZ" dirty="0" smtClean="0">
                <a:solidFill>
                  <a:schemeClr val="tx1">
                    <a:lumMod val="75000"/>
                    <a:lumOff val="25000"/>
                  </a:schemeClr>
                </a:solidFill>
              </a:rPr>
              <a:t>d e m y e l i n i z a č n í ch  o n e m o c n ě n í</a:t>
            </a:r>
          </a:p>
          <a:p>
            <a:pPr algn="ctr">
              <a:defRPr/>
            </a:pPr>
            <a:r>
              <a:rPr lang="cs-CZ" dirty="0" smtClean="0">
                <a:solidFill>
                  <a:schemeClr val="tx1">
                    <a:lumMod val="75000"/>
                    <a:lumOff val="25000"/>
                  </a:schemeClr>
                </a:solidFill>
              </a:rPr>
              <a:t/>
            </a:r>
            <a:br>
              <a:rPr lang="cs-CZ" dirty="0" smtClean="0">
                <a:solidFill>
                  <a:schemeClr val="tx1">
                    <a:lumMod val="75000"/>
                    <a:lumOff val="25000"/>
                  </a:schemeClr>
                </a:solidFill>
              </a:rPr>
            </a:br>
            <a:r>
              <a:rPr lang="cs-CZ" dirty="0" smtClean="0">
                <a:solidFill>
                  <a:schemeClr val="tx1">
                    <a:lumMod val="75000"/>
                    <a:lumOff val="25000"/>
                  </a:schemeClr>
                </a:solidFill>
              </a:rPr>
              <a:t>N e u r o l o g i c k á  k l i n i k a  LF UP a F N  O l o m o u c</a:t>
            </a:r>
          </a:p>
          <a:p>
            <a:pPr algn="ctr">
              <a:defRPr/>
            </a:pPr>
            <a:endParaRPr lang="cs-CZ" dirty="0" smtClean="0">
              <a:solidFill>
                <a:schemeClr val="tx1">
                  <a:lumMod val="75000"/>
                  <a:lumOff val="25000"/>
                </a:schemeClr>
              </a:solidFill>
            </a:endParaRPr>
          </a:p>
          <a:p>
            <a:pPr algn="ctr">
              <a:defRPr/>
            </a:pPr>
            <a:r>
              <a:rPr lang="cs-CZ" dirty="0" smtClean="0">
                <a:solidFill>
                  <a:schemeClr val="tx1">
                    <a:lumMod val="75000"/>
                    <a:lumOff val="25000"/>
                  </a:schemeClr>
                </a:solidFill>
              </a:rPr>
              <a:t>Praha, 11. 6. 2016</a:t>
            </a:r>
          </a:p>
          <a:p>
            <a:pPr algn="ctr">
              <a:defRPr/>
            </a:pPr>
            <a:endParaRPr lang="cs-CZ" dirty="0" smtClean="0">
              <a:solidFill>
                <a:schemeClr val="tx1">
                  <a:lumMod val="75000"/>
                  <a:lumOff val="25000"/>
                </a:schemeClr>
              </a:solidFill>
            </a:endParaRPr>
          </a:p>
          <a:p>
            <a:pPr algn="ctr">
              <a:defRPr/>
            </a:pPr>
            <a:r>
              <a:rPr lang="cs-CZ" sz="1400" dirty="0" smtClean="0">
                <a:solidFill>
                  <a:schemeClr val="tx1">
                    <a:lumMod val="75000"/>
                    <a:lumOff val="25000"/>
                  </a:schemeClr>
                </a:solidFill>
              </a:rPr>
              <a:t>XIV. NÁRODNÍ KONFERENCE </a:t>
            </a:r>
          </a:p>
          <a:p>
            <a:pPr algn="ctr">
              <a:defRPr/>
            </a:pPr>
            <a:r>
              <a:rPr lang="cs-CZ" sz="1400" dirty="0" smtClean="0">
                <a:solidFill>
                  <a:schemeClr val="tx1">
                    <a:lumMod val="75000"/>
                    <a:lumOff val="25000"/>
                  </a:schemeClr>
                </a:solidFill>
              </a:rPr>
              <a:t>„Místo pro kvalitní život s roztroušenou sklerózou“</a:t>
            </a:r>
          </a:p>
          <a:p>
            <a:pPr algn="ctr">
              <a:defRPr/>
            </a:pPr>
            <a:endParaRPr lang="cs-CZ" dirty="0">
              <a:latin typeface="Arial" charset="0"/>
              <a:cs typeface="Arial" charset="0"/>
            </a:endParaRPr>
          </a:p>
          <a:p>
            <a:pPr algn="ctr">
              <a:defRPr/>
            </a:pPr>
            <a:endParaRPr lang="cs-CZ"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18436" name="TextovéPole 9"/>
          <p:cNvSpPr txBox="1">
            <a:spLocks noChangeArrowheads="1"/>
          </p:cNvSpPr>
          <p:nvPr/>
        </p:nvSpPr>
        <p:spPr bwMode="auto">
          <a:xfrm>
            <a:off x="607548" y="1140061"/>
            <a:ext cx="8017846" cy="3908762"/>
          </a:xfrm>
          <a:prstGeom prst="rect">
            <a:avLst/>
          </a:prstGeom>
          <a:noFill/>
          <a:ln w="9525">
            <a:noFill/>
            <a:miter lim="800000"/>
            <a:headEnd/>
            <a:tailEnd/>
          </a:ln>
        </p:spPr>
        <p:txBody>
          <a:bodyPr wrap="square">
            <a:spAutoFit/>
          </a:bodyPr>
          <a:lstStyle/>
          <a:p>
            <a:r>
              <a:rPr lang="cs-CZ" sz="3200" b="1" dirty="0" smtClean="0">
                <a:solidFill>
                  <a:srgbClr val="FF0000"/>
                </a:solidFill>
              </a:rPr>
              <a:t>Koncept eskalace </a:t>
            </a:r>
            <a:r>
              <a:rPr lang="cs-CZ" sz="3200" dirty="0" smtClean="0">
                <a:solidFill>
                  <a:srgbClr val="FF0000"/>
                </a:solidFill>
              </a:rPr>
              <a:t>(„navýšení“) </a:t>
            </a:r>
          </a:p>
          <a:p>
            <a:endParaRPr lang="cs-CZ" sz="2400" dirty="0" smtClean="0">
              <a:solidFill>
                <a:srgbClr val="FF0000"/>
              </a:solidFill>
            </a:endParaRPr>
          </a:p>
          <a:p>
            <a:r>
              <a:rPr lang="cs-CZ" sz="2400" dirty="0" smtClean="0">
                <a:solidFill>
                  <a:srgbClr val="002060"/>
                </a:solidFill>
              </a:rPr>
              <a:t> – po zahájení biologické léčby lékem 1. linie pečlivé zhodnocení odpovědi na léčbu již v prvním roce terapie a při nedostatečné odpovědi („</a:t>
            </a:r>
            <a:r>
              <a:rPr lang="cs-CZ" sz="2400" dirty="0" err="1" smtClean="0">
                <a:solidFill>
                  <a:srgbClr val="002060"/>
                </a:solidFill>
              </a:rPr>
              <a:t>suboptimální</a:t>
            </a:r>
            <a:r>
              <a:rPr lang="cs-CZ" sz="2400" dirty="0" smtClean="0">
                <a:solidFill>
                  <a:srgbClr val="002060"/>
                </a:solidFill>
              </a:rPr>
              <a:t>“ odpovědi) na léčbu je nutná časná eskalace terapie:</a:t>
            </a:r>
          </a:p>
          <a:p>
            <a:endParaRPr lang="cs-CZ" sz="2400" dirty="0" smtClean="0">
              <a:solidFill>
                <a:srgbClr val="002060"/>
              </a:solidFill>
            </a:endParaRPr>
          </a:p>
          <a:p>
            <a:pPr>
              <a:buFontTx/>
              <a:buChar char="-"/>
            </a:pPr>
            <a:r>
              <a:rPr lang="cs-CZ" sz="2400" dirty="0" smtClean="0">
                <a:solidFill>
                  <a:srgbClr val="002060"/>
                </a:solidFill>
              </a:rPr>
              <a:t> </a:t>
            </a:r>
            <a:r>
              <a:rPr lang="cs-CZ" sz="2400" b="1" dirty="0" smtClean="0">
                <a:solidFill>
                  <a:srgbClr val="002060"/>
                </a:solidFill>
              </a:rPr>
              <a:t>Před érou </a:t>
            </a:r>
            <a:r>
              <a:rPr lang="cs-CZ" sz="2400" b="1" dirty="0" err="1" smtClean="0">
                <a:solidFill>
                  <a:srgbClr val="002060"/>
                </a:solidFill>
              </a:rPr>
              <a:t>natalizumabu</a:t>
            </a:r>
            <a:r>
              <a:rPr lang="cs-CZ" sz="2400" b="1" dirty="0" smtClean="0">
                <a:solidFill>
                  <a:srgbClr val="002060"/>
                </a:solidFill>
              </a:rPr>
              <a:t>: MTX/CPA</a:t>
            </a:r>
          </a:p>
          <a:p>
            <a:pPr>
              <a:buFontTx/>
              <a:buChar char="-"/>
            </a:pPr>
            <a:r>
              <a:rPr lang="cs-CZ" sz="2400" b="1" dirty="0" smtClean="0">
                <a:solidFill>
                  <a:srgbClr val="002060"/>
                </a:solidFill>
              </a:rPr>
              <a:t> Nyní jsou k dispozici biologické léky 2. linie</a:t>
            </a:r>
          </a:p>
          <a:p>
            <a:endParaRPr lang="cs-CZ" sz="2400" dirty="0" smtClean="0">
              <a:solidFill>
                <a:srgbClr val="00206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18436" name="TextovéPole 9"/>
          <p:cNvSpPr txBox="1">
            <a:spLocks noChangeArrowheads="1"/>
          </p:cNvSpPr>
          <p:nvPr/>
        </p:nvSpPr>
        <p:spPr bwMode="auto">
          <a:xfrm>
            <a:off x="675282" y="310327"/>
            <a:ext cx="8017846" cy="6001643"/>
          </a:xfrm>
          <a:prstGeom prst="rect">
            <a:avLst/>
          </a:prstGeom>
          <a:noFill/>
          <a:ln w="9525">
            <a:noFill/>
            <a:miter lim="800000"/>
            <a:headEnd/>
            <a:tailEnd/>
          </a:ln>
        </p:spPr>
        <p:txBody>
          <a:bodyPr wrap="square">
            <a:spAutoFit/>
          </a:bodyPr>
          <a:lstStyle/>
          <a:p>
            <a:endParaRPr lang="cs-CZ" sz="2400" dirty="0" smtClean="0">
              <a:solidFill>
                <a:srgbClr val="002060"/>
              </a:solidFill>
            </a:endParaRPr>
          </a:p>
          <a:p>
            <a:r>
              <a:rPr lang="cs-CZ" sz="2400" b="1" dirty="0" smtClean="0">
                <a:solidFill>
                  <a:srgbClr val="FF0000"/>
                </a:solidFill>
              </a:rPr>
              <a:t>Indukční  terapie</a:t>
            </a:r>
          </a:p>
          <a:p>
            <a:endParaRPr lang="cs-CZ" sz="2400" dirty="0" smtClean="0">
              <a:solidFill>
                <a:srgbClr val="002060"/>
              </a:solidFill>
            </a:endParaRPr>
          </a:p>
          <a:p>
            <a:r>
              <a:rPr lang="cs-CZ" sz="2400" dirty="0" smtClean="0">
                <a:solidFill>
                  <a:srgbClr val="002060"/>
                </a:solidFill>
              </a:rPr>
              <a:t>je opakem konceptu eskalace, máme data o pacientech s časnou agresivní formou nemoci:</a:t>
            </a:r>
          </a:p>
          <a:p>
            <a:endParaRPr lang="cs-CZ" sz="2400" dirty="0" smtClean="0">
              <a:solidFill>
                <a:srgbClr val="002060"/>
              </a:solidFill>
            </a:endParaRPr>
          </a:p>
          <a:p>
            <a:pPr>
              <a:buFontTx/>
              <a:buChar char="-"/>
            </a:pPr>
            <a:r>
              <a:rPr lang="cs-CZ" sz="2400" dirty="0" smtClean="0">
                <a:solidFill>
                  <a:srgbClr val="002060"/>
                </a:solidFill>
              </a:rPr>
              <a:t> série atak, které zanechávají reziduální deficit      </a:t>
            </a:r>
          </a:p>
          <a:p>
            <a:r>
              <a:rPr lang="cs-CZ" sz="2400" dirty="0" smtClean="0">
                <a:solidFill>
                  <a:srgbClr val="002060"/>
                </a:solidFill>
              </a:rPr>
              <a:t>  (motorický či </a:t>
            </a:r>
            <a:r>
              <a:rPr lang="cs-CZ" sz="2400" dirty="0" err="1" smtClean="0">
                <a:solidFill>
                  <a:srgbClr val="002060"/>
                </a:solidFill>
              </a:rPr>
              <a:t>cerebellární</a:t>
            </a:r>
            <a:r>
              <a:rPr lang="cs-CZ" sz="2400" dirty="0" smtClean="0">
                <a:solidFill>
                  <a:srgbClr val="002060"/>
                </a:solidFill>
              </a:rPr>
              <a:t> systém)</a:t>
            </a:r>
          </a:p>
          <a:p>
            <a:pPr>
              <a:buFontTx/>
              <a:buChar char="-"/>
            </a:pPr>
            <a:r>
              <a:rPr lang="cs-CZ" sz="2400" dirty="0" smtClean="0">
                <a:solidFill>
                  <a:srgbClr val="002060"/>
                </a:solidFill>
              </a:rPr>
              <a:t> časná progrese choroby dle EDSS skóre</a:t>
            </a:r>
          </a:p>
          <a:p>
            <a:pPr>
              <a:buFontTx/>
              <a:buChar char="-"/>
            </a:pPr>
            <a:r>
              <a:rPr lang="cs-CZ" sz="2400" dirty="0" smtClean="0">
                <a:solidFill>
                  <a:srgbClr val="002060"/>
                </a:solidFill>
              </a:rPr>
              <a:t> výrazná MRI aktivita (</a:t>
            </a:r>
            <a:r>
              <a:rPr lang="cs-CZ" sz="2400" dirty="0" err="1" smtClean="0">
                <a:solidFill>
                  <a:srgbClr val="002060"/>
                </a:solidFill>
              </a:rPr>
              <a:t>Gd</a:t>
            </a:r>
            <a:r>
              <a:rPr lang="cs-CZ" sz="2400" dirty="0" smtClean="0">
                <a:solidFill>
                  <a:srgbClr val="002060"/>
                </a:solidFill>
              </a:rPr>
              <a:t>+ léze, nárůst T2 -lézí)</a:t>
            </a:r>
          </a:p>
          <a:p>
            <a:pPr>
              <a:buFontTx/>
              <a:buChar char="-"/>
            </a:pPr>
            <a:r>
              <a:rPr lang="cs-CZ" sz="2400" dirty="0" smtClean="0">
                <a:solidFill>
                  <a:srgbClr val="002060"/>
                </a:solidFill>
              </a:rPr>
              <a:t> atrofie mozku (nejsou jednotné protokoly)</a:t>
            </a:r>
          </a:p>
          <a:p>
            <a:pPr>
              <a:buFontTx/>
              <a:buChar char="-"/>
            </a:pPr>
            <a:endParaRPr lang="cs-CZ" sz="2400" dirty="0" smtClean="0">
              <a:solidFill>
                <a:srgbClr val="002060"/>
              </a:solidFill>
            </a:endParaRPr>
          </a:p>
          <a:p>
            <a:r>
              <a:rPr lang="cs-CZ" sz="2400" b="1" dirty="0" smtClean="0">
                <a:solidFill>
                  <a:srgbClr val="FF0000"/>
                </a:solidFill>
              </a:rPr>
              <a:t>Deeskalace</a:t>
            </a:r>
            <a:r>
              <a:rPr lang="cs-CZ" sz="2400" dirty="0" smtClean="0">
                <a:solidFill>
                  <a:srgbClr val="002060"/>
                </a:solidFill>
              </a:rPr>
              <a:t> – převedení z biologické léčby 2. linie na lék 1. linie (např. z důvodů </a:t>
            </a:r>
            <a:r>
              <a:rPr lang="cs-CZ" sz="2400" dirty="0" err="1" smtClean="0">
                <a:solidFill>
                  <a:srgbClr val="002060"/>
                </a:solidFill>
              </a:rPr>
              <a:t>n.ú</a:t>
            </a:r>
            <a:r>
              <a:rPr lang="cs-CZ" sz="2400" dirty="0" smtClean="0">
                <a:solidFill>
                  <a:srgbClr val="002060"/>
                </a:solidFill>
              </a:rPr>
              <a:t>. – „záchranná terapie“) </a:t>
            </a:r>
            <a:endParaRPr lang="cs-CZ" sz="2400" b="1" dirty="0" smtClean="0">
              <a:solidFill>
                <a:srgbClr val="002060"/>
              </a:solidFill>
            </a:endParaRPr>
          </a:p>
          <a:p>
            <a:endParaRPr lang="cs-CZ" sz="2400" dirty="0" smtClean="0">
              <a:solidFill>
                <a:srgbClr val="002060"/>
              </a:solidFill>
            </a:endParaRPr>
          </a:p>
          <a:p>
            <a:endParaRPr lang="cs-CZ" sz="2400" dirty="0" smtClean="0">
              <a:solidFill>
                <a:srgbClr val="00206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18436" name="TextovéPole 9"/>
          <p:cNvSpPr txBox="1">
            <a:spLocks noChangeArrowheads="1"/>
          </p:cNvSpPr>
          <p:nvPr/>
        </p:nvSpPr>
        <p:spPr bwMode="auto">
          <a:xfrm>
            <a:off x="556747" y="902994"/>
            <a:ext cx="8240119" cy="4216539"/>
          </a:xfrm>
          <a:prstGeom prst="rect">
            <a:avLst/>
          </a:prstGeom>
          <a:noFill/>
          <a:ln w="9525">
            <a:noFill/>
            <a:miter lim="800000"/>
            <a:headEnd/>
            <a:tailEnd/>
          </a:ln>
        </p:spPr>
        <p:txBody>
          <a:bodyPr wrap="square">
            <a:spAutoFit/>
          </a:bodyPr>
          <a:lstStyle/>
          <a:p>
            <a:r>
              <a:rPr lang="cs-CZ" sz="2800" b="1" dirty="0" smtClean="0">
                <a:solidFill>
                  <a:srgbClr val="002060"/>
                </a:solidFill>
              </a:rPr>
              <a:t>Výhody eskalace </a:t>
            </a:r>
            <a:r>
              <a:rPr lang="cs-CZ" sz="2800" dirty="0" smtClean="0">
                <a:solidFill>
                  <a:srgbClr val="002060"/>
                </a:solidFill>
              </a:rPr>
              <a:t>před indukcí:</a:t>
            </a:r>
          </a:p>
          <a:p>
            <a:endParaRPr lang="cs-CZ" sz="2400" dirty="0" smtClean="0">
              <a:solidFill>
                <a:srgbClr val="002060"/>
              </a:solidFill>
            </a:endParaRPr>
          </a:p>
          <a:p>
            <a:pPr>
              <a:buFontTx/>
              <a:buChar char="-"/>
            </a:pPr>
            <a:r>
              <a:rPr lang="cs-CZ" sz="2400" dirty="0" smtClean="0">
                <a:solidFill>
                  <a:srgbClr val="002060"/>
                </a:solidFill>
              </a:rPr>
              <a:t> Upřednostňuje </a:t>
            </a:r>
            <a:r>
              <a:rPr lang="cs-CZ" sz="2400" b="1" dirty="0" smtClean="0">
                <a:solidFill>
                  <a:srgbClr val="FF0000"/>
                </a:solidFill>
              </a:rPr>
              <a:t>princip bezpečnosti terapie s minimalizací rizik</a:t>
            </a:r>
          </a:p>
          <a:p>
            <a:endParaRPr lang="cs-CZ" sz="2400" b="1" dirty="0" smtClean="0">
              <a:solidFill>
                <a:srgbClr val="002060"/>
              </a:solidFill>
            </a:endParaRPr>
          </a:p>
          <a:p>
            <a:pPr>
              <a:buFontTx/>
              <a:buChar char="-"/>
            </a:pPr>
            <a:r>
              <a:rPr lang="cs-CZ" sz="2400" b="1" dirty="0" smtClean="0">
                <a:solidFill>
                  <a:srgbClr val="002060"/>
                </a:solidFill>
              </a:rPr>
              <a:t> </a:t>
            </a:r>
            <a:r>
              <a:rPr lang="cs-CZ" sz="2400" dirty="0" smtClean="0">
                <a:solidFill>
                  <a:srgbClr val="002060"/>
                </a:solidFill>
              </a:rPr>
              <a:t>Můžeme charakterizovat jako </a:t>
            </a:r>
            <a:r>
              <a:rPr lang="cs-CZ" sz="2400" b="1" dirty="0" smtClean="0">
                <a:solidFill>
                  <a:srgbClr val="002060"/>
                </a:solidFill>
              </a:rPr>
              <a:t>„ladění“ terapie </a:t>
            </a:r>
            <a:r>
              <a:rPr lang="cs-CZ" sz="2400" dirty="0" smtClean="0">
                <a:solidFill>
                  <a:srgbClr val="002060"/>
                </a:solidFill>
              </a:rPr>
              <a:t>od léků                s </a:t>
            </a:r>
            <a:r>
              <a:rPr lang="cs-CZ" sz="2400" b="1" dirty="0" smtClean="0">
                <a:solidFill>
                  <a:srgbClr val="002060"/>
                </a:solidFill>
              </a:rPr>
              <a:t>lepším bezpečnostním profilem </a:t>
            </a:r>
            <a:r>
              <a:rPr lang="cs-CZ" sz="2400" dirty="0" smtClean="0">
                <a:solidFill>
                  <a:srgbClr val="002060"/>
                </a:solidFill>
              </a:rPr>
              <a:t>k lékům s vyšší účinností               a obecně </a:t>
            </a:r>
            <a:r>
              <a:rPr lang="cs-CZ" sz="2400" b="1" dirty="0" smtClean="0">
                <a:solidFill>
                  <a:srgbClr val="002060"/>
                </a:solidFill>
              </a:rPr>
              <a:t>vyšším rizikem nežádoucích účinků </a:t>
            </a:r>
          </a:p>
          <a:p>
            <a:endParaRPr lang="cs-CZ" sz="2400" b="1" dirty="0" smtClean="0">
              <a:solidFill>
                <a:srgbClr val="002060"/>
              </a:solidFill>
            </a:endParaRPr>
          </a:p>
          <a:p>
            <a:pPr>
              <a:buFontTx/>
              <a:buChar char="-"/>
            </a:pPr>
            <a:r>
              <a:rPr lang="cs-CZ" sz="2400" b="1" dirty="0" smtClean="0">
                <a:solidFill>
                  <a:srgbClr val="002060"/>
                </a:solidFill>
              </a:rPr>
              <a:t> </a:t>
            </a:r>
            <a:r>
              <a:rPr lang="cs-CZ" sz="2400" dirty="0" smtClean="0">
                <a:solidFill>
                  <a:srgbClr val="002060"/>
                </a:solidFill>
              </a:rPr>
              <a:t>Platí nepřímá úměra bezpečností a účinností </a:t>
            </a:r>
          </a:p>
          <a:p>
            <a:endParaRPr lang="cs-CZ" sz="2400" b="1" dirty="0" smtClean="0">
              <a:solidFill>
                <a:srgbClr val="002060"/>
              </a:solidFill>
            </a:endParaRPr>
          </a:p>
          <a:p>
            <a:endParaRPr lang="cs-CZ" sz="2400" b="1" dirty="0">
              <a:solidFill>
                <a:srgbClr val="00206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11-aa-riziko a efektívnosť.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18436" name="TextovéPole 9"/>
          <p:cNvSpPr txBox="1">
            <a:spLocks noChangeArrowheads="1"/>
          </p:cNvSpPr>
          <p:nvPr/>
        </p:nvSpPr>
        <p:spPr bwMode="auto">
          <a:xfrm>
            <a:off x="0" y="2481942"/>
            <a:ext cx="8803975" cy="1938992"/>
          </a:xfrm>
          <a:prstGeom prst="rect">
            <a:avLst/>
          </a:prstGeom>
          <a:noFill/>
          <a:ln w="9525">
            <a:noFill/>
            <a:miter lim="800000"/>
            <a:headEnd/>
            <a:tailEnd/>
          </a:ln>
        </p:spPr>
        <p:txBody>
          <a:bodyPr wrap="square">
            <a:spAutoFit/>
          </a:bodyPr>
          <a:lstStyle/>
          <a:p>
            <a:pPr algn="ctr"/>
            <a:r>
              <a:rPr lang="cs-CZ" sz="4000" b="1" dirty="0" smtClean="0">
                <a:solidFill>
                  <a:srgbClr val="002060"/>
                </a:solidFill>
              </a:rPr>
              <a:t>Proč </a:t>
            </a:r>
            <a:r>
              <a:rPr lang="cs-CZ" sz="4000" b="1" dirty="0">
                <a:solidFill>
                  <a:srgbClr val="002060"/>
                </a:solidFill>
              </a:rPr>
              <a:t>je důležitá </a:t>
            </a:r>
            <a:r>
              <a:rPr lang="cs-CZ" sz="4000" b="1" dirty="0" smtClean="0">
                <a:solidFill>
                  <a:srgbClr val="FF0000"/>
                </a:solidFill>
              </a:rPr>
              <a:t>časná eskalace </a:t>
            </a:r>
            <a:r>
              <a:rPr lang="cs-CZ" sz="4000" b="1" dirty="0" smtClean="0">
                <a:solidFill>
                  <a:srgbClr val="002060"/>
                </a:solidFill>
              </a:rPr>
              <a:t>biologické léčby RS stejně jako časná </a:t>
            </a:r>
            <a:r>
              <a:rPr lang="cs-CZ" sz="4000" b="1" dirty="0">
                <a:solidFill>
                  <a:srgbClr val="002060"/>
                </a:solidFill>
              </a:rPr>
              <a:t>iniciace DMD </a:t>
            </a:r>
            <a:r>
              <a:rPr lang="cs-CZ" sz="4000" b="1" dirty="0" smtClean="0">
                <a:solidFill>
                  <a:srgbClr val="002060"/>
                </a:solidFill>
              </a:rPr>
              <a:t>terapie?</a:t>
            </a:r>
            <a:endParaRPr lang="cs-CZ" sz="4000" b="1" dirty="0">
              <a:solidFill>
                <a:srgbClr val="00206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hangingPunct="1">
              <a:defRPr/>
            </a:pPr>
            <a:r>
              <a:rPr lang="cs-CZ" sz="3600" b="1" dirty="0" err="1" smtClean="0">
                <a:solidFill>
                  <a:srgbClr val="002060"/>
                </a:solidFill>
                <a:ea typeface="MS PGothic" charset="0"/>
                <a:cs typeface="MS PGothic" charset="0"/>
              </a:rPr>
              <a:t>Imunopatogeneze</a:t>
            </a:r>
            <a:r>
              <a:rPr lang="cs-CZ" sz="3600" b="1" dirty="0" smtClean="0">
                <a:solidFill>
                  <a:srgbClr val="002060"/>
                </a:solidFill>
                <a:ea typeface="MS PGothic" charset="0"/>
                <a:cs typeface="MS PGothic" charset="0"/>
              </a:rPr>
              <a:t> RS</a:t>
            </a:r>
            <a:endParaRPr lang="en-US" sz="3600" b="1" dirty="0">
              <a:solidFill>
                <a:srgbClr val="002060"/>
              </a:solidFill>
              <a:ea typeface="MS PGothic" charset="0"/>
              <a:cs typeface="MS PGothic" charset="0"/>
            </a:endParaRPr>
          </a:p>
        </p:txBody>
      </p:sp>
      <p:grpSp>
        <p:nvGrpSpPr>
          <p:cNvPr id="2" name="Group 18"/>
          <p:cNvGrpSpPr>
            <a:grpSpLocks/>
          </p:cNvGrpSpPr>
          <p:nvPr/>
        </p:nvGrpSpPr>
        <p:grpSpPr bwMode="auto">
          <a:xfrm>
            <a:off x="876300" y="2000250"/>
            <a:ext cx="4086225" cy="1276350"/>
            <a:chOff x="876300" y="2000250"/>
            <a:chExt cx="4086225" cy="1276350"/>
          </a:xfrm>
        </p:grpSpPr>
        <p:sp>
          <p:nvSpPr>
            <p:cNvPr id="34836" name="Freeform 18"/>
            <p:cNvSpPr>
              <a:spLocks noChangeArrowheads="1"/>
            </p:cNvSpPr>
            <p:nvPr/>
          </p:nvSpPr>
          <p:spPr bwMode="auto">
            <a:xfrm>
              <a:off x="876300" y="2000250"/>
              <a:ext cx="4086225" cy="1276350"/>
            </a:xfrm>
            <a:custGeom>
              <a:avLst/>
              <a:gdLst>
                <a:gd name="T0" fmla="*/ 0 w 4086225"/>
                <a:gd name="T1" fmla="*/ 0 h 1276350"/>
                <a:gd name="T2" fmla="*/ 9525 w 4086225"/>
                <a:gd name="T3" fmla="*/ 1266825 h 1276350"/>
                <a:gd name="T4" fmla="*/ 4086225 w 4086225"/>
                <a:gd name="T5" fmla="*/ 1276350 h 1276350"/>
                <a:gd name="T6" fmla="*/ 0 w 4086225"/>
                <a:gd name="T7" fmla="*/ 0 h 1276350"/>
                <a:gd name="T8" fmla="*/ 0 60000 65536"/>
                <a:gd name="T9" fmla="*/ 0 60000 65536"/>
                <a:gd name="T10" fmla="*/ 0 60000 65536"/>
                <a:gd name="T11" fmla="*/ 0 60000 65536"/>
                <a:gd name="T12" fmla="*/ 0 w 4086225"/>
                <a:gd name="T13" fmla="*/ 0 h 1276350"/>
                <a:gd name="T14" fmla="*/ 4086225 w 4086225"/>
                <a:gd name="T15" fmla="*/ 1276350 h 1276350"/>
              </a:gdLst>
              <a:ahLst/>
              <a:cxnLst>
                <a:cxn ang="T8">
                  <a:pos x="T0" y="T1"/>
                </a:cxn>
                <a:cxn ang="T9">
                  <a:pos x="T2" y="T3"/>
                </a:cxn>
                <a:cxn ang="T10">
                  <a:pos x="T4" y="T5"/>
                </a:cxn>
                <a:cxn ang="T11">
                  <a:pos x="T6" y="T7"/>
                </a:cxn>
              </a:cxnLst>
              <a:rect l="T12" t="T13" r="T14" b="T15"/>
              <a:pathLst>
                <a:path w="4086225" h="1276350">
                  <a:moveTo>
                    <a:pt x="0" y="0"/>
                  </a:moveTo>
                  <a:lnTo>
                    <a:pt x="9525" y="1266825"/>
                  </a:lnTo>
                  <a:lnTo>
                    <a:pt x="4086225" y="1276350"/>
                  </a:lnTo>
                  <a:lnTo>
                    <a:pt x="0" y="0"/>
                  </a:lnTo>
                  <a:close/>
                </a:path>
              </a:pathLst>
            </a:custGeom>
            <a:gradFill rotWithShape="0">
              <a:gsLst>
                <a:gs pos="0">
                  <a:srgbClr val="FFDADA"/>
                </a:gs>
                <a:gs pos="50000">
                  <a:srgbClr val="FFB3B3"/>
                </a:gs>
                <a:gs pos="100000">
                  <a:srgbClr val="FF8080"/>
                </a:gs>
              </a:gsLst>
              <a:lin ang="5400000" scaled="1"/>
            </a:gradFill>
            <a:ln w="9525">
              <a:noFill/>
              <a:round/>
              <a:headEnd/>
              <a:tailEnd/>
            </a:ln>
          </p:spPr>
          <p:txBody>
            <a:bodyPr/>
            <a:lstStyle/>
            <a:p>
              <a:endParaRPr lang="en-US" dirty="0"/>
            </a:p>
          </p:txBody>
        </p:sp>
        <p:sp>
          <p:nvSpPr>
            <p:cNvPr id="1531910" name="Text Box 6"/>
            <p:cNvSpPr txBox="1">
              <a:spLocks noChangeArrowheads="1"/>
            </p:cNvSpPr>
            <p:nvPr/>
          </p:nvSpPr>
          <p:spPr bwMode="auto">
            <a:xfrm>
              <a:off x="1073150" y="2579688"/>
              <a:ext cx="1778000" cy="400050"/>
            </a:xfrm>
            <a:prstGeom prst="rect">
              <a:avLst/>
            </a:prstGeom>
            <a:noFill/>
            <a:ln w="9525">
              <a:noFill/>
              <a:miter lim="800000"/>
              <a:headEnd/>
              <a:tailEnd/>
            </a:ln>
          </p:spPr>
          <p:txBody>
            <a:bodyPr wrap="none">
              <a:spAutoFit/>
            </a:bodyPr>
            <a:lstStyle/>
            <a:p>
              <a:pPr eaLnBrk="0" hangingPunct="0">
                <a:defRPr/>
              </a:pPr>
              <a:r>
                <a:rPr lang="de-DE" b="1" dirty="0">
                  <a:solidFill>
                    <a:schemeClr val="bg1"/>
                  </a:solidFill>
                  <a:latin typeface="+mn-lt"/>
                  <a:ea typeface="ヒラギノ角ゴ Pro W3"/>
                  <a:cs typeface="ヒラギノ角ゴ Pro W3"/>
                </a:rPr>
                <a:t>Inflammation</a:t>
              </a:r>
            </a:p>
          </p:txBody>
        </p:sp>
      </p:grpSp>
      <p:grpSp>
        <p:nvGrpSpPr>
          <p:cNvPr id="3" name="Group 19"/>
          <p:cNvGrpSpPr>
            <a:grpSpLocks/>
          </p:cNvGrpSpPr>
          <p:nvPr/>
        </p:nvGrpSpPr>
        <p:grpSpPr bwMode="auto">
          <a:xfrm>
            <a:off x="842963" y="3276600"/>
            <a:ext cx="3962400" cy="685800"/>
            <a:chOff x="842963" y="3276600"/>
            <a:chExt cx="3962400" cy="685800"/>
          </a:xfrm>
        </p:grpSpPr>
        <p:sp>
          <p:nvSpPr>
            <p:cNvPr id="34834" name="AutoShape 4"/>
            <p:cNvSpPr>
              <a:spLocks noChangeArrowheads="1"/>
            </p:cNvSpPr>
            <p:nvPr/>
          </p:nvSpPr>
          <p:spPr bwMode="auto">
            <a:xfrm flipV="1">
              <a:off x="842963" y="3290888"/>
              <a:ext cx="3962400" cy="671512"/>
            </a:xfrm>
            <a:prstGeom prst="rtTriangle">
              <a:avLst/>
            </a:prstGeom>
            <a:gradFill rotWithShape="1">
              <a:gsLst>
                <a:gs pos="0">
                  <a:srgbClr val="FFCA00"/>
                </a:gs>
                <a:gs pos="50000">
                  <a:srgbClr val="E6A900"/>
                </a:gs>
                <a:gs pos="100000">
                  <a:srgbClr val="A07400"/>
                </a:gs>
              </a:gsLst>
              <a:lin ang="5400000" scaled="1"/>
            </a:gradFill>
            <a:ln w="9525">
              <a:noFill/>
              <a:miter lim="800000"/>
              <a:headEnd/>
              <a:tailEnd/>
            </a:ln>
          </p:spPr>
          <p:txBody>
            <a:bodyPr wrap="none" anchor="ctr"/>
            <a:lstStyle/>
            <a:p>
              <a:pPr algn="ctr"/>
              <a:endParaRPr lang="en-US" dirty="0"/>
            </a:p>
          </p:txBody>
        </p:sp>
        <p:sp>
          <p:nvSpPr>
            <p:cNvPr id="1531911" name="Text Box 7"/>
            <p:cNvSpPr txBox="1">
              <a:spLocks noChangeArrowheads="1"/>
            </p:cNvSpPr>
            <p:nvPr/>
          </p:nvSpPr>
          <p:spPr bwMode="auto">
            <a:xfrm>
              <a:off x="1065213" y="3276600"/>
              <a:ext cx="1824037" cy="400050"/>
            </a:xfrm>
            <a:prstGeom prst="rect">
              <a:avLst/>
            </a:prstGeom>
            <a:noFill/>
            <a:ln w="9525">
              <a:noFill/>
              <a:miter lim="800000"/>
              <a:headEnd/>
              <a:tailEnd/>
            </a:ln>
          </p:spPr>
          <p:txBody>
            <a:bodyPr wrap="none">
              <a:spAutoFit/>
            </a:bodyPr>
            <a:lstStyle/>
            <a:p>
              <a:pPr eaLnBrk="0" hangingPunct="0">
                <a:defRPr/>
              </a:pPr>
              <a:r>
                <a:rPr lang="de-DE" b="1" dirty="0">
                  <a:solidFill>
                    <a:schemeClr val="bg1"/>
                  </a:solidFill>
                  <a:latin typeface="+mn-lt"/>
                  <a:ea typeface="ヒラギノ角ゴ Pro W3"/>
                  <a:cs typeface="ヒラギノ角ゴ Pro W3"/>
                </a:rPr>
                <a:t>Regeneration</a:t>
              </a:r>
            </a:p>
          </p:txBody>
        </p:sp>
      </p:grpSp>
      <p:pic>
        <p:nvPicPr>
          <p:cNvPr id="34820" name="Picture 9" descr="Pg5 left"/>
          <p:cNvPicPr preferRelativeResize="0">
            <a:picLocks noChangeArrowheads="1"/>
          </p:cNvPicPr>
          <p:nvPr/>
        </p:nvPicPr>
        <p:blipFill>
          <a:blip r:embed="rId3" cstate="print"/>
          <a:srcRect/>
          <a:stretch>
            <a:fillRect/>
          </a:stretch>
        </p:blipFill>
        <p:spPr bwMode="auto">
          <a:xfrm>
            <a:off x="1952625" y="4437063"/>
            <a:ext cx="1616075" cy="1571625"/>
          </a:xfrm>
          <a:prstGeom prst="rect">
            <a:avLst/>
          </a:prstGeom>
          <a:noFill/>
          <a:ln w="9525">
            <a:solidFill>
              <a:schemeClr val="bg1"/>
            </a:solidFill>
            <a:miter lim="800000"/>
            <a:headEnd/>
            <a:tailEnd/>
          </a:ln>
        </p:spPr>
      </p:pic>
      <p:pic>
        <p:nvPicPr>
          <p:cNvPr id="34821" name="Picture 10" descr="Pg5 middle"/>
          <p:cNvPicPr>
            <a:picLocks noChangeAspect="1" noChangeArrowheads="1"/>
          </p:cNvPicPr>
          <p:nvPr/>
        </p:nvPicPr>
        <p:blipFill>
          <a:blip r:embed="rId4" cstate="print"/>
          <a:srcRect/>
          <a:stretch>
            <a:fillRect/>
          </a:stretch>
        </p:blipFill>
        <p:spPr bwMode="auto">
          <a:xfrm>
            <a:off x="3843338" y="4437063"/>
            <a:ext cx="1712912" cy="1565275"/>
          </a:xfrm>
          <a:prstGeom prst="rect">
            <a:avLst/>
          </a:prstGeom>
          <a:noFill/>
          <a:ln w="9525">
            <a:solidFill>
              <a:schemeClr val="bg1"/>
            </a:solidFill>
            <a:miter lim="800000"/>
            <a:headEnd/>
            <a:tailEnd/>
          </a:ln>
        </p:spPr>
      </p:pic>
      <p:pic>
        <p:nvPicPr>
          <p:cNvPr id="34822" name="Picture 11" descr="Pg5 right"/>
          <p:cNvPicPr>
            <a:picLocks noChangeAspect="1" noChangeArrowheads="1"/>
          </p:cNvPicPr>
          <p:nvPr/>
        </p:nvPicPr>
        <p:blipFill>
          <a:blip r:embed="rId5" cstate="print"/>
          <a:srcRect/>
          <a:stretch>
            <a:fillRect/>
          </a:stretch>
        </p:blipFill>
        <p:spPr bwMode="auto">
          <a:xfrm>
            <a:off x="5673725" y="4437063"/>
            <a:ext cx="1719263" cy="1579562"/>
          </a:xfrm>
          <a:prstGeom prst="rect">
            <a:avLst/>
          </a:prstGeom>
          <a:noFill/>
          <a:ln w="9525">
            <a:solidFill>
              <a:schemeClr val="bg1"/>
            </a:solidFill>
            <a:miter lim="800000"/>
            <a:headEnd/>
            <a:tailEnd/>
          </a:ln>
        </p:spPr>
      </p:pic>
      <p:sp>
        <p:nvSpPr>
          <p:cNvPr id="34823" name="Text Box 12"/>
          <p:cNvSpPr txBox="1">
            <a:spLocks noChangeArrowheads="1"/>
          </p:cNvSpPr>
          <p:nvPr/>
        </p:nvSpPr>
        <p:spPr bwMode="auto">
          <a:xfrm>
            <a:off x="550863" y="1149350"/>
            <a:ext cx="8413625" cy="690638"/>
          </a:xfrm>
          <a:prstGeom prst="rect">
            <a:avLst/>
          </a:prstGeom>
          <a:noFill/>
          <a:ln w="9525">
            <a:noFill/>
            <a:miter lim="800000"/>
            <a:headEnd/>
            <a:tailEnd/>
          </a:ln>
        </p:spPr>
        <p:txBody>
          <a:bodyPr wrap="square" lIns="45720" rIns="45720">
            <a:spAutoFit/>
          </a:bodyPr>
          <a:lstStyle/>
          <a:p>
            <a:pPr>
              <a:lnSpc>
                <a:spcPct val="80000"/>
              </a:lnSpc>
              <a:buClr>
                <a:schemeClr val="hlink"/>
              </a:buClr>
              <a:buNone/>
              <a:defRPr/>
            </a:pPr>
            <a:r>
              <a:rPr lang="cs-CZ" sz="2400" dirty="0" smtClean="0">
                <a:solidFill>
                  <a:srgbClr val="002060"/>
                </a:solidFill>
              </a:rPr>
              <a:t>Procesy autoimunitní patologie - vedou k zánětu, demyelinizaci, degeneraci axonů a </a:t>
            </a:r>
            <a:r>
              <a:rPr lang="cs-CZ" sz="2400" dirty="0" err="1" smtClean="0">
                <a:solidFill>
                  <a:srgbClr val="002060"/>
                </a:solidFill>
              </a:rPr>
              <a:t>glióze</a:t>
            </a:r>
            <a:r>
              <a:rPr lang="cs-CZ" sz="2400" dirty="0" smtClean="0">
                <a:solidFill>
                  <a:srgbClr val="002060"/>
                </a:solidFill>
              </a:rPr>
              <a:t>. </a:t>
            </a:r>
          </a:p>
        </p:txBody>
      </p:sp>
      <p:grpSp>
        <p:nvGrpSpPr>
          <p:cNvPr id="4" name="Group 21"/>
          <p:cNvGrpSpPr>
            <a:grpSpLocks/>
          </p:cNvGrpSpPr>
          <p:nvPr/>
        </p:nvGrpSpPr>
        <p:grpSpPr bwMode="auto">
          <a:xfrm>
            <a:off x="277813" y="1968500"/>
            <a:ext cx="8348662" cy="2622550"/>
            <a:chOff x="277813" y="1968500"/>
            <a:chExt cx="8348662" cy="2622550"/>
          </a:xfrm>
        </p:grpSpPr>
        <p:sp>
          <p:nvSpPr>
            <p:cNvPr id="17416" name="Text Box 8"/>
            <p:cNvSpPr txBox="1">
              <a:spLocks noChangeArrowheads="1"/>
            </p:cNvSpPr>
            <p:nvPr/>
          </p:nvSpPr>
          <p:spPr bwMode="auto">
            <a:xfrm>
              <a:off x="4351338" y="4029075"/>
              <a:ext cx="660400" cy="338138"/>
            </a:xfrm>
            <a:prstGeom prst="rect">
              <a:avLst/>
            </a:prstGeom>
            <a:noFill/>
            <a:ln w="9525">
              <a:noFill/>
              <a:miter lim="800000"/>
              <a:headEnd/>
              <a:tailEnd/>
            </a:ln>
          </p:spPr>
          <p:txBody>
            <a:bodyPr wrap="none">
              <a:spAutoFit/>
            </a:bodyPr>
            <a:lstStyle/>
            <a:p>
              <a:pPr algn="ctr" eaLnBrk="0" hangingPunct="0">
                <a:defRPr/>
              </a:pPr>
              <a:r>
                <a:rPr lang="de-DE" sz="1600" b="1">
                  <a:latin typeface="+mj-lt"/>
                  <a:ea typeface="ヒラギノ角ゴ Pro W3"/>
                  <a:cs typeface="ヒラギノ角ゴ Pro W3"/>
                </a:rPr>
                <a:t>Time</a:t>
              </a:r>
            </a:p>
          </p:txBody>
        </p:sp>
        <p:sp>
          <p:nvSpPr>
            <p:cNvPr id="34831" name="Line 14"/>
            <p:cNvSpPr>
              <a:spLocks noChangeShapeType="1"/>
            </p:cNvSpPr>
            <p:nvPr/>
          </p:nvSpPr>
          <p:spPr bwMode="auto">
            <a:xfrm>
              <a:off x="854075" y="1968500"/>
              <a:ext cx="0" cy="2011680"/>
            </a:xfrm>
            <a:prstGeom prst="line">
              <a:avLst/>
            </a:prstGeom>
            <a:noFill/>
            <a:ln w="38100">
              <a:solidFill>
                <a:schemeClr val="tx1"/>
              </a:solidFill>
              <a:round/>
              <a:headEnd/>
              <a:tailEnd/>
            </a:ln>
          </p:spPr>
          <p:txBody>
            <a:bodyPr>
              <a:spAutoFit/>
            </a:bodyPr>
            <a:lstStyle/>
            <a:p>
              <a:endParaRPr lang="en-US" dirty="0"/>
            </a:p>
          </p:txBody>
        </p:sp>
        <p:sp>
          <p:nvSpPr>
            <p:cNvPr id="17423" name="Text Box 15"/>
            <p:cNvSpPr txBox="1">
              <a:spLocks noChangeArrowheads="1"/>
            </p:cNvSpPr>
            <p:nvPr/>
          </p:nvSpPr>
          <p:spPr bwMode="auto">
            <a:xfrm>
              <a:off x="277813" y="4067175"/>
              <a:ext cx="1184275" cy="523875"/>
            </a:xfrm>
            <a:prstGeom prst="rect">
              <a:avLst/>
            </a:prstGeom>
            <a:noFill/>
            <a:ln w="9525">
              <a:noFill/>
              <a:miter lim="800000"/>
              <a:headEnd/>
              <a:tailEnd/>
            </a:ln>
          </p:spPr>
          <p:txBody>
            <a:bodyPr>
              <a:spAutoFit/>
            </a:bodyPr>
            <a:lstStyle/>
            <a:p>
              <a:pPr algn="ctr" eaLnBrk="0" hangingPunct="0">
                <a:defRPr/>
              </a:pPr>
              <a:r>
                <a:rPr lang="de-DE" sz="1400" b="1" dirty="0">
                  <a:latin typeface="+mj-lt"/>
                  <a:ea typeface="ヒラギノ角ゴ Pro W3"/>
                  <a:cs typeface="ヒラギノ角ゴ Pro W3"/>
                </a:rPr>
                <a:t>Onset of the disease</a:t>
              </a:r>
            </a:p>
          </p:txBody>
        </p:sp>
        <p:sp>
          <p:nvSpPr>
            <p:cNvPr id="34833" name="Line 16"/>
            <p:cNvSpPr>
              <a:spLocks noChangeShapeType="1"/>
            </p:cNvSpPr>
            <p:nvPr/>
          </p:nvSpPr>
          <p:spPr bwMode="auto">
            <a:xfrm>
              <a:off x="854075" y="3994150"/>
              <a:ext cx="7772400" cy="0"/>
            </a:xfrm>
            <a:prstGeom prst="line">
              <a:avLst/>
            </a:prstGeom>
            <a:noFill/>
            <a:ln w="38100">
              <a:solidFill>
                <a:schemeClr val="tx1"/>
              </a:solidFill>
              <a:round/>
              <a:headEnd/>
              <a:tailEnd type="triangle" w="med" len="med"/>
            </a:ln>
          </p:spPr>
          <p:txBody>
            <a:bodyPr>
              <a:spAutoFit/>
            </a:bodyPr>
            <a:lstStyle/>
            <a:p>
              <a:endParaRPr lang="en-US" dirty="0"/>
            </a:p>
          </p:txBody>
        </p:sp>
      </p:grpSp>
      <p:sp>
        <p:nvSpPr>
          <p:cNvPr id="17426" name="Text Box 20"/>
          <p:cNvSpPr txBox="1">
            <a:spLocks noChangeArrowheads="1"/>
          </p:cNvSpPr>
          <p:nvPr/>
        </p:nvSpPr>
        <p:spPr bwMode="auto">
          <a:xfrm>
            <a:off x="287338" y="6523038"/>
            <a:ext cx="8223250" cy="334962"/>
          </a:xfrm>
          <a:prstGeom prst="rect">
            <a:avLst/>
          </a:prstGeom>
          <a:noFill/>
          <a:ln w="9525">
            <a:noFill/>
            <a:miter lim="800000"/>
            <a:headEnd/>
            <a:tailEnd/>
          </a:ln>
        </p:spPr>
        <p:txBody>
          <a:bodyPr lIns="0" rIns="0" bIns="0"/>
          <a:lstStyle/>
          <a:p>
            <a:pPr eaLnBrk="0" hangingPunct="0">
              <a:spcBef>
                <a:spcPts val="0"/>
              </a:spcBef>
              <a:defRPr/>
            </a:pPr>
            <a:r>
              <a:rPr lang="en-US" sz="1200" dirty="0">
                <a:latin typeface="+mn-lt"/>
                <a:ea typeface="ヒラギノ角ゴ Pro W3"/>
                <a:cs typeface="ヒラギノ角ゴ Pro W3"/>
              </a:rPr>
              <a:t>Kuhlmann T, et al. </a:t>
            </a:r>
            <a:r>
              <a:rPr lang="en-US" sz="1200" i="1" dirty="0">
                <a:latin typeface="+mn-lt"/>
                <a:ea typeface="ヒラギノ角ゴ Pro W3"/>
                <a:cs typeface="ヒラギノ角ゴ Pro W3"/>
              </a:rPr>
              <a:t>Brain</a:t>
            </a:r>
            <a:r>
              <a:rPr lang="en-US" sz="1200" dirty="0">
                <a:latin typeface="+mn-lt"/>
                <a:ea typeface="ヒラギノ角ゴ Pro W3"/>
                <a:cs typeface="ヒラギノ角ゴ Pro W3"/>
              </a:rPr>
              <a:t>. 2002;125:2202-2212; Paolilo et al. </a:t>
            </a:r>
            <a:r>
              <a:rPr lang="en-US" sz="1200" i="1" dirty="0">
                <a:latin typeface="+mn-lt"/>
                <a:ea typeface="ヒラギノ角ゴ Pro W3"/>
                <a:cs typeface="ヒラギノ角ゴ Pro W3"/>
              </a:rPr>
              <a:t>J Neurol</a:t>
            </a:r>
            <a:r>
              <a:rPr lang="en-US" sz="1200" dirty="0">
                <a:latin typeface="+mn-lt"/>
                <a:ea typeface="ヒラギノ角ゴ Pro W3"/>
                <a:cs typeface="ヒラギノ角ゴ Pro W3"/>
              </a:rPr>
              <a:t>. 2004;251:432-439 </a:t>
            </a:r>
          </a:p>
          <a:p>
            <a:pPr eaLnBrk="0" hangingPunct="0">
              <a:spcBef>
                <a:spcPct val="25000"/>
              </a:spcBef>
              <a:defRPr/>
            </a:pPr>
            <a:endParaRPr lang="en-GB" altLang="en-US" sz="1200" dirty="0">
              <a:solidFill>
                <a:srgbClr val="FFFFFF"/>
              </a:solidFill>
              <a:latin typeface="+mn-lt"/>
              <a:ea typeface="ヒラギノ角ゴ Pro W3"/>
              <a:cs typeface="ヒラギノ角ゴ Pro W3"/>
            </a:endParaRPr>
          </a:p>
        </p:txBody>
      </p:sp>
      <p:grpSp>
        <p:nvGrpSpPr>
          <p:cNvPr id="5" name="Group 20"/>
          <p:cNvGrpSpPr>
            <a:grpSpLocks/>
          </p:cNvGrpSpPr>
          <p:nvPr/>
        </p:nvGrpSpPr>
        <p:grpSpPr bwMode="auto">
          <a:xfrm>
            <a:off x="919163" y="2765425"/>
            <a:ext cx="7467600" cy="1203325"/>
            <a:chOff x="919163" y="2765425"/>
            <a:chExt cx="7467600" cy="1203325"/>
          </a:xfrm>
        </p:grpSpPr>
        <p:sp>
          <p:nvSpPr>
            <p:cNvPr id="34828" name="AutoShape 5"/>
            <p:cNvSpPr>
              <a:spLocks noChangeArrowheads="1"/>
            </p:cNvSpPr>
            <p:nvPr/>
          </p:nvSpPr>
          <p:spPr bwMode="auto">
            <a:xfrm flipH="1">
              <a:off x="919163" y="2765425"/>
              <a:ext cx="7467600" cy="1203325"/>
            </a:xfrm>
            <a:prstGeom prst="rtTriangle">
              <a:avLst/>
            </a:prstGeom>
            <a:gradFill rotWithShape="1">
              <a:gsLst>
                <a:gs pos="0">
                  <a:srgbClr val="DBE0FF"/>
                </a:gs>
                <a:gs pos="50000">
                  <a:srgbClr val="B6C1FF"/>
                </a:gs>
                <a:gs pos="100000">
                  <a:srgbClr val="869BFF"/>
                </a:gs>
              </a:gsLst>
              <a:lin ang="5400000" scaled="1"/>
            </a:gradFill>
            <a:ln w="9525">
              <a:noFill/>
              <a:miter lim="800000"/>
              <a:headEnd/>
              <a:tailEnd/>
            </a:ln>
          </p:spPr>
          <p:txBody>
            <a:bodyPr wrap="none" anchor="ctr"/>
            <a:lstStyle/>
            <a:p>
              <a:pPr algn="ctr"/>
              <a:endParaRPr lang="en-US" dirty="0"/>
            </a:p>
          </p:txBody>
        </p:sp>
        <p:sp>
          <p:nvSpPr>
            <p:cNvPr id="34829" name="WordArt 21"/>
            <p:cNvSpPr>
              <a:spLocks noChangeArrowheads="1" noChangeShapeType="1" noTextEdit="1"/>
            </p:cNvSpPr>
            <p:nvPr/>
          </p:nvSpPr>
          <p:spPr bwMode="auto">
            <a:xfrm>
              <a:off x="6153150" y="3322638"/>
              <a:ext cx="1809750" cy="287337"/>
            </a:xfrm>
            <a:prstGeom prst="rect">
              <a:avLst/>
            </a:prstGeom>
          </p:spPr>
          <p:txBody>
            <a:bodyPr wrap="none" fromWordArt="1">
              <a:prstTxWarp prst="textPlain">
                <a:avLst>
                  <a:gd name="adj" fmla="val 50000"/>
                </a:avLst>
              </a:prstTxWarp>
            </a:bodyPr>
            <a:lstStyle/>
            <a:p>
              <a:pPr algn="ctr"/>
              <a:r>
                <a:rPr lang="en-US" b="1" kern="10" dirty="0">
                  <a:ln w="9525">
                    <a:noFill/>
                    <a:round/>
                    <a:headEnd/>
                    <a:tailEnd/>
                  </a:ln>
                  <a:solidFill>
                    <a:srgbClr val="002060"/>
                  </a:solidFill>
                  <a:latin typeface="+mn-lt"/>
                  <a:ea typeface="+mn-lt"/>
                  <a:cs typeface="+mn-lt"/>
                </a:rPr>
                <a:t>Degeneration</a:t>
              </a:r>
            </a:p>
          </p:txBody>
        </p:sp>
      </p:grpSp>
    </p:spTree>
    <p:extLst>
      <p:ext uri="{BB962C8B-B14F-4D97-AF65-F5344CB8AC3E}">
        <p14:creationId xmlns="" xmlns:p14="http://schemas.microsoft.com/office/powerpoint/2010/main" val="390501905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Zástupný symbol pro obsah 3"/>
          <p:cNvSpPr>
            <a:spLocks noGrp="1"/>
          </p:cNvSpPr>
          <p:nvPr>
            <p:ph idx="1"/>
          </p:nvPr>
        </p:nvSpPr>
        <p:spPr>
          <a:xfrm>
            <a:off x="590611" y="563593"/>
            <a:ext cx="8283881" cy="5866401"/>
          </a:xfrm>
        </p:spPr>
        <p:txBody>
          <a:bodyPr>
            <a:normAutofit/>
          </a:bodyPr>
          <a:lstStyle/>
          <a:p>
            <a:pPr marL="0" indent="0">
              <a:lnSpc>
                <a:spcPct val="80000"/>
              </a:lnSpc>
              <a:buClr>
                <a:schemeClr val="hlink"/>
              </a:buClr>
              <a:buNone/>
              <a:defRPr/>
            </a:pPr>
            <a:r>
              <a:rPr lang="cs-CZ" dirty="0" smtClean="0"/>
              <a:t> </a:t>
            </a:r>
          </a:p>
          <a:p>
            <a:pPr>
              <a:lnSpc>
                <a:spcPct val="80000"/>
              </a:lnSpc>
              <a:buClr>
                <a:schemeClr val="hlink"/>
              </a:buClr>
              <a:buNone/>
              <a:defRPr/>
            </a:pPr>
            <a:r>
              <a:rPr lang="cs-CZ" sz="3600" b="1" dirty="0" smtClean="0">
                <a:solidFill>
                  <a:srgbClr val="00B0F0"/>
                </a:solidFill>
              </a:rPr>
              <a:t> </a:t>
            </a:r>
          </a:p>
          <a:p>
            <a:pPr>
              <a:lnSpc>
                <a:spcPct val="80000"/>
              </a:lnSpc>
              <a:buClr>
                <a:schemeClr val="hlink"/>
              </a:buClr>
              <a:buNone/>
              <a:defRPr/>
            </a:pPr>
            <a:r>
              <a:rPr lang="cs-CZ" sz="3600" dirty="0" smtClean="0"/>
              <a:t>Eskalační princip biologické léčby RS spočívá v</a:t>
            </a:r>
            <a:r>
              <a:rPr lang="cs-CZ" sz="3600" b="1" dirty="0" smtClean="0"/>
              <a:t> </a:t>
            </a:r>
            <a:r>
              <a:rPr lang="cs-CZ" sz="3600" dirty="0" smtClean="0"/>
              <a:t>časné iniciaci s </a:t>
            </a:r>
            <a:r>
              <a:rPr lang="cs-CZ" sz="3600" b="1" dirty="0" smtClean="0">
                <a:solidFill>
                  <a:srgbClr val="FF0000"/>
                </a:solidFill>
              </a:rPr>
              <a:t>časnou eskalací </a:t>
            </a:r>
          </a:p>
          <a:p>
            <a:pPr>
              <a:lnSpc>
                <a:spcPct val="80000"/>
              </a:lnSpc>
              <a:buClr>
                <a:schemeClr val="hlink"/>
              </a:buClr>
              <a:buNone/>
              <a:defRPr/>
            </a:pPr>
            <a:endParaRPr lang="cs-CZ" sz="3600" b="1" dirty="0" smtClean="0">
              <a:solidFill>
                <a:srgbClr val="FF0000"/>
              </a:solidFill>
            </a:endParaRPr>
          </a:p>
          <a:p>
            <a:pPr>
              <a:lnSpc>
                <a:spcPct val="80000"/>
              </a:lnSpc>
              <a:buClr>
                <a:schemeClr val="hlink"/>
              </a:buClr>
              <a:buNone/>
              <a:defRPr/>
            </a:pPr>
            <a:r>
              <a:rPr lang="cs-CZ" sz="3600" dirty="0" smtClean="0"/>
              <a:t>a to s ohledem na </a:t>
            </a:r>
            <a:r>
              <a:rPr lang="cs-CZ" sz="3600" b="1" dirty="0" smtClean="0">
                <a:solidFill>
                  <a:srgbClr val="00B0F0"/>
                </a:solidFill>
              </a:rPr>
              <a:t>širokou variabilitu onemocnění a individualitu pacienta</a:t>
            </a:r>
          </a:p>
          <a:p>
            <a:pPr>
              <a:lnSpc>
                <a:spcPct val="80000"/>
              </a:lnSpc>
              <a:buClr>
                <a:schemeClr val="hlink"/>
              </a:buClr>
              <a:buNone/>
              <a:defRPr/>
            </a:pPr>
            <a:r>
              <a:rPr lang="cs-CZ" sz="3600" b="1" dirty="0" smtClean="0">
                <a:solidFill>
                  <a:srgbClr val="00B0F0"/>
                </a:solidFill>
              </a:rPr>
              <a:t> </a:t>
            </a:r>
          </a:p>
          <a:p>
            <a:pPr>
              <a:lnSpc>
                <a:spcPct val="80000"/>
              </a:lnSpc>
              <a:buClr>
                <a:schemeClr val="hlink"/>
              </a:buClr>
              <a:buNone/>
              <a:defRPr/>
            </a:pPr>
            <a:r>
              <a:rPr lang="cs-CZ" sz="3600" dirty="0" smtClean="0"/>
              <a:t>za účelem </a:t>
            </a:r>
            <a:r>
              <a:rPr lang="cs-CZ" sz="3600" b="1" dirty="0" smtClean="0">
                <a:solidFill>
                  <a:srgbClr val="00B0F0"/>
                </a:solidFill>
              </a:rPr>
              <a:t>stálé optimalizace terapie</a:t>
            </a:r>
            <a:r>
              <a:rPr lang="cs-CZ" sz="3600" i="1" dirty="0" smtClean="0">
                <a:solidFill>
                  <a:srgbClr val="00B0F0"/>
                </a:solidFill>
              </a:rPr>
              <a:t>.</a:t>
            </a:r>
          </a:p>
          <a:p>
            <a:pPr>
              <a:lnSpc>
                <a:spcPct val="80000"/>
              </a:lnSpc>
              <a:buClr>
                <a:schemeClr val="hlink"/>
              </a:buClr>
              <a:buNone/>
              <a:defRPr/>
            </a:pPr>
            <a:endParaRPr lang="cs-CZ" sz="3600" i="1" dirty="0" smtClean="0"/>
          </a:p>
          <a:p>
            <a:pPr>
              <a:lnSpc>
                <a:spcPct val="80000"/>
              </a:lnSpc>
              <a:buClr>
                <a:schemeClr val="hlink"/>
              </a:buClr>
              <a:buNone/>
              <a:defRPr/>
            </a:pPr>
            <a:endParaRPr lang="cs-CZ" sz="3600" i="1" dirty="0" smtClean="0"/>
          </a:p>
          <a:p>
            <a:pPr>
              <a:lnSpc>
                <a:spcPct val="80000"/>
              </a:lnSpc>
              <a:buClr>
                <a:schemeClr val="hlink"/>
              </a:buClr>
              <a:buNone/>
              <a:defRPr/>
            </a:pPr>
            <a:endParaRPr lang="cs-CZ" sz="3600" b="1" dirty="0" smtClean="0">
              <a:solidFill>
                <a:srgbClr val="00B0F0"/>
              </a:solidFill>
            </a:endParaRPr>
          </a:p>
        </p:txBody>
      </p:sp>
    </p:spTree>
    <p:extLst>
      <p:ext uri="{BB962C8B-B14F-4D97-AF65-F5344CB8AC3E}">
        <p14:creationId xmlns="" xmlns:p14="http://schemas.microsoft.com/office/powerpoint/2010/main" val="1164031138"/>
      </p:ext>
    </p:extLst>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AutoShape 2"/>
          <p:cNvSpPr>
            <a:spLocks noChangeArrowheads="1"/>
          </p:cNvSpPr>
          <p:nvPr/>
        </p:nvSpPr>
        <p:spPr bwMode="auto">
          <a:xfrm>
            <a:off x="1554163" y="3455988"/>
            <a:ext cx="160337" cy="2332037"/>
          </a:xfrm>
          <a:prstGeom prst="upArrow">
            <a:avLst>
              <a:gd name="adj1" fmla="val 50000"/>
              <a:gd name="adj2" fmla="val 363615"/>
            </a:avLst>
          </a:prstGeom>
          <a:solidFill>
            <a:srgbClr val="00FF00"/>
          </a:solidFill>
          <a:ln w="12700">
            <a:solidFill>
              <a:srgbClr val="00B6B2"/>
            </a:solidFill>
            <a:miter lim="800000"/>
            <a:headEnd/>
            <a:tailEnd/>
          </a:ln>
        </p:spPr>
        <p:txBody>
          <a:bodyPr wrap="none" anchor="ctr"/>
          <a:lstStyle/>
          <a:p>
            <a:endParaRPr lang="cs-CZ"/>
          </a:p>
        </p:txBody>
      </p:sp>
      <p:sp>
        <p:nvSpPr>
          <p:cNvPr id="1028" name="Text Box 3"/>
          <p:cNvSpPr txBox="1">
            <a:spLocks noChangeArrowheads="1"/>
          </p:cNvSpPr>
          <p:nvPr/>
        </p:nvSpPr>
        <p:spPr bwMode="auto">
          <a:xfrm>
            <a:off x="7439025" y="1366838"/>
            <a:ext cx="1812925" cy="915987"/>
          </a:xfrm>
          <a:prstGeom prst="rect">
            <a:avLst/>
          </a:prstGeom>
          <a:noFill/>
          <a:ln w="12700">
            <a:noFill/>
            <a:miter lim="800000"/>
            <a:headEnd/>
            <a:tailEnd/>
          </a:ln>
        </p:spPr>
        <p:txBody>
          <a:bodyPr>
            <a:spAutoFit/>
          </a:bodyPr>
          <a:lstStyle/>
          <a:p>
            <a:pPr eaLnBrk="0" hangingPunct="0"/>
            <a:r>
              <a:rPr lang="cs-CZ" b="1"/>
              <a:t>trvalý neurologický deficit</a:t>
            </a:r>
            <a:endParaRPr lang="en-US" b="1"/>
          </a:p>
        </p:txBody>
      </p:sp>
      <p:sp>
        <p:nvSpPr>
          <p:cNvPr id="113668" name="Text Box 4"/>
          <p:cNvSpPr txBox="1">
            <a:spLocks noChangeArrowheads="1"/>
          </p:cNvSpPr>
          <p:nvPr/>
        </p:nvSpPr>
        <p:spPr bwMode="auto">
          <a:xfrm rot="5400000" flipH="1">
            <a:off x="-704056" y="2235994"/>
            <a:ext cx="1962150" cy="366712"/>
          </a:xfrm>
          <a:prstGeom prst="rect">
            <a:avLst/>
          </a:prstGeom>
          <a:noFill/>
          <a:ln w="12700">
            <a:noFill/>
            <a:miter lim="800000"/>
            <a:headEnd/>
            <a:tailEnd/>
          </a:ln>
          <a:effectLst/>
        </p:spPr>
        <p:txBody>
          <a:bodyPr>
            <a:spAutoFit/>
          </a:bodyPr>
          <a:lstStyle/>
          <a:p>
            <a:pPr algn="r" eaLnBrk="0" hangingPunct="0">
              <a:defRPr/>
            </a:pPr>
            <a:r>
              <a:rPr lang="en-US" b="1">
                <a:effectLst>
                  <a:outerShdw blurRad="38100" dist="38100" dir="2700000" algn="tl">
                    <a:srgbClr val="C0C0C0"/>
                  </a:outerShdw>
                </a:effectLst>
                <a:latin typeface="Arial" charset="0"/>
                <a:cs typeface="Arial" charset="0"/>
              </a:rPr>
              <a:t>Axon</a:t>
            </a:r>
            <a:r>
              <a:rPr lang="cs-CZ" b="1">
                <a:effectLst>
                  <a:outerShdw blurRad="38100" dist="38100" dir="2700000" algn="tl">
                    <a:srgbClr val="C0C0C0"/>
                  </a:outerShdw>
                </a:effectLst>
                <a:latin typeface="Arial" charset="0"/>
                <a:cs typeface="Arial" charset="0"/>
              </a:rPr>
              <a:t>ální ztráta</a:t>
            </a:r>
            <a:endParaRPr lang="en-US">
              <a:effectLst>
                <a:outerShdw blurRad="38100" dist="38100" dir="2700000" algn="tl">
                  <a:srgbClr val="C0C0C0"/>
                </a:outerShdw>
              </a:effectLst>
              <a:latin typeface="Arial" charset="0"/>
              <a:cs typeface="Arial" charset="0"/>
            </a:endParaRPr>
          </a:p>
        </p:txBody>
      </p:sp>
      <p:sp>
        <p:nvSpPr>
          <p:cNvPr id="1030" name="AutoShape 5"/>
          <p:cNvSpPr>
            <a:spLocks noChangeArrowheads="1"/>
          </p:cNvSpPr>
          <p:nvPr/>
        </p:nvSpPr>
        <p:spPr bwMode="auto">
          <a:xfrm>
            <a:off x="1090613" y="3152775"/>
            <a:ext cx="152400" cy="2635250"/>
          </a:xfrm>
          <a:prstGeom prst="upArrow">
            <a:avLst>
              <a:gd name="adj1" fmla="val 50000"/>
              <a:gd name="adj2" fmla="val 432292"/>
            </a:avLst>
          </a:prstGeom>
          <a:solidFill>
            <a:srgbClr val="00FF00"/>
          </a:solidFill>
          <a:ln w="12700">
            <a:solidFill>
              <a:srgbClr val="00B6B2"/>
            </a:solidFill>
            <a:miter lim="800000"/>
            <a:headEnd/>
            <a:tailEnd/>
          </a:ln>
        </p:spPr>
        <p:txBody>
          <a:bodyPr wrap="none" anchor="ctr"/>
          <a:lstStyle/>
          <a:p>
            <a:endParaRPr lang="cs-CZ"/>
          </a:p>
        </p:txBody>
      </p:sp>
      <p:sp>
        <p:nvSpPr>
          <p:cNvPr id="1031" name="AutoShape 6"/>
          <p:cNvSpPr>
            <a:spLocks noChangeArrowheads="1"/>
          </p:cNvSpPr>
          <p:nvPr/>
        </p:nvSpPr>
        <p:spPr bwMode="auto">
          <a:xfrm>
            <a:off x="6894513" y="2990850"/>
            <a:ext cx="152400" cy="2797175"/>
          </a:xfrm>
          <a:prstGeom prst="upArrow">
            <a:avLst>
              <a:gd name="adj1" fmla="val 50000"/>
              <a:gd name="adj2" fmla="val 458854"/>
            </a:avLst>
          </a:prstGeom>
          <a:solidFill>
            <a:srgbClr val="00FF00"/>
          </a:solidFill>
          <a:ln w="12700">
            <a:solidFill>
              <a:srgbClr val="00B6B2"/>
            </a:solidFill>
            <a:miter lim="800000"/>
            <a:headEnd/>
            <a:tailEnd/>
          </a:ln>
        </p:spPr>
        <p:txBody>
          <a:bodyPr wrap="none" anchor="ctr"/>
          <a:lstStyle/>
          <a:p>
            <a:endParaRPr lang="cs-CZ"/>
          </a:p>
        </p:txBody>
      </p:sp>
      <p:sp>
        <p:nvSpPr>
          <p:cNvPr id="1032" name="AutoShape 7"/>
          <p:cNvSpPr>
            <a:spLocks noChangeArrowheads="1"/>
          </p:cNvSpPr>
          <p:nvPr/>
        </p:nvSpPr>
        <p:spPr bwMode="auto">
          <a:xfrm>
            <a:off x="2111375" y="2057400"/>
            <a:ext cx="180975" cy="3730625"/>
          </a:xfrm>
          <a:prstGeom prst="upArrow">
            <a:avLst>
              <a:gd name="adj1" fmla="val 50000"/>
              <a:gd name="adj2" fmla="val 515351"/>
            </a:avLst>
          </a:prstGeom>
          <a:solidFill>
            <a:srgbClr val="00FF00"/>
          </a:solidFill>
          <a:ln w="12700">
            <a:solidFill>
              <a:srgbClr val="00B6B2"/>
            </a:solidFill>
            <a:miter lim="800000"/>
            <a:headEnd/>
            <a:tailEnd/>
          </a:ln>
        </p:spPr>
        <p:txBody>
          <a:bodyPr wrap="none" anchor="ctr"/>
          <a:lstStyle/>
          <a:p>
            <a:endParaRPr lang="cs-CZ"/>
          </a:p>
        </p:txBody>
      </p:sp>
      <p:sp>
        <p:nvSpPr>
          <p:cNvPr id="1033" name="AutoShape 8"/>
          <p:cNvSpPr>
            <a:spLocks noChangeArrowheads="1"/>
          </p:cNvSpPr>
          <p:nvPr/>
        </p:nvSpPr>
        <p:spPr bwMode="auto">
          <a:xfrm>
            <a:off x="3146425" y="2462213"/>
            <a:ext cx="153988" cy="3309937"/>
          </a:xfrm>
          <a:prstGeom prst="upArrow">
            <a:avLst>
              <a:gd name="adj1" fmla="val 50000"/>
              <a:gd name="adj2" fmla="val 537369"/>
            </a:avLst>
          </a:prstGeom>
          <a:solidFill>
            <a:srgbClr val="00FF00"/>
          </a:solidFill>
          <a:ln w="12700">
            <a:solidFill>
              <a:srgbClr val="00B6B2"/>
            </a:solidFill>
            <a:miter lim="800000"/>
            <a:headEnd/>
            <a:tailEnd/>
          </a:ln>
        </p:spPr>
        <p:txBody>
          <a:bodyPr wrap="none" anchor="ctr"/>
          <a:lstStyle/>
          <a:p>
            <a:endParaRPr lang="cs-CZ"/>
          </a:p>
        </p:txBody>
      </p:sp>
      <p:sp>
        <p:nvSpPr>
          <p:cNvPr id="1034" name="AutoShape 9"/>
          <p:cNvSpPr>
            <a:spLocks noChangeArrowheads="1"/>
          </p:cNvSpPr>
          <p:nvPr/>
        </p:nvSpPr>
        <p:spPr bwMode="auto">
          <a:xfrm>
            <a:off x="2770188" y="2989263"/>
            <a:ext cx="153987" cy="2798762"/>
          </a:xfrm>
          <a:prstGeom prst="upArrow">
            <a:avLst>
              <a:gd name="adj1" fmla="val 50000"/>
              <a:gd name="adj2" fmla="val 454383"/>
            </a:avLst>
          </a:prstGeom>
          <a:solidFill>
            <a:srgbClr val="00FF00"/>
          </a:solidFill>
          <a:ln w="12700">
            <a:solidFill>
              <a:srgbClr val="00B6B2"/>
            </a:solidFill>
            <a:miter lim="800000"/>
            <a:headEnd/>
            <a:tailEnd/>
          </a:ln>
        </p:spPr>
        <p:txBody>
          <a:bodyPr wrap="none" anchor="ctr"/>
          <a:lstStyle/>
          <a:p>
            <a:endParaRPr lang="cs-CZ"/>
          </a:p>
        </p:txBody>
      </p:sp>
      <p:sp>
        <p:nvSpPr>
          <p:cNvPr id="1035" name="AutoShape 10"/>
          <p:cNvSpPr>
            <a:spLocks noChangeArrowheads="1"/>
          </p:cNvSpPr>
          <p:nvPr/>
        </p:nvSpPr>
        <p:spPr bwMode="auto">
          <a:xfrm>
            <a:off x="5118100" y="2601913"/>
            <a:ext cx="153988" cy="3170237"/>
          </a:xfrm>
          <a:prstGeom prst="upArrow">
            <a:avLst>
              <a:gd name="adj1" fmla="val 50000"/>
              <a:gd name="adj2" fmla="val 514689"/>
            </a:avLst>
          </a:prstGeom>
          <a:solidFill>
            <a:srgbClr val="00FF00"/>
          </a:solidFill>
          <a:ln w="12700">
            <a:solidFill>
              <a:srgbClr val="00B6B2"/>
            </a:solidFill>
            <a:miter lim="800000"/>
            <a:headEnd/>
            <a:tailEnd/>
          </a:ln>
        </p:spPr>
        <p:txBody>
          <a:bodyPr wrap="none" anchor="ctr"/>
          <a:lstStyle/>
          <a:p>
            <a:endParaRPr lang="cs-CZ"/>
          </a:p>
        </p:txBody>
      </p:sp>
      <p:sp>
        <p:nvSpPr>
          <p:cNvPr id="1036" name="Line 11"/>
          <p:cNvSpPr>
            <a:spLocks noChangeShapeType="1"/>
          </p:cNvSpPr>
          <p:nvPr/>
        </p:nvSpPr>
        <p:spPr bwMode="auto">
          <a:xfrm flipV="1">
            <a:off x="555625" y="2282825"/>
            <a:ext cx="7162800" cy="3505200"/>
          </a:xfrm>
          <a:prstGeom prst="line">
            <a:avLst/>
          </a:prstGeom>
          <a:noFill/>
          <a:ln w="38100">
            <a:solidFill>
              <a:srgbClr val="00FFFF"/>
            </a:solidFill>
            <a:round/>
            <a:headEnd/>
            <a:tailEnd/>
          </a:ln>
        </p:spPr>
        <p:txBody>
          <a:bodyPr wrap="none" anchor="ctr"/>
          <a:lstStyle/>
          <a:p>
            <a:endParaRPr lang="cs-CZ"/>
          </a:p>
        </p:txBody>
      </p:sp>
      <p:sp>
        <p:nvSpPr>
          <p:cNvPr id="1037" name="Text Box 12"/>
          <p:cNvSpPr txBox="1">
            <a:spLocks noChangeArrowheads="1"/>
          </p:cNvSpPr>
          <p:nvPr/>
        </p:nvSpPr>
        <p:spPr bwMode="auto">
          <a:xfrm>
            <a:off x="1822450" y="1511300"/>
            <a:ext cx="1150938" cy="457200"/>
          </a:xfrm>
          <a:prstGeom prst="rect">
            <a:avLst/>
          </a:prstGeom>
          <a:noFill/>
          <a:ln w="12700">
            <a:noFill/>
            <a:miter lim="800000"/>
            <a:headEnd/>
            <a:tailEnd/>
          </a:ln>
        </p:spPr>
        <p:txBody>
          <a:bodyPr wrap="none">
            <a:spAutoFit/>
          </a:bodyPr>
          <a:lstStyle/>
          <a:p>
            <a:pPr eaLnBrk="0" hangingPunct="0"/>
            <a:r>
              <a:rPr lang="en-US" sz="2400" b="1"/>
              <a:t>RR-</a:t>
            </a:r>
            <a:r>
              <a:rPr lang="cs-CZ" sz="2400" b="1"/>
              <a:t>R</a:t>
            </a:r>
            <a:r>
              <a:rPr lang="en-US" sz="2400" b="1"/>
              <a:t>S</a:t>
            </a:r>
            <a:endParaRPr lang="en-US" sz="2400"/>
          </a:p>
        </p:txBody>
      </p:sp>
      <p:sp>
        <p:nvSpPr>
          <p:cNvPr id="113677" name="Text Box 13"/>
          <p:cNvSpPr txBox="1">
            <a:spLocks noChangeArrowheads="1"/>
          </p:cNvSpPr>
          <p:nvPr/>
        </p:nvSpPr>
        <p:spPr bwMode="auto">
          <a:xfrm>
            <a:off x="5349875" y="1511300"/>
            <a:ext cx="1116013" cy="457200"/>
          </a:xfrm>
          <a:prstGeom prst="rect">
            <a:avLst/>
          </a:prstGeom>
          <a:noFill/>
          <a:ln w="12700">
            <a:noFill/>
            <a:miter lim="800000"/>
            <a:headEnd/>
            <a:tailEnd/>
          </a:ln>
          <a:effectLst/>
        </p:spPr>
        <p:txBody>
          <a:bodyPr wrap="none">
            <a:spAutoFit/>
          </a:bodyPr>
          <a:lstStyle/>
          <a:p>
            <a:pPr eaLnBrk="0" hangingPunct="0">
              <a:defRPr/>
            </a:pPr>
            <a:r>
              <a:rPr lang="en-US" sz="2400" b="1">
                <a:latin typeface="Arial" charset="0"/>
                <a:cs typeface="Arial" charset="0"/>
              </a:rPr>
              <a:t>SP-</a:t>
            </a:r>
            <a:r>
              <a:rPr lang="cs-CZ" sz="2400" b="1">
                <a:latin typeface="Arial" charset="0"/>
                <a:cs typeface="Arial" charset="0"/>
              </a:rPr>
              <a:t>R</a:t>
            </a:r>
            <a:r>
              <a:rPr lang="en-US" sz="2400" b="1">
                <a:latin typeface="Arial" charset="0"/>
                <a:cs typeface="Arial" charset="0"/>
              </a:rPr>
              <a:t>S</a:t>
            </a:r>
            <a:endParaRPr lang="en-US" sz="2400">
              <a:effectLst>
                <a:outerShdw blurRad="38100" dist="38100" dir="2700000" algn="tl">
                  <a:srgbClr val="C0C0C0"/>
                </a:outerShdw>
              </a:effectLst>
              <a:latin typeface="Arial" charset="0"/>
              <a:cs typeface="Arial" charset="0"/>
            </a:endParaRPr>
          </a:p>
        </p:txBody>
      </p:sp>
      <p:sp>
        <p:nvSpPr>
          <p:cNvPr id="1039" name="Line 14"/>
          <p:cNvSpPr>
            <a:spLocks noChangeShapeType="1"/>
          </p:cNvSpPr>
          <p:nvPr/>
        </p:nvSpPr>
        <p:spPr bwMode="auto">
          <a:xfrm flipV="1">
            <a:off x="555625" y="1125538"/>
            <a:ext cx="0" cy="4662487"/>
          </a:xfrm>
          <a:prstGeom prst="line">
            <a:avLst/>
          </a:prstGeom>
          <a:noFill/>
          <a:ln w="31750">
            <a:solidFill>
              <a:srgbClr val="00FFFF"/>
            </a:solidFill>
            <a:round/>
            <a:headEnd/>
            <a:tailEnd type="arrow" w="med" len="med"/>
          </a:ln>
        </p:spPr>
        <p:txBody>
          <a:bodyPr wrap="none" anchor="ctr"/>
          <a:lstStyle/>
          <a:p>
            <a:endParaRPr lang="cs-CZ"/>
          </a:p>
        </p:txBody>
      </p:sp>
      <p:sp>
        <p:nvSpPr>
          <p:cNvPr id="1040" name="Line 15"/>
          <p:cNvSpPr>
            <a:spLocks noChangeShapeType="1"/>
          </p:cNvSpPr>
          <p:nvPr/>
        </p:nvSpPr>
        <p:spPr bwMode="auto">
          <a:xfrm>
            <a:off x="555625" y="4187825"/>
            <a:ext cx="7315200" cy="0"/>
          </a:xfrm>
          <a:prstGeom prst="line">
            <a:avLst/>
          </a:prstGeom>
          <a:noFill/>
          <a:ln w="38100">
            <a:solidFill>
              <a:srgbClr val="FF0000"/>
            </a:solidFill>
            <a:prstDash val="dash"/>
            <a:round/>
            <a:headEnd/>
            <a:tailEnd/>
          </a:ln>
        </p:spPr>
        <p:txBody>
          <a:bodyPr wrap="none" anchor="ctr"/>
          <a:lstStyle/>
          <a:p>
            <a:endParaRPr lang="cs-CZ"/>
          </a:p>
        </p:txBody>
      </p:sp>
      <p:sp>
        <p:nvSpPr>
          <p:cNvPr id="1041" name="Line 16"/>
          <p:cNvSpPr>
            <a:spLocks noChangeShapeType="1"/>
          </p:cNvSpPr>
          <p:nvPr/>
        </p:nvSpPr>
        <p:spPr bwMode="auto">
          <a:xfrm>
            <a:off x="555625" y="5830888"/>
            <a:ext cx="7620000" cy="0"/>
          </a:xfrm>
          <a:prstGeom prst="line">
            <a:avLst/>
          </a:prstGeom>
          <a:noFill/>
          <a:ln w="31750">
            <a:solidFill>
              <a:srgbClr val="00FFFF"/>
            </a:solidFill>
            <a:round/>
            <a:headEnd/>
            <a:tailEnd type="triangle" w="med" len="med"/>
          </a:ln>
        </p:spPr>
        <p:txBody>
          <a:bodyPr wrap="none" anchor="ctr"/>
          <a:lstStyle/>
          <a:p>
            <a:endParaRPr lang="cs-CZ"/>
          </a:p>
        </p:txBody>
      </p:sp>
      <p:sp>
        <p:nvSpPr>
          <p:cNvPr id="1042" name="Text Box 17"/>
          <p:cNvSpPr txBox="1">
            <a:spLocks noChangeArrowheads="1"/>
          </p:cNvSpPr>
          <p:nvPr/>
        </p:nvSpPr>
        <p:spPr bwMode="auto">
          <a:xfrm>
            <a:off x="8145463" y="5824538"/>
            <a:ext cx="603250" cy="366712"/>
          </a:xfrm>
          <a:prstGeom prst="rect">
            <a:avLst/>
          </a:prstGeom>
          <a:noFill/>
          <a:ln w="12700">
            <a:noFill/>
            <a:miter lim="800000"/>
            <a:headEnd/>
            <a:tailEnd/>
          </a:ln>
        </p:spPr>
        <p:txBody>
          <a:bodyPr wrap="none">
            <a:spAutoFit/>
          </a:bodyPr>
          <a:lstStyle/>
          <a:p>
            <a:pPr eaLnBrk="0" hangingPunct="0"/>
            <a:r>
              <a:rPr lang="cs-CZ" b="1"/>
              <a:t>Čas</a:t>
            </a:r>
            <a:endParaRPr lang="en-US" b="1"/>
          </a:p>
        </p:txBody>
      </p:sp>
      <p:sp>
        <p:nvSpPr>
          <p:cNvPr id="1043" name="Text Box 18"/>
          <p:cNvSpPr txBox="1">
            <a:spLocks noChangeArrowheads="1"/>
          </p:cNvSpPr>
          <p:nvPr/>
        </p:nvSpPr>
        <p:spPr bwMode="auto">
          <a:xfrm>
            <a:off x="338666" y="312208"/>
            <a:ext cx="8178799" cy="646331"/>
          </a:xfrm>
          <a:prstGeom prst="rect">
            <a:avLst/>
          </a:prstGeom>
          <a:noFill/>
          <a:ln w="9525">
            <a:noFill/>
            <a:miter lim="800000"/>
            <a:headEnd/>
            <a:tailEnd/>
          </a:ln>
        </p:spPr>
        <p:txBody>
          <a:bodyPr wrap="square">
            <a:spAutoFit/>
          </a:bodyPr>
          <a:lstStyle/>
          <a:p>
            <a:pPr algn="ctr" eaLnBrk="0" hangingPunct="0"/>
            <a:r>
              <a:rPr lang="cs-CZ" sz="3600" b="1" dirty="0" smtClean="0">
                <a:solidFill>
                  <a:srgbClr val="002060"/>
                </a:solidFill>
              </a:rPr>
              <a:t>Průběh </a:t>
            </a:r>
            <a:r>
              <a:rPr lang="cs-CZ" sz="3600" b="1" dirty="0">
                <a:solidFill>
                  <a:srgbClr val="002060"/>
                </a:solidFill>
              </a:rPr>
              <a:t>a načasování </a:t>
            </a:r>
            <a:r>
              <a:rPr lang="cs-CZ" sz="3600" b="1" dirty="0" smtClean="0">
                <a:solidFill>
                  <a:srgbClr val="002060"/>
                </a:solidFill>
              </a:rPr>
              <a:t>léčby RS</a:t>
            </a:r>
            <a:endParaRPr lang="cs-CZ" sz="3600" b="1" dirty="0">
              <a:solidFill>
                <a:srgbClr val="002060"/>
              </a:solidFill>
            </a:endParaRPr>
          </a:p>
        </p:txBody>
      </p:sp>
      <p:sp>
        <p:nvSpPr>
          <p:cNvPr id="113683" name="Line 19"/>
          <p:cNvSpPr>
            <a:spLocks noChangeShapeType="1"/>
          </p:cNvSpPr>
          <p:nvPr/>
        </p:nvSpPr>
        <p:spPr bwMode="auto">
          <a:xfrm flipV="1">
            <a:off x="1606550" y="3382963"/>
            <a:ext cx="6192838" cy="1871662"/>
          </a:xfrm>
          <a:prstGeom prst="line">
            <a:avLst/>
          </a:prstGeom>
          <a:noFill/>
          <a:ln w="38100">
            <a:solidFill>
              <a:srgbClr val="00FFFF"/>
            </a:solidFill>
            <a:round/>
            <a:headEnd/>
            <a:tailEnd/>
          </a:ln>
        </p:spPr>
        <p:txBody>
          <a:bodyPr/>
          <a:lstStyle/>
          <a:p>
            <a:endParaRPr lang="cs-CZ"/>
          </a:p>
        </p:txBody>
      </p:sp>
      <p:sp>
        <p:nvSpPr>
          <p:cNvPr id="113684" name="Line 20"/>
          <p:cNvSpPr>
            <a:spLocks noChangeShapeType="1"/>
          </p:cNvSpPr>
          <p:nvPr/>
        </p:nvSpPr>
        <p:spPr bwMode="auto">
          <a:xfrm flipV="1">
            <a:off x="1173163" y="4246563"/>
            <a:ext cx="6842125" cy="1296987"/>
          </a:xfrm>
          <a:prstGeom prst="line">
            <a:avLst/>
          </a:prstGeom>
          <a:noFill/>
          <a:ln w="38100">
            <a:solidFill>
              <a:srgbClr val="FFFF00"/>
            </a:solidFill>
            <a:round/>
            <a:headEnd/>
            <a:tailEnd/>
          </a:ln>
        </p:spPr>
        <p:txBody>
          <a:bodyPr/>
          <a:lstStyle/>
          <a:p>
            <a:endParaRPr lang="cs-CZ"/>
          </a:p>
        </p:txBody>
      </p:sp>
      <p:sp>
        <p:nvSpPr>
          <p:cNvPr id="1046" name="AutoShape 26"/>
          <p:cNvSpPr>
            <a:spLocks noChangeArrowheads="1"/>
          </p:cNvSpPr>
          <p:nvPr/>
        </p:nvSpPr>
        <p:spPr bwMode="auto">
          <a:xfrm rot="10800000">
            <a:off x="539750" y="6021388"/>
            <a:ext cx="7416800" cy="503237"/>
          </a:xfrm>
          <a:prstGeom prst="rtTriangle">
            <a:avLst/>
          </a:prstGeom>
          <a:solidFill>
            <a:srgbClr val="00FFFF"/>
          </a:solidFill>
          <a:ln w="9525">
            <a:solidFill>
              <a:schemeClr val="tx1"/>
            </a:solidFill>
            <a:miter lim="800000"/>
            <a:headEnd/>
            <a:tailEnd/>
          </a:ln>
        </p:spPr>
        <p:txBody>
          <a:bodyPr rot="10800000" wrap="none" anchor="ctr"/>
          <a:lstStyle/>
          <a:p>
            <a:pPr algn="ctr" eaLnBrk="0" hangingPunct="0"/>
            <a:r>
              <a:rPr lang="cs-CZ" sz="2400" b="1">
                <a:latin typeface="Comic Sans MS" pitchFamily="66" charset="0"/>
              </a:rPr>
              <a:t>      Neurodegenerace</a:t>
            </a:r>
          </a:p>
        </p:txBody>
      </p:sp>
      <p:sp>
        <p:nvSpPr>
          <p:cNvPr id="1047" name="AutoShape 25"/>
          <p:cNvSpPr>
            <a:spLocks noChangeArrowheads="1"/>
          </p:cNvSpPr>
          <p:nvPr/>
        </p:nvSpPr>
        <p:spPr bwMode="auto">
          <a:xfrm>
            <a:off x="611188" y="6092825"/>
            <a:ext cx="7416800" cy="504825"/>
          </a:xfrm>
          <a:prstGeom prst="rtTriangle">
            <a:avLst/>
          </a:prstGeom>
          <a:solidFill>
            <a:srgbClr val="FFFF66"/>
          </a:solidFill>
          <a:ln w="9525">
            <a:solidFill>
              <a:schemeClr val="tx1"/>
            </a:solidFill>
            <a:miter lim="800000"/>
            <a:headEnd/>
            <a:tailEnd/>
          </a:ln>
        </p:spPr>
        <p:txBody>
          <a:bodyPr wrap="none" anchor="ctr"/>
          <a:lstStyle/>
          <a:p>
            <a:pPr algn="ctr" eaLnBrk="0" hangingPunct="0"/>
            <a:r>
              <a:rPr lang="cs-CZ" sz="2400" b="1">
                <a:latin typeface="Comic Sans MS" pitchFamily="66" charset="0"/>
              </a:rPr>
              <a:t>Zánět</a:t>
            </a:r>
          </a:p>
        </p:txBody>
      </p:sp>
      <p:sp>
        <p:nvSpPr>
          <p:cNvPr id="113687" name="Oval 23"/>
          <p:cNvSpPr>
            <a:spLocks noChangeArrowheads="1"/>
          </p:cNvSpPr>
          <p:nvPr/>
        </p:nvSpPr>
        <p:spPr bwMode="auto">
          <a:xfrm>
            <a:off x="682625" y="4151313"/>
            <a:ext cx="2449513" cy="1438275"/>
          </a:xfrm>
          <a:prstGeom prst="ellipse">
            <a:avLst/>
          </a:prstGeom>
          <a:solidFill>
            <a:schemeClr val="accent1"/>
          </a:solidFill>
          <a:ln w="28575">
            <a:solidFill>
              <a:srgbClr val="00FFFF"/>
            </a:solidFill>
            <a:round/>
            <a:headEnd/>
            <a:tailEnd/>
          </a:ln>
        </p:spPr>
        <p:txBody>
          <a:bodyPr wrap="none" anchor="ctr"/>
          <a:lstStyle/>
          <a:p>
            <a:pPr algn="ctr"/>
            <a:r>
              <a:rPr lang="cs-CZ" sz="2000" b="1"/>
              <a:t>Terapeutické </a:t>
            </a:r>
          </a:p>
          <a:p>
            <a:pPr algn="ctr"/>
            <a:r>
              <a:rPr lang="cs-CZ" sz="2000" b="1"/>
              <a:t>okno </a:t>
            </a:r>
          </a:p>
          <a:p>
            <a:pPr algn="ctr"/>
            <a:r>
              <a:rPr lang="cs-CZ" sz="2000" b="1"/>
              <a:t>pro účinnou </a:t>
            </a:r>
          </a:p>
          <a:p>
            <a:pPr algn="ctr"/>
            <a:r>
              <a:rPr lang="cs-CZ" sz="2000" b="1"/>
              <a:t>léčbu</a:t>
            </a:r>
          </a:p>
        </p:txBody>
      </p:sp>
      <p:sp>
        <p:nvSpPr>
          <p:cNvPr id="1049" name="Text Box 24"/>
          <p:cNvSpPr txBox="1">
            <a:spLocks noChangeArrowheads="1"/>
          </p:cNvSpPr>
          <p:nvPr/>
        </p:nvSpPr>
        <p:spPr bwMode="auto">
          <a:xfrm>
            <a:off x="855663" y="2684463"/>
            <a:ext cx="692150" cy="457200"/>
          </a:xfrm>
          <a:prstGeom prst="rect">
            <a:avLst/>
          </a:prstGeom>
          <a:noFill/>
          <a:ln w="12700">
            <a:noFill/>
            <a:miter lim="800000"/>
            <a:headEnd/>
            <a:tailEnd/>
          </a:ln>
        </p:spPr>
        <p:txBody>
          <a:bodyPr wrap="none">
            <a:spAutoFit/>
          </a:bodyPr>
          <a:lstStyle/>
          <a:p>
            <a:pPr eaLnBrk="0" hangingPunct="0"/>
            <a:r>
              <a:rPr lang="cs-CZ" sz="2400" b="1"/>
              <a:t>CIS</a:t>
            </a:r>
            <a:endParaRPr lang="en-US" sz="2400"/>
          </a:p>
        </p:txBody>
      </p:sp>
      <p:graphicFrame>
        <p:nvGraphicFramePr>
          <p:cNvPr id="1026" name="Object 2"/>
          <p:cNvGraphicFramePr>
            <a:graphicFrameLocks noChangeAspect="1"/>
          </p:cNvGraphicFramePr>
          <p:nvPr/>
        </p:nvGraphicFramePr>
        <p:xfrm>
          <a:off x="7812088" y="2384425"/>
          <a:ext cx="1312862" cy="1476375"/>
        </p:xfrm>
        <a:graphic>
          <a:graphicData uri="http://schemas.openxmlformats.org/presentationml/2006/ole">
            <p:oleObj spid="_x0000_s39938" name="Rastrový obraz" r:id="rId4" imgW="1600000" imgH="1800476" progId="PBrush">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83" grpId="0" animBg="1"/>
      <p:bldP spid="113684" grpId="0" animBg="1"/>
      <p:bldP spid="11368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a:xfrm>
            <a:off x="626534" y="350795"/>
            <a:ext cx="7701206" cy="995405"/>
          </a:xfrm>
        </p:spPr>
        <p:txBody>
          <a:bodyPr>
            <a:normAutofit fontScale="90000"/>
          </a:bodyPr>
          <a:lstStyle/>
          <a:p>
            <a:r>
              <a:rPr lang="cs-CZ" b="1" dirty="0" smtClean="0">
                <a:solidFill>
                  <a:srgbClr val="002060"/>
                </a:solidFill>
                <a:latin typeface="Arial" pitchFamily="34" charset="0"/>
              </a:rPr>
              <a:t/>
            </a:r>
            <a:br>
              <a:rPr lang="cs-CZ" b="1" dirty="0" smtClean="0">
                <a:solidFill>
                  <a:srgbClr val="002060"/>
                </a:solidFill>
                <a:latin typeface="Arial" pitchFamily="34" charset="0"/>
              </a:rPr>
            </a:br>
            <a:r>
              <a:rPr lang="cs-CZ" b="1" dirty="0" smtClean="0">
                <a:solidFill>
                  <a:srgbClr val="002060"/>
                </a:solidFill>
                <a:latin typeface="Arial" pitchFamily="34" charset="0"/>
              </a:rPr>
              <a:t>  Časná eskalace terapie RS</a:t>
            </a:r>
            <a:r>
              <a:rPr lang="en-GB" b="1" dirty="0" smtClean="0">
                <a:solidFill>
                  <a:schemeClr val="bg1"/>
                </a:solidFill>
                <a:latin typeface="Arial" pitchFamily="34" charset="0"/>
              </a:rPr>
              <a:t>re effective treatment may </a:t>
            </a:r>
            <a:r>
              <a:rPr lang="en-GB" dirty="0" smtClean="0">
                <a:solidFill>
                  <a:schemeClr val="bg1"/>
                </a:solidFill>
                <a:latin typeface="Arial" pitchFamily="34" charset="0"/>
              </a:rPr>
              <a:t>s</a:t>
            </a:r>
            <a:r>
              <a:rPr lang="en-GB" baseline="30000" dirty="0" smtClean="0">
                <a:solidFill>
                  <a:schemeClr val="bg1"/>
                </a:solidFill>
                <a:latin typeface="Arial" pitchFamily="34" charset="0"/>
              </a:rPr>
              <a:t>1,2</a:t>
            </a:r>
          </a:p>
        </p:txBody>
      </p:sp>
      <p:sp>
        <p:nvSpPr>
          <p:cNvPr id="19459" name="Content Placeholder 1"/>
          <p:cNvSpPr>
            <a:spLocks noGrp="1"/>
          </p:cNvSpPr>
          <p:nvPr>
            <p:ph sz="quarter" idx="10"/>
          </p:nvPr>
        </p:nvSpPr>
        <p:spPr>
          <a:xfrm>
            <a:off x="701675" y="6221413"/>
            <a:ext cx="7058025" cy="439737"/>
          </a:xfrm>
        </p:spPr>
        <p:txBody>
          <a:bodyPr/>
          <a:lstStyle/>
          <a:p>
            <a:pPr>
              <a:spcAft>
                <a:spcPct val="0"/>
              </a:spcAft>
            </a:pPr>
            <a:r>
              <a:rPr lang="en-GB" smtClean="0">
                <a:latin typeface="Arial" pitchFamily="34" charset="0"/>
              </a:rPr>
              <a:t>1. Río J, </a:t>
            </a:r>
            <a:r>
              <a:rPr lang="en-GB" i="1" smtClean="0">
                <a:latin typeface="Arial" pitchFamily="34" charset="0"/>
              </a:rPr>
              <a:t>et al. Nat Rev Neurol </a:t>
            </a:r>
            <a:r>
              <a:rPr lang="en-GB" smtClean="0">
                <a:latin typeface="Arial" pitchFamily="34" charset="0"/>
              </a:rPr>
              <a:t>2009; 5:553–560; 2. Bermel RA, </a:t>
            </a:r>
            <a:r>
              <a:rPr lang="en-GB" i="1" smtClean="0">
                <a:latin typeface="Arial" pitchFamily="34" charset="0"/>
              </a:rPr>
              <a:t>et al. Ann Neurol </a:t>
            </a:r>
            <a:r>
              <a:rPr lang="en-GB" smtClean="0">
                <a:latin typeface="Arial" pitchFamily="34" charset="0"/>
              </a:rPr>
              <a:t>2013; 73:95–103.</a:t>
            </a:r>
            <a:br>
              <a:rPr lang="en-GB" smtClean="0">
                <a:latin typeface="Arial" pitchFamily="34" charset="0"/>
              </a:rPr>
            </a:br>
            <a:r>
              <a:rPr lang="en-GB" smtClean="0">
                <a:latin typeface="Arial" pitchFamily="34" charset="0"/>
              </a:rPr>
              <a:t>Figure adapted from: http://multiple-sclerosis-research.blogspot.co.uk/2012/06/research-dmt-slow-onset-of-progression.html. </a:t>
            </a:r>
            <a:br>
              <a:rPr lang="en-GB" smtClean="0">
                <a:latin typeface="Arial" pitchFamily="34" charset="0"/>
              </a:rPr>
            </a:br>
            <a:r>
              <a:rPr lang="en-GB" smtClean="0">
                <a:latin typeface="Arial" pitchFamily="34" charset="0"/>
              </a:rPr>
              <a:t>Accessed April 2013. Based on a review of Bergamaschi R, </a:t>
            </a:r>
            <a:r>
              <a:rPr lang="en-GB" i="1" smtClean="0">
                <a:latin typeface="Arial" pitchFamily="34" charset="0"/>
              </a:rPr>
              <a:t>et al. Mult Scler</a:t>
            </a:r>
            <a:r>
              <a:rPr lang="en-GB" smtClean="0">
                <a:latin typeface="Arial" pitchFamily="34" charset="0"/>
              </a:rPr>
              <a:t> 2012; Epub ahead of print.</a:t>
            </a:r>
          </a:p>
        </p:txBody>
      </p:sp>
      <p:pic>
        <p:nvPicPr>
          <p:cNvPr id="19460" name="Picture 2" descr="X:\Studio_Main\PRESENTATIONS\2023550-Gilenya stand alone slide design\Artwork\Disabilty_1.png"/>
          <p:cNvPicPr>
            <a:picLocks noChangeAspect="1" noChangeArrowheads="1"/>
          </p:cNvPicPr>
          <p:nvPr/>
        </p:nvPicPr>
        <p:blipFill>
          <a:blip r:embed="rId3" cstate="print"/>
          <a:srcRect/>
          <a:stretch>
            <a:fillRect/>
          </a:stretch>
        </p:blipFill>
        <p:spPr bwMode="auto">
          <a:xfrm>
            <a:off x="654050" y="1557338"/>
            <a:ext cx="1338263" cy="1292225"/>
          </a:xfrm>
          <a:prstGeom prst="rect">
            <a:avLst/>
          </a:prstGeom>
          <a:noFill/>
          <a:ln w="9525">
            <a:noFill/>
            <a:miter lim="800000"/>
            <a:headEnd/>
            <a:tailEnd/>
          </a:ln>
        </p:spPr>
      </p:pic>
      <p:pic>
        <p:nvPicPr>
          <p:cNvPr id="19461" name="Picture 3" descr="X:\Studio_Main\PRESENTATIONS\2023550-Gilenya stand alone slide design\Artwork\Disabilty_2.png"/>
          <p:cNvPicPr>
            <a:picLocks noChangeAspect="1" noChangeArrowheads="1"/>
          </p:cNvPicPr>
          <p:nvPr/>
        </p:nvPicPr>
        <p:blipFill>
          <a:blip r:embed="rId4" cstate="print"/>
          <a:srcRect/>
          <a:stretch>
            <a:fillRect/>
          </a:stretch>
        </p:blipFill>
        <p:spPr bwMode="auto">
          <a:xfrm>
            <a:off x="654050" y="2717800"/>
            <a:ext cx="1338263" cy="1290638"/>
          </a:xfrm>
          <a:prstGeom prst="rect">
            <a:avLst/>
          </a:prstGeom>
          <a:noFill/>
          <a:ln w="9525">
            <a:noFill/>
            <a:miter lim="800000"/>
            <a:headEnd/>
            <a:tailEnd/>
          </a:ln>
        </p:spPr>
      </p:pic>
      <p:pic>
        <p:nvPicPr>
          <p:cNvPr id="19462" name="Picture 4" descr="X:\Studio_Main\PRESENTATIONS\2023550-Gilenya stand alone slide design\Artwork\Disabilty_3.png"/>
          <p:cNvPicPr>
            <a:picLocks noChangeAspect="1" noChangeArrowheads="1"/>
          </p:cNvPicPr>
          <p:nvPr/>
        </p:nvPicPr>
        <p:blipFill>
          <a:blip r:embed="rId5" cstate="print"/>
          <a:srcRect/>
          <a:stretch>
            <a:fillRect/>
          </a:stretch>
        </p:blipFill>
        <p:spPr bwMode="auto">
          <a:xfrm>
            <a:off x="654050" y="3878263"/>
            <a:ext cx="1338263" cy="1290637"/>
          </a:xfrm>
          <a:prstGeom prst="rect">
            <a:avLst/>
          </a:prstGeom>
          <a:noFill/>
          <a:ln w="9525">
            <a:noFill/>
            <a:miter lim="800000"/>
            <a:headEnd/>
            <a:tailEnd/>
          </a:ln>
        </p:spPr>
      </p:pic>
      <p:sp>
        <p:nvSpPr>
          <p:cNvPr id="19463" name="TextBox 8"/>
          <p:cNvSpPr txBox="1">
            <a:spLocks noChangeArrowheads="1"/>
          </p:cNvSpPr>
          <p:nvPr/>
        </p:nvSpPr>
        <p:spPr bwMode="auto">
          <a:xfrm>
            <a:off x="909638" y="4968875"/>
            <a:ext cx="827087" cy="223838"/>
          </a:xfrm>
          <a:prstGeom prst="rect">
            <a:avLst/>
          </a:prstGeom>
          <a:noFill/>
          <a:ln w="9525">
            <a:noFill/>
            <a:miter lim="800000"/>
            <a:headEnd/>
            <a:tailEnd/>
          </a:ln>
        </p:spPr>
        <p:txBody>
          <a:bodyPr wrap="none" lIns="0" tIns="0" rIns="0" bIns="0">
            <a:spAutoFit/>
          </a:bodyPr>
          <a:lstStyle/>
          <a:p>
            <a:pPr algn="ctr"/>
            <a:r>
              <a:rPr lang="en-GB" sz="1400" b="1"/>
              <a:t>Disability</a:t>
            </a:r>
          </a:p>
        </p:txBody>
      </p:sp>
      <p:grpSp>
        <p:nvGrpSpPr>
          <p:cNvPr id="2" name="Group 9"/>
          <p:cNvGrpSpPr>
            <a:grpSpLocks/>
          </p:cNvGrpSpPr>
          <p:nvPr/>
        </p:nvGrpSpPr>
        <p:grpSpPr bwMode="auto">
          <a:xfrm>
            <a:off x="1567921" y="1651000"/>
            <a:ext cx="6681787" cy="4246563"/>
            <a:chOff x="1562438" y="1957388"/>
            <a:chExt cx="6681448" cy="4246694"/>
          </a:xfrm>
        </p:grpSpPr>
        <p:sp>
          <p:nvSpPr>
            <p:cNvPr id="19465" name="TextBox 10"/>
            <p:cNvSpPr txBox="1">
              <a:spLocks noChangeArrowheads="1"/>
            </p:cNvSpPr>
            <p:nvPr/>
          </p:nvSpPr>
          <p:spPr bwMode="auto">
            <a:xfrm>
              <a:off x="1562438" y="5773195"/>
              <a:ext cx="676468" cy="430887"/>
            </a:xfrm>
            <a:prstGeom prst="rect">
              <a:avLst/>
            </a:prstGeom>
            <a:noFill/>
            <a:ln w="9525">
              <a:noFill/>
              <a:miter lim="800000"/>
              <a:headEnd/>
              <a:tailEnd/>
            </a:ln>
          </p:spPr>
          <p:txBody>
            <a:bodyPr wrap="none" lIns="0" tIns="0" rIns="0" bIns="0">
              <a:spAutoFit/>
            </a:bodyPr>
            <a:lstStyle/>
            <a:p>
              <a:pPr algn="ctr"/>
              <a:r>
                <a:rPr lang="en-GB" sz="1400" b="1"/>
                <a:t>Disease</a:t>
              </a:r>
              <a:br>
                <a:rPr lang="en-GB" sz="1400" b="1"/>
              </a:br>
              <a:r>
                <a:rPr lang="en-GB" sz="1400" b="1"/>
                <a:t>onset</a:t>
              </a:r>
            </a:p>
          </p:txBody>
        </p:sp>
        <p:sp>
          <p:nvSpPr>
            <p:cNvPr id="19466" name="TextBox 11"/>
            <p:cNvSpPr txBox="1">
              <a:spLocks noChangeArrowheads="1"/>
            </p:cNvSpPr>
            <p:nvPr/>
          </p:nvSpPr>
          <p:spPr bwMode="auto">
            <a:xfrm>
              <a:off x="4830148" y="5545468"/>
              <a:ext cx="494361" cy="255945"/>
            </a:xfrm>
            <a:prstGeom prst="rect">
              <a:avLst/>
            </a:prstGeom>
            <a:noFill/>
            <a:ln w="9525">
              <a:noFill/>
              <a:miter lim="800000"/>
              <a:headEnd/>
              <a:tailEnd/>
            </a:ln>
          </p:spPr>
          <p:txBody>
            <a:bodyPr wrap="none" lIns="0" tIns="0" rIns="0" bIns="0">
              <a:spAutoFit/>
            </a:bodyPr>
            <a:lstStyle/>
            <a:p>
              <a:pPr algn="ctr"/>
              <a:r>
                <a:rPr lang="en-GB" sz="1600" b="1"/>
                <a:t>Time</a:t>
              </a:r>
            </a:p>
          </p:txBody>
        </p:sp>
        <p:cxnSp>
          <p:nvCxnSpPr>
            <p:cNvPr id="13" name="Straight Arrow Connector 12"/>
            <p:cNvCxnSpPr/>
            <p:nvPr/>
          </p:nvCxnSpPr>
          <p:spPr>
            <a:xfrm flipV="1">
              <a:off x="1900558" y="5424595"/>
              <a:ext cx="0" cy="300047"/>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 name="Group 13"/>
            <p:cNvGrpSpPr>
              <a:grpSpLocks/>
            </p:cNvGrpSpPr>
            <p:nvPr/>
          </p:nvGrpSpPr>
          <p:grpSpPr bwMode="auto">
            <a:xfrm>
              <a:off x="1908105" y="1957388"/>
              <a:ext cx="6335781" cy="3432961"/>
              <a:chOff x="1908141" y="2122964"/>
              <a:chExt cx="6250264" cy="3267385"/>
            </a:xfrm>
          </p:grpSpPr>
          <p:grpSp>
            <p:nvGrpSpPr>
              <p:cNvPr id="4" name="Group 14"/>
              <p:cNvGrpSpPr>
                <a:grpSpLocks/>
              </p:cNvGrpSpPr>
              <p:nvPr/>
            </p:nvGrpSpPr>
            <p:grpSpPr bwMode="auto">
              <a:xfrm>
                <a:off x="1908141" y="2122964"/>
                <a:ext cx="6250264" cy="3267385"/>
                <a:chOff x="1616723" y="1943100"/>
                <a:chExt cx="6012802" cy="3143250"/>
              </a:xfrm>
            </p:grpSpPr>
            <p:grpSp>
              <p:nvGrpSpPr>
                <p:cNvPr id="5" name="Group 22"/>
                <p:cNvGrpSpPr>
                  <a:grpSpLocks/>
                </p:cNvGrpSpPr>
                <p:nvPr/>
              </p:nvGrpSpPr>
              <p:grpSpPr bwMode="auto">
                <a:xfrm>
                  <a:off x="1616723" y="2038351"/>
                  <a:ext cx="6003278" cy="3044823"/>
                  <a:chOff x="1616723" y="2038351"/>
                  <a:chExt cx="6003278" cy="3044823"/>
                </a:xfrm>
              </p:grpSpPr>
              <p:sp>
                <p:nvSpPr>
                  <p:cNvPr id="25" name="Freeform 24"/>
                  <p:cNvSpPr/>
                  <p:nvPr/>
                </p:nvSpPr>
                <p:spPr>
                  <a:xfrm>
                    <a:off x="1624625" y="2039036"/>
                    <a:ext cx="5995861" cy="3037970"/>
                  </a:xfrm>
                  <a:custGeom>
                    <a:avLst/>
                    <a:gdLst>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548063 w 5995988"/>
                      <a:gd name="connsiteY8" fmla="*/ 733425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548063 w 5995988"/>
                      <a:gd name="connsiteY8" fmla="*/ 733425 h 3038475"/>
                      <a:gd name="connsiteX9" fmla="*/ 4719638 w 5995988"/>
                      <a:gd name="connsiteY9" fmla="*/ 252413 h 3038475"/>
                      <a:gd name="connsiteX10" fmla="*/ 5995988 w 5995988"/>
                      <a:gd name="connsiteY10" fmla="*/ 0 h 3038475"/>
                      <a:gd name="connsiteX0" fmla="*/ 5995988 w 5995988"/>
                      <a:gd name="connsiteY0" fmla="*/ 174702 h 3213177"/>
                      <a:gd name="connsiteX1" fmla="*/ 5995988 w 5995988"/>
                      <a:gd name="connsiteY1" fmla="*/ 3213177 h 3213177"/>
                      <a:gd name="connsiteX2" fmla="*/ 0 w 5995988"/>
                      <a:gd name="connsiteY2" fmla="*/ 3213177 h 3213177"/>
                      <a:gd name="connsiteX3" fmla="*/ 0 w 5995988"/>
                      <a:gd name="connsiteY3" fmla="*/ 3141740 h 3213177"/>
                      <a:gd name="connsiteX4" fmla="*/ 885825 w 5995988"/>
                      <a:gd name="connsiteY4" fmla="*/ 3127452 h 3213177"/>
                      <a:gd name="connsiteX5" fmla="*/ 1223963 w 5995988"/>
                      <a:gd name="connsiteY5" fmla="*/ 2951240 h 3213177"/>
                      <a:gd name="connsiteX6" fmla="*/ 1809750 w 5995988"/>
                      <a:gd name="connsiteY6" fmla="*/ 2394027 h 3213177"/>
                      <a:gd name="connsiteX7" fmla="*/ 2757488 w 5995988"/>
                      <a:gd name="connsiteY7" fmla="*/ 1551065 h 3213177"/>
                      <a:gd name="connsiteX8" fmla="*/ 3548063 w 5995988"/>
                      <a:gd name="connsiteY8" fmla="*/ 908127 h 3213177"/>
                      <a:gd name="connsiteX9" fmla="*/ 4719638 w 5995988"/>
                      <a:gd name="connsiteY9" fmla="*/ 427115 h 3213177"/>
                      <a:gd name="connsiteX10" fmla="*/ 5995988 w 5995988"/>
                      <a:gd name="connsiteY10" fmla="*/ 174702 h 3213177"/>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548063 w 5995988"/>
                      <a:gd name="connsiteY8" fmla="*/ 733425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548063 w 5995988"/>
                      <a:gd name="connsiteY8" fmla="*/ 733425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23963 w 5995988"/>
                      <a:gd name="connsiteY5" fmla="*/ 2776538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85825 w 5995988"/>
                      <a:gd name="connsiteY4" fmla="*/ 295275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64394 w 5995988"/>
                      <a:gd name="connsiteY4" fmla="*/ 2947988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64394 w 5995988"/>
                      <a:gd name="connsiteY4" fmla="*/ 2947988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64394 w 5995988"/>
                      <a:gd name="connsiteY4" fmla="*/ 2947988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67038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0 w 5995988"/>
                      <a:gd name="connsiteY3" fmla="*/ 2959894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7144 w 5995988"/>
                      <a:gd name="connsiteY3" fmla="*/ 2955132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7144 w 5995988"/>
                      <a:gd name="connsiteY3" fmla="*/ 2955132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7144 w 5995988"/>
                      <a:gd name="connsiteY3" fmla="*/ 2955132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11906 w 5995988"/>
                      <a:gd name="connsiteY3" fmla="*/ 2964657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11906 w 5995988"/>
                      <a:gd name="connsiteY3" fmla="*/ 2964657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9525 w 5995988"/>
                      <a:gd name="connsiteY3" fmla="*/ 2955132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9525 w 5995988"/>
                      <a:gd name="connsiteY3" fmla="*/ 2955132 h 3038475"/>
                      <a:gd name="connsiteX4" fmla="*/ 857250 w 5995988"/>
                      <a:gd name="connsiteY4" fmla="*/ 2950370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 name="connsiteX0" fmla="*/ 5995988 w 5995988"/>
                      <a:gd name="connsiteY0" fmla="*/ 0 h 3038475"/>
                      <a:gd name="connsiteX1" fmla="*/ 5995988 w 5995988"/>
                      <a:gd name="connsiteY1" fmla="*/ 3038475 h 3038475"/>
                      <a:gd name="connsiteX2" fmla="*/ 0 w 5995988"/>
                      <a:gd name="connsiteY2" fmla="*/ 3038475 h 3038475"/>
                      <a:gd name="connsiteX3" fmla="*/ 9525 w 5995988"/>
                      <a:gd name="connsiteY3" fmla="*/ 2955132 h 3038475"/>
                      <a:gd name="connsiteX4" fmla="*/ 864394 w 5995988"/>
                      <a:gd name="connsiteY4" fmla="*/ 2945608 h 3038475"/>
                      <a:gd name="connsiteX5" fmla="*/ 1233488 w 5995988"/>
                      <a:gd name="connsiteY5" fmla="*/ 2759869 h 3038475"/>
                      <a:gd name="connsiteX6" fmla="*/ 1809750 w 5995988"/>
                      <a:gd name="connsiteY6" fmla="*/ 2219325 h 3038475"/>
                      <a:gd name="connsiteX7" fmla="*/ 2757488 w 5995988"/>
                      <a:gd name="connsiteY7" fmla="*/ 1376363 h 3038475"/>
                      <a:gd name="connsiteX8" fmla="*/ 3640932 w 5995988"/>
                      <a:gd name="connsiteY8" fmla="*/ 688181 h 3038475"/>
                      <a:gd name="connsiteX9" fmla="*/ 4719638 w 5995988"/>
                      <a:gd name="connsiteY9" fmla="*/ 252413 h 3038475"/>
                      <a:gd name="connsiteX10" fmla="*/ 5995988 w 5995988"/>
                      <a:gd name="connsiteY10" fmla="*/ 0 h 303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5988" h="3038475">
                        <a:moveTo>
                          <a:pt x="5995988" y="0"/>
                        </a:moveTo>
                        <a:lnTo>
                          <a:pt x="5995988" y="3038475"/>
                        </a:lnTo>
                        <a:lnTo>
                          <a:pt x="0" y="3038475"/>
                        </a:lnTo>
                        <a:lnTo>
                          <a:pt x="9525" y="2955132"/>
                        </a:lnTo>
                        <a:cubicBezTo>
                          <a:pt x="148828" y="2951957"/>
                          <a:pt x="660400" y="2978152"/>
                          <a:pt x="864394" y="2945608"/>
                        </a:cubicBezTo>
                        <a:cubicBezTo>
                          <a:pt x="1068388" y="2913064"/>
                          <a:pt x="1075929" y="2880916"/>
                          <a:pt x="1233488" y="2759869"/>
                        </a:cubicBezTo>
                        <a:cubicBezTo>
                          <a:pt x="1391047" y="2638822"/>
                          <a:pt x="1555750" y="2449909"/>
                          <a:pt x="1809750" y="2219325"/>
                        </a:cubicBezTo>
                        <a:cubicBezTo>
                          <a:pt x="2063750" y="1988741"/>
                          <a:pt x="2452291" y="1631554"/>
                          <a:pt x="2757488" y="1376363"/>
                        </a:cubicBezTo>
                        <a:cubicBezTo>
                          <a:pt x="3062685" y="1121172"/>
                          <a:pt x="3313907" y="875506"/>
                          <a:pt x="3640932" y="688181"/>
                        </a:cubicBezTo>
                        <a:cubicBezTo>
                          <a:pt x="3967957" y="500856"/>
                          <a:pt x="4327129" y="367110"/>
                          <a:pt x="4719638" y="252413"/>
                        </a:cubicBezTo>
                        <a:cubicBezTo>
                          <a:pt x="5112147" y="137716"/>
                          <a:pt x="5711826" y="28575"/>
                          <a:pt x="5995988"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6" name="Freeform 25"/>
                  <p:cNvSpPr/>
                  <p:nvPr/>
                </p:nvSpPr>
                <p:spPr>
                  <a:xfrm>
                    <a:off x="1632158" y="2951881"/>
                    <a:ext cx="5988328" cy="2128033"/>
                  </a:xfrm>
                  <a:custGeom>
                    <a:avLst/>
                    <a:gdLst>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3905250 w 5962650"/>
                      <a:gd name="connsiteY8" fmla="*/ 419100 h 2139950"/>
                      <a:gd name="connsiteX9" fmla="*/ 4902200 w 5962650"/>
                      <a:gd name="connsiteY9" fmla="*/ 152400 h 2139950"/>
                      <a:gd name="connsiteX10" fmla="*/ 5962650 w 5962650"/>
                      <a:gd name="connsiteY10"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76300 w 5962650"/>
                      <a:gd name="connsiteY4" fmla="*/ 2063750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921544 w 5962650"/>
                      <a:gd name="connsiteY4" fmla="*/ 2051844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921544 w 5962650"/>
                      <a:gd name="connsiteY4" fmla="*/ 2051844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942975 w 5962650"/>
                      <a:gd name="connsiteY4" fmla="*/ 2047082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942975 w 5962650"/>
                      <a:gd name="connsiteY4" fmla="*/ 2047082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942975 w 5962650"/>
                      <a:gd name="connsiteY5" fmla="*/ 2047082 h 2139950"/>
                      <a:gd name="connsiteX6" fmla="*/ 1238250 w 5962650"/>
                      <a:gd name="connsiteY6" fmla="*/ 1892300 h 2139950"/>
                      <a:gd name="connsiteX7" fmla="*/ 2311400 w 5962650"/>
                      <a:gd name="connsiteY7" fmla="*/ 1047750 h 2139950"/>
                      <a:gd name="connsiteX8" fmla="*/ 3803650 w 5962650"/>
                      <a:gd name="connsiteY8" fmla="*/ 419100 h 2139950"/>
                      <a:gd name="connsiteX9" fmla="*/ 4902200 w 5962650"/>
                      <a:gd name="connsiteY9" fmla="*/ 152400 h 2139950"/>
                      <a:gd name="connsiteX10" fmla="*/ 5962650 w 5962650"/>
                      <a:gd name="connsiteY10"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942975 w 5962650"/>
                      <a:gd name="connsiteY5" fmla="*/ 2047082 h 2139950"/>
                      <a:gd name="connsiteX6" fmla="*/ 1238250 w 5962650"/>
                      <a:gd name="connsiteY6" fmla="*/ 1892300 h 2139950"/>
                      <a:gd name="connsiteX7" fmla="*/ 2311400 w 5962650"/>
                      <a:gd name="connsiteY7" fmla="*/ 1047750 h 2139950"/>
                      <a:gd name="connsiteX8" fmla="*/ 3803650 w 5962650"/>
                      <a:gd name="connsiteY8" fmla="*/ 419100 h 2139950"/>
                      <a:gd name="connsiteX9" fmla="*/ 4902200 w 5962650"/>
                      <a:gd name="connsiteY9" fmla="*/ 152400 h 2139950"/>
                      <a:gd name="connsiteX10" fmla="*/ 5962650 w 5962650"/>
                      <a:gd name="connsiteY10"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238250 w 5962650"/>
                      <a:gd name="connsiteY5" fmla="*/ 1892300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345406 w 5962650"/>
                      <a:gd name="connsiteY5" fmla="*/ 1804193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345406 w 5962650"/>
                      <a:gd name="connsiteY5" fmla="*/ 1804193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345406 w 5962650"/>
                      <a:gd name="connsiteY5" fmla="*/ 1804193 h 2139950"/>
                      <a:gd name="connsiteX6" fmla="*/ 2311400 w 5962650"/>
                      <a:gd name="connsiteY6" fmla="*/ 104775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345406 w 5962650"/>
                      <a:gd name="connsiteY5" fmla="*/ 1804193 h 2139950"/>
                      <a:gd name="connsiteX6" fmla="*/ 2318544 w 5962650"/>
                      <a:gd name="connsiteY6" fmla="*/ 1066800 h 2139950"/>
                      <a:gd name="connsiteX7" fmla="*/ 3803650 w 5962650"/>
                      <a:gd name="connsiteY7" fmla="*/ 419100 h 2139950"/>
                      <a:gd name="connsiteX8" fmla="*/ 4902200 w 5962650"/>
                      <a:gd name="connsiteY8" fmla="*/ 152400 h 2139950"/>
                      <a:gd name="connsiteX9" fmla="*/ 5962650 w 5962650"/>
                      <a:gd name="connsiteY9" fmla="*/ 0 h 2139950"/>
                      <a:gd name="connsiteX0" fmla="*/ 5962650 w 5962650"/>
                      <a:gd name="connsiteY0" fmla="*/ 0 h 2139950"/>
                      <a:gd name="connsiteX1" fmla="*/ 5962650 w 5962650"/>
                      <a:gd name="connsiteY1" fmla="*/ 2139950 h 2139950"/>
                      <a:gd name="connsiteX2" fmla="*/ 0 w 5962650"/>
                      <a:gd name="connsiteY2" fmla="*/ 2139950 h 2139950"/>
                      <a:gd name="connsiteX3" fmla="*/ 0 w 5962650"/>
                      <a:gd name="connsiteY3" fmla="*/ 2082800 h 2139950"/>
                      <a:gd name="connsiteX4" fmla="*/ 889794 w 5962650"/>
                      <a:gd name="connsiteY4" fmla="*/ 2058194 h 2139950"/>
                      <a:gd name="connsiteX5" fmla="*/ 1345406 w 5962650"/>
                      <a:gd name="connsiteY5" fmla="*/ 1804193 h 2139950"/>
                      <a:gd name="connsiteX6" fmla="*/ 2318544 w 5962650"/>
                      <a:gd name="connsiteY6" fmla="*/ 1066800 h 2139950"/>
                      <a:gd name="connsiteX7" fmla="*/ 3803650 w 5962650"/>
                      <a:gd name="connsiteY7" fmla="*/ 419100 h 2139950"/>
                      <a:gd name="connsiteX8" fmla="*/ 4895056 w 5962650"/>
                      <a:gd name="connsiteY8" fmla="*/ 173831 h 2139950"/>
                      <a:gd name="connsiteX9" fmla="*/ 5962650 w 5962650"/>
                      <a:gd name="connsiteY9" fmla="*/ 0 h 2139950"/>
                      <a:gd name="connsiteX0" fmla="*/ 5960269 w 5962650"/>
                      <a:gd name="connsiteY0" fmla="*/ 0 h 2128043"/>
                      <a:gd name="connsiteX1" fmla="*/ 5962650 w 5962650"/>
                      <a:gd name="connsiteY1" fmla="*/ 2128043 h 2128043"/>
                      <a:gd name="connsiteX2" fmla="*/ 0 w 5962650"/>
                      <a:gd name="connsiteY2" fmla="*/ 2128043 h 2128043"/>
                      <a:gd name="connsiteX3" fmla="*/ 0 w 5962650"/>
                      <a:gd name="connsiteY3" fmla="*/ 2070893 h 2128043"/>
                      <a:gd name="connsiteX4" fmla="*/ 889794 w 5962650"/>
                      <a:gd name="connsiteY4" fmla="*/ 2046287 h 2128043"/>
                      <a:gd name="connsiteX5" fmla="*/ 1345406 w 5962650"/>
                      <a:gd name="connsiteY5" fmla="*/ 1792286 h 2128043"/>
                      <a:gd name="connsiteX6" fmla="*/ 2318544 w 5962650"/>
                      <a:gd name="connsiteY6" fmla="*/ 1054893 h 2128043"/>
                      <a:gd name="connsiteX7" fmla="*/ 3803650 w 5962650"/>
                      <a:gd name="connsiteY7" fmla="*/ 407193 h 2128043"/>
                      <a:gd name="connsiteX8" fmla="*/ 4895056 w 5962650"/>
                      <a:gd name="connsiteY8" fmla="*/ 161924 h 2128043"/>
                      <a:gd name="connsiteX9" fmla="*/ 5960269 w 5962650"/>
                      <a:gd name="connsiteY9" fmla="*/ 0 h 2128043"/>
                      <a:gd name="connsiteX0" fmla="*/ 5960269 w 5962650"/>
                      <a:gd name="connsiteY0" fmla="*/ 0 h 2128043"/>
                      <a:gd name="connsiteX1" fmla="*/ 5962650 w 5962650"/>
                      <a:gd name="connsiteY1" fmla="*/ 2128043 h 2128043"/>
                      <a:gd name="connsiteX2" fmla="*/ 0 w 5962650"/>
                      <a:gd name="connsiteY2" fmla="*/ 2128043 h 2128043"/>
                      <a:gd name="connsiteX3" fmla="*/ 0 w 5962650"/>
                      <a:gd name="connsiteY3" fmla="*/ 2070893 h 2128043"/>
                      <a:gd name="connsiteX4" fmla="*/ 889794 w 5962650"/>
                      <a:gd name="connsiteY4" fmla="*/ 2046287 h 2128043"/>
                      <a:gd name="connsiteX5" fmla="*/ 1345406 w 5962650"/>
                      <a:gd name="connsiteY5" fmla="*/ 1792286 h 2128043"/>
                      <a:gd name="connsiteX6" fmla="*/ 2318544 w 5962650"/>
                      <a:gd name="connsiteY6" fmla="*/ 1054893 h 2128043"/>
                      <a:gd name="connsiteX7" fmla="*/ 3775075 w 5962650"/>
                      <a:gd name="connsiteY7" fmla="*/ 421480 h 2128043"/>
                      <a:gd name="connsiteX8" fmla="*/ 4895056 w 5962650"/>
                      <a:gd name="connsiteY8" fmla="*/ 161924 h 2128043"/>
                      <a:gd name="connsiteX9" fmla="*/ 5960269 w 5962650"/>
                      <a:gd name="connsiteY9" fmla="*/ 0 h 2128043"/>
                      <a:gd name="connsiteX0" fmla="*/ 5960269 w 5962650"/>
                      <a:gd name="connsiteY0" fmla="*/ 0 h 2128043"/>
                      <a:gd name="connsiteX1" fmla="*/ 5962650 w 5962650"/>
                      <a:gd name="connsiteY1" fmla="*/ 2128043 h 2128043"/>
                      <a:gd name="connsiteX2" fmla="*/ 0 w 5962650"/>
                      <a:gd name="connsiteY2" fmla="*/ 2128043 h 2128043"/>
                      <a:gd name="connsiteX3" fmla="*/ 0 w 5962650"/>
                      <a:gd name="connsiteY3" fmla="*/ 2070893 h 2128043"/>
                      <a:gd name="connsiteX4" fmla="*/ 889794 w 5962650"/>
                      <a:gd name="connsiteY4" fmla="*/ 2046287 h 2128043"/>
                      <a:gd name="connsiteX5" fmla="*/ 1345406 w 5962650"/>
                      <a:gd name="connsiteY5" fmla="*/ 1792286 h 2128043"/>
                      <a:gd name="connsiteX6" fmla="*/ 2318544 w 5962650"/>
                      <a:gd name="connsiteY6" fmla="*/ 1054893 h 2128043"/>
                      <a:gd name="connsiteX7" fmla="*/ 3775075 w 5962650"/>
                      <a:gd name="connsiteY7" fmla="*/ 421480 h 2128043"/>
                      <a:gd name="connsiteX8" fmla="*/ 4895056 w 5962650"/>
                      <a:gd name="connsiteY8" fmla="*/ 161924 h 2128043"/>
                      <a:gd name="connsiteX9" fmla="*/ 5960269 w 5962650"/>
                      <a:gd name="connsiteY9" fmla="*/ 0 h 2128043"/>
                      <a:gd name="connsiteX0" fmla="*/ 5960269 w 5962650"/>
                      <a:gd name="connsiteY0" fmla="*/ 0 h 2128043"/>
                      <a:gd name="connsiteX1" fmla="*/ 5962650 w 5962650"/>
                      <a:gd name="connsiteY1" fmla="*/ 2128043 h 2128043"/>
                      <a:gd name="connsiteX2" fmla="*/ 0 w 5962650"/>
                      <a:gd name="connsiteY2" fmla="*/ 2128043 h 2128043"/>
                      <a:gd name="connsiteX3" fmla="*/ 0 w 5962650"/>
                      <a:gd name="connsiteY3" fmla="*/ 2070893 h 2128043"/>
                      <a:gd name="connsiteX4" fmla="*/ 889794 w 5962650"/>
                      <a:gd name="connsiteY4" fmla="*/ 2046287 h 2128043"/>
                      <a:gd name="connsiteX5" fmla="*/ 1345406 w 5962650"/>
                      <a:gd name="connsiteY5" fmla="*/ 1792286 h 2128043"/>
                      <a:gd name="connsiteX6" fmla="*/ 2318544 w 5962650"/>
                      <a:gd name="connsiteY6" fmla="*/ 1054893 h 2128043"/>
                      <a:gd name="connsiteX7" fmla="*/ 3775075 w 5962650"/>
                      <a:gd name="connsiteY7" fmla="*/ 421480 h 2128043"/>
                      <a:gd name="connsiteX8" fmla="*/ 4895056 w 5962650"/>
                      <a:gd name="connsiteY8" fmla="*/ 161924 h 2128043"/>
                      <a:gd name="connsiteX9" fmla="*/ 5960269 w 5962650"/>
                      <a:gd name="connsiteY9" fmla="*/ 0 h 2128043"/>
                      <a:gd name="connsiteX0" fmla="*/ 5960269 w 5962650"/>
                      <a:gd name="connsiteY0" fmla="*/ 0 h 2128043"/>
                      <a:gd name="connsiteX1" fmla="*/ 5962650 w 5962650"/>
                      <a:gd name="connsiteY1" fmla="*/ 2128043 h 2128043"/>
                      <a:gd name="connsiteX2" fmla="*/ 0 w 5962650"/>
                      <a:gd name="connsiteY2" fmla="*/ 2128043 h 2128043"/>
                      <a:gd name="connsiteX3" fmla="*/ 0 w 5962650"/>
                      <a:gd name="connsiteY3" fmla="*/ 2070893 h 2128043"/>
                      <a:gd name="connsiteX4" fmla="*/ 889794 w 5962650"/>
                      <a:gd name="connsiteY4" fmla="*/ 2046287 h 2128043"/>
                      <a:gd name="connsiteX5" fmla="*/ 1345406 w 5962650"/>
                      <a:gd name="connsiteY5" fmla="*/ 1792286 h 2128043"/>
                      <a:gd name="connsiteX6" fmla="*/ 2318544 w 5962650"/>
                      <a:gd name="connsiteY6" fmla="*/ 1054893 h 2128043"/>
                      <a:gd name="connsiteX7" fmla="*/ 3775075 w 5962650"/>
                      <a:gd name="connsiteY7" fmla="*/ 421480 h 2128043"/>
                      <a:gd name="connsiteX8" fmla="*/ 4895056 w 5962650"/>
                      <a:gd name="connsiteY8" fmla="*/ 161924 h 2128043"/>
                      <a:gd name="connsiteX9" fmla="*/ 5960269 w 5962650"/>
                      <a:gd name="connsiteY9" fmla="*/ 0 h 2128043"/>
                      <a:gd name="connsiteX0" fmla="*/ 5960269 w 5962650"/>
                      <a:gd name="connsiteY0" fmla="*/ 0 h 2128043"/>
                      <a:gd name="connsiteX1" fmla="*/ 5962650 w 5962650"/>
                      <a:gd name="connsiteY1" fmla="*/ 2128043 h 2128043"/>
                      <a:gd name="connsiteX2" fmla="*/ 0 w 5962650"/>
                      <a:gd name="connsiteY2" fmla="*/ 2128043 h 2128043"/>
                      <a:gd name="connsiteX3" fmla="*/ 0 w 5962650"/>
                      <a:gd name="connsiteY3" fmla="*/ 2070893 h 2128043"/>
                      <a:gd name="connsiteX4" fmla="*/ 889794 w 5962650"/>
                      <a:gd name="connsiteY4" fmla="*/ 2046287 h 2128043"/>
                      <a:gd name="connsiteX5" fmla="*/ 1345406 w 5962650"/>
                      <a:gd name="connsiteY5" fmla="*/ 1792286 h 2128043"/>
                      <a:gd name="connsiteX6" fmla="*/ 2318544 w 5962650"/>
                      <a:gd name="connsiteY6" fmla="*/ 1054893 h 2128043"/>
                      <a:gd name="connsiteX7" fmla="*/ 3775075 w 5962650"/>
                      <a:gd name="connsiteY7" fmla="*/ 421480 h 2128043"/>
                      <a:gd name="connsiteX8" fmla="*/ 4895056 w 5962650"/>
                      <a:gd name="connsiteY8" fmla="*/ 161924 h 2128043"/>
                      <a:gd name="connsiteX9" fmla="*/ 5960269 w 5962650"/>
                      <a:gd name="connsiteY9" fmla="*/ 0 h 2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62650" h="2128043">
                        <a:moveTo>
                          <a:pt x="5960269" y="0"/>
                        </a:moveTo>
                        <a:cubicBezTo>
                          <a:pt x="5961063" y="709348"/>
                          <a:pt x="5961856" y="1418695"/>
                          <a:pt x="5962650" y="2128043"/>
                        </a:cubicBezTo>
                        <a:lnTo>
                          <a:pt x="0" y="2128043"/>
                        </a:lnTo>
                        <a:lnTo>
                          <a:pt x="0" y="2070893"/>
                        </a:lnTo>
                        <a:cubicBezTo>
                          <a:pt x="148299" y="2057267"/>
                          <a:pt x="665560" y="2092721"/>
                          <a:pt x="889794" y="2046287"/>
                        </a:cubicBezTo>
                        <a:cubicBezTo>
                          <a:pt x="1114028" y="1999853"/>
                          <a:pt x="1216355" y="1905130"/>
                          <a:pt x="1345406" y="1792286"/>
                        </a:cubicBezTo>
                        <a:cubicBezTo>
                          <a:pt x="1474457" y="1679442"/>
                          <a:pt x="1913599" y="1283361"/>
                          <a:pt x="2318544" y="1054893"/>
                        </a:cubicBezTo>
                        <a:cubicBezTo>
                          <a:pt x="2723489" y="826425"/>
                          <a:pt x="3400425" y="534589"/>
                          <a:pt x="3775075" y="421480"/>
                        </a:cubicBezTo>
                        <a:cubicBezTo>
                          <a:pt x="4149725" y="308371"/>
                          <a:pt x="4530857" y="232171"/>
                          <a:pt x="4895056" y="161924"/>
                        </a:cubicBezTo>
                        <a:cubicBezTo>
                          <a:pt x="5259255" y="91677"/>
                          <a:pt x="5605198" y="53975"/>
                          <a:pt x="596026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7" name="Freeform 26"/>
                  <p:cNvSpPr/>
                  <p:nvPr/>
                </p:nvSpPr>
                <p:spPr>
                  <a:xfrm>
                    <a:off x="1617093" y="3587093"/>
                    <a:ext cx="6001887" cy="1495728"/>
                  </a:xfrm>
                  <a:custGeom>
                    <a:avLst/>
                    <a:gdLst>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66800 w 5943600"/>
                      <a:gd name="connsiteY4" fmla="*/ 1384300 h 1435100"/>
                      <a:gd name="connsiteX5" fmla="*/ 2298700 w 5943600"/>
                      <a:gd name="connsiteY5" fmla="*/ 9652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66800 w 5943600"/>
                      <a:gd name="connsiteY4" fmla="*/ 1384300 h 1435100"/>
                      <a:gd name="connsiteX5" fmla="*/ 2298700 w 5943600"/>
                      <a:gd name="connsiteY5" fmla="*/ 9652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66800 w 5943600"/>
                      <a:gd name="connsiteY4" fmla="*/ 1384300 h 1435100"/>
                      <a:gd name="connsiteX5" fmla="*/ 2298700 w 5943600"/>
                      <a:gd name="connsiteY5" fmla="*/ 9652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66800 w 5943600"/>
                      <a:gd name="connsiteY4" fmla="*/ 1384300 h 1435100"/>
                      <a:gd name="connsiteX5" fmla="*/ 2298700 w 5943600"/>
                      <a:gd name="connsiteY5" fmla="*/ 9652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66800 w 5943600"/>
                      <a:gd name="connsiteY4" fmla="*/ 1384300 h 1435100"/>
                      <a:gd name="connsiteX5" fmla="*/ 2298700 w 5943600"/>
                      <a:gd name="connsiteY5" fmla="*/ 9652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298700 w 5943600"/>
                      <a:gd name="connsiteY5" fmla="*/ 9652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317750 w 5943600"/>
                      <a:gd name="connsiteY5" fmla="*/ 9398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317750 w 5943600"/>
                      <a:gd name="connsiteY5" fmla="*/ 939800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514600 w 5943600"/>
                      <a:gd name="connsiteY5" fmla="*/ 854075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514600 w 5943600"/>
                      <a:gd name="connsiteY5" fmla="*/ 854075 h 1435100"/>
                      <a:gd name="connsiteX6" fmla="*/ 4248150 w 5943600"/>
                      <a:gd name="connsiteY6" fmla="*/ 285750 h 1435100"/>
                      <a:gd name="connsiteX7" fmla="*/ 4965700 w 5943600"/>
                      <a:gd name="connsiteY7" fmla="*/ 1397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514600 w 5943600"/>
                      <a:gd name="connsiteY5" fmla="*/ 854075 h 1435100"/>
                      <a:gd name="connsiteX6" fmla="*/ 4248150 w 5943600"/>
                      <a:gd name="connsiteY6" fmla="*/ 285750 h 1435100"/>
                      <a:gd name="connsiteX7" fmla="*/ 5181600 w 5943600"/>
                      <a:gd name="connsiteY7" fmla="*/ 101600 h 1435100"/>
                      <a:gd name="connsiteX8" fmla="*/ 5943600 w 5943600"/>
                      <a:gd name="connsiteY8" fmla="*/ 0 h 1435100"/>
                      <a:gd name="connsiteX0" fmla="*/ 5943600 w 5943600"/>
                      <a:gd name="connsiteY0" fmla="*/ 0 h 1435100"/>
                      <a:gd name="connsiteX1" fmla="*/ 5943600 w 5943600"/>
                      <a:gd name="connsiteY1" fmla="*/ 1435100 h 1435100"/>
                      <a:gd name="connsiteX2" fmla="*/ 0 w 5943600"/>
                      <a:gd name="connsiteY2" fmla="*/ 1435100 h 1435100"/>
                      <a:gd name="connsiteX3" fmla="*/ 0 w 5943600"/>
                      <a:gd name="connsiteY3" fmla="*/ 1390650 h 1435100"/>
                      <a:gd name="connsiteX4" fmla="*/ 1073150 w 5943600"/>
                      <a:gd name="connsiteY4" fmla="*/ 1355725 h 1435100"/>
                      <a:gd name="connsiteX5" fmla="*/ 2514600 w 5943600"/>
                      <a:gd name="connsiteY5" fmla="*/ 854075 h 1435100"/>
                      <a:gd name="connsiteX6" fmla="*/ 4248150 w 5943600"/>
                      <a:gd name="connsiteY6" fmla="*/ 285750 h 1435100"/>
                      <a:gd name="connsiteX7" fmla="*/ 5181600 w 5943600"/>
                      <a:gd name="connsiteY7" fmla="*/ 101600 h 1435100"/>
                      <a:gd name="connsiteX8" fmla="*/ 5943600 w 5943600"/>
                      <a:gd name="connsiteY8" fmla="*/ 0 h 1435100"/>
                      <a:gd name="connsiteX0" fmla="*/ 5943600 w 5943600"/>
                      <a:gd name="connsiteY0" fmla="*/ 0 h 1437091"/>
                      <a:gd name="connsiteX1" fmla="*/ 5943600 w 5943600"/>
                      <a:gd name="connsiteY1" fmla="*/ 1435100 h 1437091"/>
                      <a:gd name="connsiteX2" fmla="*/ 0 w 5943600"/>
                      <a:gd name="connsiteY2" fmla="*/ 1435100 h 1437091"/>
                      <a:gd name="connsiteX3" fmla="*/ 0 w 5943600"/>
                      <a:gd name="connsiteY3" fmla="*/ 1390650 h 1437091"/>
                      <a:gd name="connsiteX4" fmla="*/ 1073150 w 5943600"/>
                      <a:gd name="connsiteY4" fmla="*/ 1355725 h 1437091"/>
                      <a:gd name="connsiteX5" fmla="*/ 2307157 w 5943600"/>
                      <a:gd name="connsiteY5" fmla="*/ 400153 h 1437091"/>
                      <a:gd name="connsiteX6" fmla="*/ 4248150 w 5943600"/>
                      <a:gd name="connsiteY6" fmla="*/ 285750 h 1437091"/>
                      <a:gd name="connsiteX7" fmla="*/ 5181600 w 5943600"/>
                      <a:gd name="connsiteY7" fmla="*/ 101600 h 1437091"/>
                      <a:gd name="connsiteX8" fmla="*/ 5943600 w 5943600"/>
                      <a:gd name="connsiteY8" fmla="*/ 0 h 1437091"/>
                      <a:gd name="connsiteX0" fmla="*/ 5943600 w 5943600"/>
                      <a:gd name="connsiteY0" fmla="*/ 0 h 1437091"/>
                      <a:gd name="connsiteX1" fmla="*/ 5943600 w 5943600"/>
                      <a:gd name="connsiteY1" fmla="*/ 1435100 h 1437091"/>
                      <a:gd name="connsiteX2" fmla="*/ 0 w 5943600"/>
                      <a:gd name="connsiteY2" fmla="*/ 1435100 h 1437091"/>
                      <a:gd name="connsiteX3" fmla="*/ 0 w 5943600"/>
                      <a:gd name="connsiteY3" fmla="*/ 1390650 h 1437091"/>
                      <a:gd name="connsiteX4" fmla="*/ 1073150 w 5943600"/>
                      <a:gd name="connsiteY4" fmla="*/ 1355725 h 1437091"/>
                      <a:gd name="connsiteX5" fmla="*/ 2307157 w 5943600"/>
                      <a:gd name="connsiteY5" fmla="*/ 400153 h 1437091"/>
                      <a:gd name="connsiteX6" fmla="*/ 4414104 w 5943600"/>
                      <a:gd name="connsiteY6" fmla="*/ 63833 h 1437091"/>
                      <a:gd name="connsiteX7" fmla="*/ 5181600 w 5943600"/>
                      <a:gd name="connsiteY7" fmla="*/ 101600 h 1437091"/>
                      <a:gd name="connsiteX8" fmla="*/ 5943600 w 5943600"/>
                      <a:gd name="connsiteY8" fmla="*/ 0 h 1437091"/>
                      <a:gd name="connsiteX0" fmla="*/ 5943600 w 5943600"/>
                      <a:gd name="connsiteY0" fmla="*/ 2991 h 1440082"/>
                      <a:gd name="connsiteX1" fmla="*/ 5943600 w 5943600"/>
                      <a:gd name="connsiteY1" fmla="*/ 1438091 h 1440082"/>
                      <a:gd name="connsiteX2" fmla="*/ 0 w 5943600"/>
                      <a:gd name="connsiteY2" fmla="*/ 1438091 h 1440082"/>
                      <a:gd name="connsiteX3" fmla="*/ 0 w 5943600"/>
                      <a:gd name="connsiteY3" fmla="*/ 1393641 h 1440082"/>
                      <a:gd name="connsiteX4" fmla="*/ 1073150 w 5943600"/>
                      <a:gd name="connsiteY4" fmla="*/ 1358716 h 1440082"/>
                      <a:gd name="connsiteX5" fmla="*/ 2307157 w 5943600"/>
                      <a:gd name="connsiteY5" fmla="*/ 403144 h 1440082"/>
                      <a:gd name="connsiteX6" fmla="*/ 4414104 w 5943600"/>
                      <a:gd name="connsiteY6" fmla="*/ 66824 h 1440082"/>
                      <a:gd name="connsiteX7" fmla="*/ 5378671 w 5943600"/>
                      <a:gd name="connsiteY7" fmla="*/ 3720 h 1440082"/>
                      <a:gd name="connsiteX8" fmla="*/ 5943600 w 5943600"/>
                      <a:gd name="connsiteY8" fmla="*/ 2991 h 1440082"/>
                      <a:gd name="connsiteX0" fmla="*/ 5953971 w 5953971"/>
                      <a:gd name="connsiteY0" fmla="*/ 0 h 1497613"/>
                      <a:gd name="connsiteX1" fmla="*/ 5943600 w 5953971"/>
                      <a:gd name="connsiteY1" fmla="*/ 1495622 h 1497613"/>
                      <a:gd name="connsiteX2" fmla="*/ 0 w 5953971"/>
                      <a:gd name="connsiteY2" fmla="*/ 1495622 h 1497613"/>
                      <a:gd name="connsiteX3" fmla="*/ 0 w 5953971"/>
                      <a:gd name="connsiteY3" fmla="*/ 1451172 h 1497613"/>
                      <a:gd name="connsiteX4" fmla="*/ 1073150 w 5953971"/>
                      <a:gd name="connsiteY4" fmla="*/ 1416247 h 1497613"/>
                      <a:gd name="connsiteX5" fmla="*/ 2307157 w 5953971"/>
                      <a:gd name="connsiteY5" fmla="*/ 460675 h 1497613"/>
                      <a:gd name="connsiteX6" fmla="*/ 4414104 w 5953971"/>
                      <a:gd name="connsiteY6" fmla="*/ 124355 h 1497613"/>
                      <a:gd name="connsiteX7" fmla="*/ 5378671 w 5953971"/>
                      <a:gd name="connsiteY7" fmla="*/ 61251 h 1497613"/>
                      <a:gd name="connsiteX8" fmla="*/ 5953971 w 5953971"/>
                      <a:gd name="connsiteY8" fmla="*/ 0 h 1497613"/>
                      <a:gd name="connsiteX0" fmla="*/ 5953971 w 5953971"/>
                      <a:gd name="connsiteY0" fmla="*/ 0 h 1497613"/>
                      <a:gd name="connsiteX1" fmla="*/ 5943600 w 5953971"/>
                      <a:gd name="connsiteY1" fmla="*/ 1495622 h 1497613"/>
                      <a:gd name="connsiteX2" fmla="*/ 0 w 5953971"/>
                      <a:gd name="connsiteY2" fmla="*/ 1495622 h 1497613"/>
                      <a:gd name="connsiteX3" fmla="*/ 0 w 5953971"/>
                      <a:gd name="connsiteY3" fmla="*/ 1451172 h 1497613"/>
                      <a:gd name="connsiteX4" fmla="*/ 1073150 w 5953971"/>
                      <a:gd name="connsiteY4" fmla="*/ 1416247 h 1497613"/>
                      <a:gd name="connsiteX5" fmla="*/ 2307157 w 5953971"/>
                      <a:gd name="connsiteY5" fmla="*/ 460675 h 1497613"/>
                      <a:gd name="connsiteX6" fmla="*/ 5378671 w 5953971"/>
                      <a:gd name="connsiteY6" fmla="*/ 61251 h 1497613"/>
                      <a:gd name="connsiteX7" fmla="*/ 5953971 w 5953971"/>
                      <a:gd name="connsiteY7" fmla="*/ 0 h 1497613"/>
                      <a:gd name="connsiteX0" fmla="*/ 5953971 w 5953971"/>
                      <a:gd name="connsiteY0" fmla="*/ 0 h 1495622"/>
                      <a:gd name="connsiteX1" fmla="*/ 5943600 w 5953971"/>
                      <a:gd name="connsiteY1" fmla="*/ 1495622 h 1495622"/>
                      <a:gd name="connsiteX2" fmla="*/ 0 w 5953971"/>
                      <a:gd name="connsiteY2" fmla="*/ 1495622 h 1495622"/>
                      <a:gd name="connsiteX3" fmla="*/ 0 w 5953971"/>
                      <a:gd name="connsiteY3" fmla="*/ 1451172 h 1495622"/>
                      <a:gd name="connsiteX4" fmla="*/ 1073150 w 5953971"/>
                      <a:gd name="connsiteY4" fmla="*/ 1416247 h 1495622"/>
                      <a:gd name="connsiteX5" fmla="*/ 2193063 w 5953971"/>
                      <a:gd name="connsiteY5" fmla="*/ 652331 h 1495622"/>
                      <a:gd name="connsiteX6" fmla="*/ 5378671 w 5953971"/>
                      <a:gd name="connsiteY6" fmla="*/ 61251 h 1495622"/>
                      <a:gd name="connsiteX7" fmla="*/ 5953971 w 5953971"/>
                      <a:gd name="connsiteY7" fmla="*/ 0 h 1495622"/>
                      <a:gd name="connsiteX0" fmla="*/ 5953971 w 5953971"/>
                      <a:gd name="connsiteY0" fmla="*/ 0 h 1495622"/>
                      <a:gd name="connsiteX1" fmla="*/ 5943600 w 5953971"/>
                      <a:gd name="connsiteY1" fmla="*/ 1495622 h 1495622"/>
                      <a:gd name="connsiteX2" fmla="*/ 0 w 5953971"/>
                      <a:gd name="connsiteY2" fmla="*/ 1495622 h 1495622"/>
                      <a:gd name="connsiteX3" fmla="*/ 0 w 5953971"/>
                      <a:gd name="connsiteY3" fmla="*/ 1451172 h 1495622"/>
                      <a:gd name="connsiteX4" fmla="*/ 1104536 w 5953971"/>
                      <a:gd name="connsiteY4" fmla="*/ 1350839 h 1495622"/>
                      <a:gd name="connsiteX5" fmla="*/ 2193063 w 5953971"/>
                      <a:gd name="connsiteY5" fmla="*/ 652331 h 1495622"/>
                      <a:gd name="connsiteX6" fmla="*/ 5378671 w 5953971"/>
                      <a:gd name="connsiteY6" fmla="*/ 61251 h 1495622"/>
                      <a:gd name="connsiteX7" fmla="*/ 5953971 w 5953971"/>
                      <a:gd name="connsiteY7" fmla="*/ 0 h 1495622"/>
                      <a:gd name="connsiteX0" fmla="*/ 5953971 w 5953971"/>
                      <a:gd name="connsiteY0" fmla="*/ 0 h 1495622"/>
                      <a:gd name="connsiteX1" fmla="*/ 5943600 w 5953971"/>
                      <a:gd name="connsiteY1" fmla="*/ 1495622 h 1495622"/>
                      <a:gd name="connsiteX2" fmla="*/ 0 w 5953971"/>
                      <a:gd name="connsiteY2" fmla="*/ 1495622 h 1495622"/>
                      <a:gd name="connsiteX3" fmla="*/ 0 w 5953971"/>
                      <a:gd name="connsiteY3" fmla="*/ 1451172 h 1495622"/>
                      <a:gd name="connsiteX4" fmla="*/ 1100051 w 5953971"/>
                      <a:gd name="connsiteY4" fmla="*/ 1342117 h 1495622"/>
                      <a:gd name="connsiteX5" fmla="*/ 2193063 w 5953971"/>
                      <a:gd name="connsiteY5" fmla="*/ 652331 h 1495622"/>
                      <a:gd name="connsiteX6" fmla="*/ 5378671 w 5953971"/>
                      <a:gd name="connsiteY6" fmla="*/ 61251 h 1495622"/>
                      <a:gd name="connsiteX7" fmla="*/ 5953971 w 5953971"/>
                      <a:gd name="connsiteY7" fmla="*/ 0 h 1495622"/>
                      <a:gd name="connsiteX0" fmla="*/ 5953971 w 5953971"/>
                      <a:gd name="connsiteY0" fmla="*/ 0 h 1495622"/>
                      <a:gd name="connsiteX1" fmla="*/ 5943600 w 5953971"/>
                      <a:gd name="connsiteY1" fmla="*/ 1495622 h 1495622"/>
                      <a:gd name="connsiteX2" fmla="*/ 0 w 5953971"/>
                      <a:gd name="connsiteY2" fmla="*/ 1495622 h 1495622"/>
                      <a:gd name="connsiteX3" fmla="*/ 0 w 5953971"/>
                      <a:gd name="connsiteY3" fmla="*/ 1451172 h 1495622"/>
                      <a:gd name="connsiteX4" fmla="*/ 1114400 w 5953971"/>
                      <a:gd name="connsiteY4" fmla="*/ 1363048 h 1495622"/>
                      <a:gd name="connsiteX5" fmla="*/ 2193063 w 5953971"/>
                      <a:gd name="connsiteY5" fmla="*/ 652331 h 1495622"/>
                      <a:gd name="connsiteX6" fmla="*/ 5378671 w 5953971"/>
                      <a:gd name="connsiteY6" fmla="*/ 61251 h 1495622"/>
                      <a:gd name="connsiteX7" fmla="*/ 5953971 w 5953971"/>
                      <a:gd name="connsiteY7" fmla="*/ 0 h 1495622"/>
                      <a:gd name="connsiteX0" fmla="*/ 5953971 w 5953971"/>
                      <a:gd name="connsiteY0" fmla="*/ 0 h 1495622"/>
                      <a:gd name="connsiteX1" fmla="*/ 5943600 w 5953971"/>
                      <a:gd name="connsiteY1" fmla="*/ 1495622 h 1495622"/>
                      <a:gd name="connsiteX2" fmla="*/ 0 w 5953971"/>
                      <a:gd name="connsiteY2" fmla="*/ 1495622 h 1495622"/>
                      <a:gd name="connsiteX3" fmla="*/ 0 w 5953971"/>
                      <a:gd name="connsiteY3" fmla="*/ 1451172 h 1495622"/>
                      <a:gd name="connsiteX4" fmla="*/ 1114400 w 5953971"/>
                      <a:gd name="connsiteY4" fmla="*/ 1363048 h 1495622"/>
                      <a:gd name="connsiteX5" fmla="*/ 2193063 w 5953971"/>
                      <a:gd name="connsiteY5" fmla="*/ 652331 h 1495622"/>
                      <a:gd name="connsiteX6" fmla="*/ 5378671 w 5953971"/>
                      <a:gd name="connsiteY6" fmla="*/ 61251 h 1495622"/>
                      <a:gd name="connsiteX7" fmla="*/ 5953971 w 5953971"/>
                      <a:gd name="connsiteY7" fmla="*/ 0 h 1495622"/>
                      <a:gd name="connsiteX0" fmla="*/ 5953971 w 5953971"/>
                      <a:gd name="connsiteY0" fmla="*/ 0 h 1495622"/>
                      <a:gd name="connsiteX1" fmla="*/ 5943600 w 5953971"/>
                      <a:gd name="connsiteY1" fmla="*/ 1495622 h 1495622"/>
                      <a:gd name="connsiteX2" fmla="*/ 0 w 5953971"/>
                      <a:gd name="connsiteY2" fmla="*/ 1495622 h 1495622"/>
                      <a:gd name="connsiteX3" fmla="*/ 0 w 5953971"/>
                      <a:gd name="connsiteY3" fmla="*/ 1451172 h 1495622"/>
                      <a:gd name="connsiteX4" fmla="*/ 1114400 w 5953971"/>
                      <a:gd name="connsiteY4" fmla="*/ 1363048 h 1495622"/>
                      <a:gd name="connsiteX5" fmla="*/ 2193063 w 5953971"/>
                      <a:gd name="connsiteY5" fmla="*/ 652331 h 1495622"/>
                      <a:gd name="connsiteX6" fmla="*/ 5378671 w 5953971"/>
                      <a:gd name="connsiteY6" fmla="*/ 61251 h 1495622"/>
                      <a:gd name="connsiteX7" fmla="*/ 5953971 w 5953971"/>
                      <a:gd name="connsiteY7" fmla="*/ 0 h 149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53971" h="1495622">
                        <a:moveTo>
                          <a:pt x="5953971" y="0"/>
                        </a:moveTo>
                        <a:lnTo>
                          <a:pt x="5943600" y="1495622"/>
                        </a:lnTo>
                        <a:lnTo>
                          <a:pt x="0" y="1495622"/>
                        </a:lnTo>
                        <a:lnTo>
                          <a:pt x="0" y="1451172"/>
                        </a:lnTo>
                        <a:cubicBezTo>
                          <a:pt x="177800" y="1442705"/>
                          <a:pt x="820629" y="1503166"/>
                          <a:pt x="1114400" y="1363048"/>
                        </a:cubicBezTo>
                        <a:cubicBezTo>
                          <a:pt x="1408171" y="1222930"/>
                          <a:pt x="1482351" y="869297"/>
                          <a:pt x="2193063" y="652331"/>
                        </a:cubicBezTo>
                        <a:cubicBezTo>
                          <a:pt x="2903775" y="435365"/>
                          <a:pt x="4770869" y="138030"/>
                          <a:pt x="5378671" y="61251"/>
                        </a:cubicBezTo>
                        <a:lnTo>
                          <a:pt x="59539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grpSp>
            <p:sp>
              <p:nvSpPr>
                <p:cNvPr id="24" name="Freeform 23"/>
                <p:cNvSpPr/>
                <p:nvPr/>
              </p:nvSpPr>
              <p:spPr>
                <a:xfrm>
                  <a:off x="1620106" y="1943100"/>
                  <a:ext cx="6009419" cy="3142627"/>
                </a:xfrm>
                <a:custGeom>
                  <a:avLst/>
                  <a:gdLst>
                    <a:gd name="connsiteX0" fmla="*/ 0 w 6010275"/>
                    <a:gd name="connsiteY0" fmla="*/ 0 h 3143250"/>
                    <a:gd name="connsiteX1" fmla="*/ 0 w 6010275"/>
                    <a:gd name="connsiteY1" fmla="*/ 3143250 h 3143250"/>
                    <a:gd name="connsiteX2" fmla="*/ 6010275 w 6010275"/>
                    <a:gd name="connsiteY2" fmla="*/ 3143250 h 3143250"/>
                  </a:gdLst>
                  <a:ahLst/>
                  <a:cxnLst>
                    <a:cxn ang="0">
                      <a:pos x="connsiteX0" y="connsiteY0"/>
                    </a:cxn>
                    <a:cxn ang="0">
                      <a:pos x="connsiteX1" y="connsiteY1"/>
                    </a:cxn>
                    <a:cxn ang="0">
                      <a:pos x="connsiteX2" y="connsiteY2"/>
                    </a:cxn>
                  </a:cxnLst>
                  <a:rect l="l" t="t" r="r" b="b"/>
                  <a:pathLst>
                    <a:path w="6010275" h="3143250">
                      <a:moveTo>
                        <a:pt x="0" y="0"/>
                      </a:moveTo>
                      <a:lnTo>
                        <a:pt x="0" y="3143250"/>
                      </a:lnTo>
                      <a:lnTo>
                        <a:pt x="6010275" y="314325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grpSp>
          <p:sp>
            <p:nvSpPr>
              <p:cNvPr id="19470" name="TextBox 15"/>
              <p:cNvSpPr txBox="1">
                <a:spLocks noChangeArrowheads="1"/>
              </p:cNvSpPr>
              <p:nvPr/>
            </p:nvSpPr>
            <p:spPr bwMode="auto">
              <a:xfrm>
                <a:off x="3804985" y="3442135"/>
                <a:ext cx="928262" cy="175759"/>
              </a:xfrm>
              <a:prstGeom prst="rect">
                <a:avLst/>
              </a:prstGeom>
              <a:noFill/>
              <a:ln w="9525">
                <a:noFill/>
                <a:miter lim="800000"/>
                <a:headEnd/>
                <a:tailEnd/>
              </a:ln>
            </p:spPr>
            <p:txBody>
              <a:bodyPr wrap="none" lIns="0" tIns="0" rIns="0" bIns="0">
                <a:spAutoFit/>
              </a:bodyPr>
              <a:lstStyle/>
              <a:p>
                <a:pPr algn="ctr"/>
                <a:r>
                  <a:rPr lang="en-GB" sz="1200" b="1"/>
                  <a:t>Early switch </a:t>
                </a:r>
              </a:p>
            </p:txBody>
          </p:sp>
          <p:sp>
            <p:nvSpPr>
              <p:cNvPr id="19471" name="TextBox 16"/>
              <p:cNvSpPr txBox="1">
                <a:spLocks noChangeArrowheads="1"/>
              </p:cNvSpPr>
              <p:nvPr/>
            </p:nvSpPr>
            <p:spPr bwMode="auto">
              <a:xfrm>
                <a:off x="2366177" y="4257276"/>
                <a:ext cx="1144909" cy="351519"/>
              </a:xfrm>
              <a:prstGeom prst="rect">
                <a:avLst/>
              </a:prstGeom>
              <a:noFill/>
              <a:ln w="9525">
                <a:noFill/>
                <a:miter lim="800000"/>
                <a:headEnd/>
                <a:tailEnd/>
              </a:ln>
            </p:spPr>
            <p:txBody>
              <a:bodyPr wrap="none" lIns="0" tIns="0" rIns="0" bIns="0">
                <a:spAutoFit/>
              </a:bodyPr>
              <a:lstStyle/>
              <a:p>
                <a:pPr algn="ctr"/>
                <a:r>
                  <a:rPr lang="en-GB" sz="1200" b="1"/>
                  <a:t>Early treatment </a:t>
                </a:r>
                <a:br>
                  <a:rPr lang="en-GB" sz="1200" b="1"/>
                </a:br>
                <a:r>
                  <a:rPr lang="en-GB" sz="1200" b="1"/>
                  <a:t>initiation</a:t>
                </a:r>
              </a:p>
            </p:txBody>
          </p:sp>
          <p:cxnSp>
            <p:nvCxnSpPr>
              <p:cNvPr id="18" name="Straight Arrow Connector 17"/>
              <p:cNvCxnSpPr/>
              <p:nvPr/>
            </p:nvCxnSpPr>
            <p:spPr>
              <a:xfrm flipH="1">
                <a:off x="4260648" y="3649053"/>
                <a:ext cx="9396" cy="805353"/>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938949" y="4679541"/>
                <a:ext cx="0" cy="602881"/>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9474" name="TextBox 19"/>
              <p:cNvSpPr txBox="1">
                <a:spLocks noChangeArrowheads="1"/>
              </p:cNvSpPr>
              <p:nvPr/>
            </p:nvSpPr>
            <p:spPr bwMode="auto">
              <a:xfrm>
                <a:off x="6621660" y="4642276"/>
                <a:ext cx="1239791" cy="234345"/>
              </a:xfrm>
              <a:prstGeom prst="rect">
                <a:avLst/>
              </a:prstGeom>
              <a:noFill/>
              <a:ln w="9525">
                <a:noFill/>
                <a:miter lim="800000"/>
                <a:headEnd/>
                <a:tailEnd/>
              </a:ln>
            </p:spPr>
            <p:txBody>
              <a:bodyPr wrap="none" lIns="0" tIns="0" rIns="0" bIns="0">
                <a:spAutoFit/>
              </a:bodyPr>
              <a:lstStyle/>
              <a:p>
                <a:pPr algn="ctr"/>
                <a:r>
                  <a:rPr lang="en-GB" sz="1600" b="1"/>
                  <a:t>Early switch </a:t>
                </a:r>
              </a:p>
            </p:txBody>
          </p:sp>
          <p:sp>
            <p:nvSpPr>
              <p:cNvPr id="19475" name="TextBox 20"/>
              <p:cNvSpPr txBox="1">
                <a:spLocks noChangeArrowheads="1"/>
              </p:cNvSpPr>
              <p:nvPr/>
            </p:nvSpPr>
            <p:spPr bwMode="auto">
              <a:xfrm>
                <a:off x="6503850" y="3411850"/>
                <a:ext cx="1475415" cy="468692"/>
              </a:xfrm>
              <a:prstGeom prst="rect">
                <a:avLst/>
              </a:prstGeom>
              <a:noFill/>
              <a:ln w="9525">
                <a:noFill/>
                <a:miter lim="800000"/>
                <a:headEnd/>
                <a:tailEnd/>
              </a:ln>
            </p:spPr>
            <p:txBody>
              <a:bodyPr wrap="none" lIns="0" tIns="0" rIns="0" bIns="0">
                <a:spAutoFit/>
              </a:bodyPr>
              <a:lstStyle/>
              <a:p>
                <a:pPr algn="ctr"/>
                <a:r>
                  <a:rPr lang="en-GB" sz="1600" b="1">
                    <a:solidFill>
                      <a:schemeClr val="bg1"/>
                    </a:solidFill>
                  </a:rPr>
                  <a:t>Early treatment</a:t>
                </a:r>
                <a:br>
                  <a:rPr lang="en-GB" sz="1600" b="1">
                    <a:solidFill>
                      <a:schemeClr val="bg1"/>
                    </a:solidFill>
                  </a:rPr>
                </a:br>
                <a:r>
                  <a:rPr lang="en-GB" sz="1600" b="1">
                    <a:solidFill>
                      <a:schemeClr val="bg1"/>
                    </a:solidFill>
                  </a:rPr>
                  <a:t>initiation</a:t>
                </a:r>
              </a:p>
            </p:txBody>
          </p:sp>
          <p:sp>
            <p:nvSpPr>
              <p:cNvPr id="19476" name="TextBox 21"/>
              <p:cNvSpPr txBox="1">
                <a:spLocks noChangeArrowheads="1"/>
              </p:cNvSpPr>
              <p:nvPr/>
            </p:nvSpPr>
            <p:spPr bwMode="auto">
              <a:xfrm>
                <a:off x="6533100" y="2659278"/>
                <a:ext cx="1416905" cy="468692"/>
              </a:xfrm>
              <a:prstGeom prst="rect">
                <a:avLst/>
              </a:prstGeom>
              <a:noFill/>
              <a:ln w="9525">
                <a:noFill/>
                <a:miter lim="800000"/>
                <a:headEnd/>
                <a:tailEnd/>
              </a:ln>
            </p:spPr>
            <p:txBody>
              <a:bodyPr wrap="none" lIns="0" tIns="0" rIns="0" bIns="0">
                <a:spAutoFit/>
              </a:bodyPr>
              <a:lstStyle/>
              <a:p>
                <a:pPr algn="ctr"/>
                <a:r>
                  <a:rPr lang="en-GB" sz="1600" b="1">
                    <a:solidFill>
                      <a:schemeClr val="tx2"/>
                    </a:solidFill>
                  </a:rPr>
                  <a:t>Natural course</a:t>
                </a:r>
                <a:br>
                  <a:rPr lang="en-GB" sz="1600" b="1">
                    <a:solidFill>
                      <a:schemeClr val="tx2"/>
                    </a:solidFill>
                  </a:rPr>
                </a:br>
                <a:r>
                  <a:rPr lang="en-GB" sz="1600" b="1">
                    <a:solidFill>
                      <a:schemeClr val="tx2"/>
                    </a:solidFill>
                  </a:rPr>
                  <a:t>of disease</a:t>
                </a:r>
              </a:p>
            </p:txBody>
          </p:sp>
        </p:grpSp>
      </p:gr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11-nová terapia sm.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625786" y="342775"/>
            <a:ext cx="7772400" cy="911225"/>
          </a:xfrm>
        </p:spPr>
        <p:txBody>
          <a:bodyPr>
            <a:normAutofit fontScale="90000"/>
          </a:bodyPr>
          <a:lstStyle/>
          <a:p>
            <a:pPr>
              <a:defRPr/>
            </a:pPr>
            <a:r>
              <a:rPr lang="cs-CZ" sz="4000" b="1" dirty="0" smtClean="0">
                <a:solidFill>
                  <a:schemeClr val="tx2"/>
                </a:solidFill>
              </a:rPr>
              <a:t/>
            </a:r>
            <a:br>
              <a:rPr lang="cs-CZ" sz="4000" b="1" dirty="0" smtClean="0">
                <a:solidFill>
                  <a:schemeClr val="tx2"/>
                </a:solidFill>
              </a:rPr>
            </a:br>
            <a:r>
              <a:rPr lang="cs-CZ" sz="4000" b="1" dirty="0" smtClean="0">
                <a:solidFill>
                  <a:schemeClr val="tx2"/>
                </a:solidFill>
              </a:rPr>
              <a:t/>
            </a:r>
            <a:br>
              <a:rPr lang="cs-CZ" sz="4000" b="1" dirty="0" smtClean="0">
                <a:solidFill>
                  <a:schemeClr val="tx2"/>
                </a:solidFill>
              </a:rPr>
            </a:br>
            <a:endParaRPr lang="cs-CZ" sz="4000" b="1" dirty="0">
              <a:solidFill>
                <a:schemeClr val="tx2"/>
              </a:solidFill>
            </a:endParaRPr>
          </a:p>
        </p:txBody>
      </p:sp>
      <p:sp>
        <p:nvSpPr>
          <p:cNvPr id="5123" name="Zástupný symbol pro obsah 3"/>
          <p:cNvSpPr>
            <a:spLocks noGrp="1"/>
          </p:cNvSpPr>
          <p:nvPr>
            <p:ph idx="1"/>
          </p:nvPr>
        </p:nvSpPr>
        <p:spPr>
          <a:xfrm>
            <a:off x="590611" y="563593"/>
            <a:ext cx="8283881" cy="5866401"/>
          </a:xfrm>
        </p:spPr>
        <p:txBody>
          <a:bodyPr>
            <a:normAutofit fontScale="92500" lnSpcReduction="10000"/>
          </a:bodyPr>
          <a:lstStyle/>
          <a:p>
            <a:pPr marL="0" indent="0">
              <a:lnSpc>
                <a:spcPct val="80000"/>
              </a:lnSpc>
              <a:buClr>
                <a:schemeClr val="hlink"/>
              </a:buClr>
              <a:buNone/>
              <a:defRPr/>
            </a:pPr>
            <a:r>
              <a:rPr lang="cs-CZ" dirty="0" smtClean="0"/>
              <a:t> </a:t>
            </a:r>
          </a:p>
          <a:p>
            <a:pPr>
              <a:lnSpc>
                <a:spcPct val="80000"/>
              </a:lnSpc>
              <a:buClr>
                <a:schemeClr val="hlink"/>
              </a:buClr>
              <a:buNone/>
              <a:defRPr/>
            </a:pPr>
            <a:r>
              <a:rPr lang="cs-CZ" sz="3600" dirty="0" smtClean="0">
                <a:solidFill>
                  <a:srgbClr val="002060"/>
                </a:solidFill>
              </a:rPr>
              <a:t>V</a:t>
            </a:r>
            <a:r>
              <a:rPr lang="cs-CZ" sz="3600" dirty="0" smtClean="0"/>
              <a:t> </a:t>
            </a:r>
            <a:r>
              <a:rPr lang="cs-CZ" sz="3600" dirty="0" smtClean="0">
                <a:solidFill>
                  <a:srgbClr val="FF0000"/>
                </a:solidFill>
              </a:rPr>
              <a:t>první linii </a:t>
            </a:r>
            <a:r>
              <a:rPr lang="cs-CZ" sz="3600" dirty="0" smtClean="0">
                <a:solidFill>
                  <a:srgbClr val="002060"/>
                </a:solidFill>
              </a:rPr>
              <a:t>je podáván </a:t>
            </a:r>
            <a:r>
              <a:rPr lang="cs-CZ" sz="3600" b="1" dirty="0" smtClean="0">
                <a:solidFill>
                  <a:srgbClr val="00B0F0"/>
                </a:solidFill>
              </a:rPr>
              <a:t>interferon beta</a:t>
            </a:r>
            <a:r>
              <a:rPr lang="cs-CZ" sz="3600" b="1" dirty="0" smtClean="0"/>
              <a:t>,</a:t>
            </a:r>
            <a:r>
              <a:rPr lang="cs-CZ" sz="3600" dirty="0" smtClean="0">
                <a:solidFill>
                  <a:srgbClr val="00B0F0"/>
                </a:solidFill>
              </a:rPr>
              <a:t> </a:t>
            </a:r>
            <a:r>
              <a:rPr lang="cs-CZ" sz="3600" b="1" dirty="0" err="1" smtClean="0">
                <a:solidFill>
                  <a:srgbClr val="00B0F0"/>
                </a:solidFill>
              </a:rPr>
              <a:t>glatiramer</a:t>
            </a:r>
            <a:r>
              <a:rPr lang="cs-CZ" sz="3600" b="1" dirty="0" smtClean="0">
                <a:solidFill>
                  <a:srgbClr val="00B0F0"/>
                </a:solidFill>
              </a:rPr>
              <a:t> acetát</a:t>
            </a:r>
            <a:r>
              <a:rPr lang="cs-CZ" sz="3600" dirty="0" smtClean="0">
                <a:solidFill>
                  <a:srgbClr val="00B0F0"/>
                </a:solidFill>
              </a:rPr>
              <a:t> </a:t>
            </a:r>
            <a:r>
              <a:rPr lang="cs-CZ" sz="3600" dirty="0" smtClean="0">
                <a:solidFill>
                  <a:srgbClr val="002060"/>
                </a:solidFill>
              </a:rPr>
              <a:t>nebo </a:t>
            </a:r>
            <a:r>
              <a:rPr lang="cs-CZ" sz="3600" b="1" dirty="0" err="1" smtClean="0">
                <a:solidFill>
                  <a:srgbClr val="00B0F0"/>
                </a:solidFill>
              </a:rPr>
              <a:t>teriflunomid</a:t>
            </a:r>
            <a:r>
              <a:rPr lang="cs-CZ" sz="3600" dirty="0" smtClean="0">
                <a:solidFill>
                  <a:srgbClr val="00B0F0"/>
                </a:solidFill>
              </a:rPr>
              <a:t>.</a:t>
            </a:r>
          </a:p>
          <a:p>
            <a:pPr>
              <a:lnSpc>
                <a:spcPct val="80000"/>
              </a:lnSpc>
              <a:buClr>
                <a:schemeClr val="hlink"/>
              </a:buClr>
              <a:buNone/>
              <a:defRPr/>
            </a:pPr>
            <a:endParaRPr lang="cs-CZ" sz="3600" b="1" dirty="0" smtClean="0">
              <a:solidFill>
                <a:srgbClr val="00B0F0"/>
              </a:solidFill>
            </a:endParaRPr>
          </a:p>
          <a:p>
            <a:pPr>
              <a:lnSpc>
                <a:spcPct val="80000"/>
              </a:lnSpc>
              <a:buClr>
                <a:schemeClr val="hlink"/>
              </a:buClr>
              <a:buNone/>
              <a:defRPr/>
            </a:pPr>
            <a:r>
              <a:rPr lang="cs-CZ" sz="3600" dirty="0" smtClean="0">
                <a:solidFill>
                  <a:srgbClr val="002060"/>
                </a:solidFill>
              </a:rPr>
              <a:t>Ve </a:t>
            </a:r>
            <a:r>
              <a:rPr lang="cs-CZ" sz="3600" dirty="0" smtClean="0">
                <a:solidFill>
                  <a:srgbClr val="FF0000"/>
                </a:solidFill>
              </a:rPr>
              <a:t>druhé linii </a:t>
            </a:r>
            <a:r>
              <a:rPr lang="cs-CZ" sz="3600" dirty="0" smtClean="0">
                <a:solidFill>
                  <a:srgbClr val="002060"/>
                </a:solidFill>
              </a:rPr>
              <a:t>při eskalaci je indikován</a:t>
            </a:r>
            <a:r>
              <a:rPr lang="cs-CZ" sz="3600" b="1" dirty="0" smtClean="0">
                <a:solidFill>
                  <a:srgbClr val="002060"/>
                </a:solidFill>
              </a:rPr>
              <a:t> </a:t>
            </a:r>
            <a:r>
              <a:rPr lang="cs-CZ" sz="3600" b="1" dirty="0" err="1" smtClean="0">
                <a:solidFill>
                  <a:srgbClr val="00B0F0"/>
                </a:solidFill>
              </a:rPr>
              <a:t>natalizumab</a:t>
            </a:r>
            <a:r>
              <a:rPr lang="cs-CZ" sz="3600" dirty="0" smtClean="0"/>
              <a:t>,</a:t>
            </a:r>
            <a:r>
              <a:rPr lang="cs-CZ" sz="3600" b="1" dirty="0" smtClean="0">
                <a:solidFill>
                  <a:srgbClr val="00B0F0"/>
                </a:solidFill>
              </a:rPr>
              <a:t> </a:t>
            </a:r>
            <a:r>
              <a:rPr lang="cs-CZ" sz="3600" b="1" dirty="0" err="1" smtClean="0">
                <a:solidFill>
                  <a:srgbClr val="00B0F0"/>
                </a:solidFill>
              </a:rPr>
              <a:t>fingolimod</a:t>
            </a:r>
            <a:r>
              <a:rPr lang="cs-CZ" sz="3600" b="1" dirty="0" smtClean="0">
                <a:solidFill>
                  <a:srgbClr val="00B0F0"/>
                </a:solidFill>
              </a:rPr>
              <a:t> </a:t>
            </a:r>
            <a:r>
              <a:rPr lang="cs-CZ" sz="3600" dirty="0" smtClean="0">
                <a:solidFill>
                  <a:srgbClr val="002060"/>
                </a:solidFill>
              </a:rPr>
              <a:t>(</a:t>
            </a:r>
            <a:r>
              <a:rPr lang="cs-CZ" sz="3600" dirty="0" err="1" smtClean="0">
                <a:solidFill>
                  <a:srgbClr val="002060"/>
                </a:solidFill>
              </a:rPr>
              <a:t>ev</a:t>
            </a:r>
            <a:r>
              <a:rPr lang="cs-CZ" sz="3600" dirty="0" smtClean="0">
                <a:solidFill>
                  <a:srgbClr val="002060"/>
                </a:solidFill>
              </a:rPr>
              <a:t>. </a:t>
            </a:r>
            <a:r>
              <a:rPr lang="cs-CZ" sz="3600" b="1" dirty="0" err="1" smtClean="0">
                <a:solidFill>
                  <a:srgbClr val="00B0F0"/>
                </a:solidFill>
              </a:rPr>
              <a:t>mitoxantron</a:t>
            </a:r>
            <a:r>
              <a:rPr lang="cs-CZ" sz="3600" dirty="0" smtClean="0">
                <a:solidFill>
                  <a:srgbClr val="002060"/>
                </a:solidFill>
              </a:rPr>
              <a:t>);</a:t>
            </a:r>
          </a:p>
          <a:p>
            <a:pPr>
              <a:lnSpc>
                <a:spcPct val="80000"/>
              </a:lnSpc>
              <a:buClr>
                <a:schemeClr val="hlink"/>
              </a:buClr>
              <a:buNone/>
              <a:defRPr/>
            </a:pPr>
            <a:endParaRPr lang="cs-CZ" sz="3600" b="1" dirty="0" smtClean="0">
              <a:solidFill>
                <a:srgbClr val="00B0F0"/>
              </a:solidFill>
            </a:endParaRPr>
          </a:p>
          <a:p>
            <a:pPr>
              <a:lnSpc>
                <a:spcPct val="80000"/>
              </a:lnSpc>
              <a:buClr>
                <a:schemeClr val="hlink"/>
              </a:buClr>
              <a:buNone/>
              <a:defRPr/>
            </a:pPr>
            <a:r>
              <a:rPr lang="cs-CZ" sz="3600" dirty="0" smtClean="0">
                <a:solidFill>
                  <a:srgbClr val="00B0F0"/>
                </a:solidFill>
              </a:rPr>
              <a:t>    </a:t>
            </a:r>
            <a:r>
              <a:rPr lang="cs-CZ" sz="3600" dirty="0" smtClean="0">
                <a:solidFill>
                  <a:srgbClr val="002060"/>
                </a:solidFill>
              </a:rPr>
              <a:t>se vstupem dalších „eskalačních léků“ 2. linie – </a:t>
            </a:r>
            <a:r>
              <a:rPr lang="cs-CZ" sz="3600" b="1" dirty="0" err="1" smtClean="0">
                <a:solidFill>
                  <a:srgbClr val="00B0F0"/>
                </a:solidFill>
              </a:rPr>
              <a:t>dimethyl</a:t>
            </a:r>
            <a:r>
              <a:rPr lang="cs-CZ" sz="3600" b="1" dirty="0" smtClean="0">
                <a:solidFill>
                  <a:srgbClr val="00B0F0"/>
                </a:solidFill>
              </a:rPr>
              <a:t>-</a:t>
            </a:r>
            <a:r>
              <a:rPr lang="cs-CZ" sz="3600" b="1" dirty="0" err="1" smtClean="0">
                <a:solidFill>
                  <a:srgbClr val="00B0F0"/>
                </a:solidFill>
              </a:rPr>
              <a:t>fumarátu</a:t>
            </a:r>
            <a:r>
              <a:rPr lang="cs-CZ" sz="3600" b="1" dirty="0" smtClean="0">
                <a:solidFill>
                  <a:srgbClr val="00B0F0"/>
                </a:solidFill>
              </a:rPr>
              <a:t> </a:t>
            </a:r>
            <a:r>
              <a:rPr lang="cs-CZ" sz="3600" dirty="0" smtClean="0"/>
              <a:t>a</a:t>
            </a:r>
            <a:r>
              <a:rPr lang="cs-CZ" sz="3600" b="1" dirty="0" smtClean="0">
                <a:solidFill>
                  <a:srgbClr val="00B0F0"/>
                </a:solidFill>
              </a:rPr>
              <a:t> </a:t>
            </a:r>
            <a:r>
              <a:rPr lang="cs-CZ" sz="3600" b="1" dirty="0" err="1" smtClean="0">
                <a:solidFill>
                  <a:srgbClr val="00B0F0"/>
                </a:solidFill>
              </a:rPr>
              <a:t>alemtuzumabu</a:t>
            </a:r>
            <a:r>
              <a:rPr lang="cs-CZ" sz="3600" b="1" dirty="0" smtClean="0">
                <a:solidFill>
                  <a:srgbClr val="00B0F0"/>
                </a:solidFill>
              </a:rPr>
              <a:t> </a:t>
            </a:r>
            <a:r>
              <a:rPr lang="cs-CZ" sz="3600" dirty="0" smtClean="0">
                <a:solidFill>
                  <a:srgbClr val="002060"/>
                </a:solidFill>
              </a:rPr>
              <a:t>– došlo k </a:t>
            </a:r>
            <a:r>
              <a:rPr lang="cs-CZ" sz="3600" u="sng" dirty="0" smtClean="0">
                <a:solidFill>
                  <a:srgbClr val="002060"/>
                </a:solidFill>
              </a:rPr>
              <a:t>vyčlenění</a:t>
            </a:r>
            <a:r>
              <a:rPr lang="cs-CZ" sz="3600" dirty="0" smtClean="0">
                <a:solidFill>
                  <a:srgbClr val="002060"/>
                </a:solidFill>
              </a:rPr>
              <a:t> léků pro časnější eskalaci, tj. po první atace, tzv. „1,5 line“</a:t>
            </a:r>
          </a:p>
          <a:p>
            <a:pPr>
              <a:lnSpc>
                <a:spcPct val="80000"/>
              </a:lnSpc>
              <a:buClr>
                <a:schemeClr val="hlink"/>
              </a:buClr>
              <a:buNone/>
              <a:defRPr/>
            </a:pPr>
            <a:endParaRPr lang="cs-CZ" sz="3600" dirty="0" smtClean="0">
              <a:solidFill>
                <a:srgbClr val="002060"/>
              </a:solidFill>
            </a:endParaRPr>
          </a:p>
          <a:p>
            <a:pPr>
              <a:lnSpc>
                <a:spcPct val="80000"/>
              </a:lnSpc>
              <a:buClr>
                <a:schemeClr val="hlink"/>
              </a:buClr>
              <a:buNone/>
              <a:defRPr/>
            </a:pPr>
            <a:r>
              <a:rPr lang="cs-CZ" sz="3600" dirty="0" smtClean="0">
                <a:solidFill>
                  <a:srgbClr val="002060"/>
                </a:solidFill>
              </a:rPr>
              <a:t>    - </a:t>
            </a:r>
            <a:r>
              <a:rPr lang="cs-CZ" sz="3600" b="1" dirty="0" err="1" smtClean="0">
                <a:solidFill>
                  <a:srgbClr val="002060"/>
                </a:solidFill>
              </a:rPr>
              <a:t>dimethyl</a:t>
            </a:r>
            <a:r>
              <a:rPr lang="cs-CZ" sz="3600" b="1" dirty="0" smtClean="0">
                <a:solidFill>
                  <a:srgbClr val="002060"/>
                </a:solidFill>
              </a:rPr>
              <a:t>-</a:t>
            </a:r>
            <a:r>
              <a:rPr lang="cs-CZ" sz="3600" b="1" dirty="0" err="1" smtClean="0">
                <a:solidFill>
                  <a:srgbClr val="002060"/>
                </a:solidFill>
              </a:rPr>
              <a:t>fumarát</a:t>
            </a:r>
            <a:r>
              <a:rPr lang="cs-CZ" sz="3600" dirty="0" smtClean="0">
                <a:solidFill>
                  <a:srgbClr val="002060"/>
                </a:solidFill>
              </a:rPr>
              <a:t> (1. 11. 2015)</a:t>
            </a:r>
          </a:p>
          <a:p>
            <a:pPr>
              <a:lnSpc>
                <a:spcPct val="80000"/>
              </a:lnSpc>
              <a:buClr>
                <a:schemeClr val="hlink"/>
              </a:buClr>
              <a:buNone/>
              <a:defRPr/>
            </a:pPr>
            <a:r>
              <a:rPr lang="cs-CZ" sz="3600" dirty="0" smtClean="0">
                <a:solidFill>
                  <a:srgbClr val="002060"/>
                </a:solidFill>
              </a:rPr>
              <a:t>    - </a:t>
            </a:r>
            <a:r>
              <a:rPr lang="cs-CZ" sz="3600" b="1" dirty="0" err="1" smtClean="0">
                <a:solidFill>
                  <a:srgbClr val="002060"/>
                </a:solidFill>
              </a:rPr>
              <a:t>fingolimod</a:t>
            </a:r>
            <a:r>
              <a:rPr lang="cs-CZ" sz="3600" dirty="0" smtClean="0">
                <a:solidFill>
                  <a:srgbClr val="002060"/>
                </a:solidFill>
              </a:rPr>
              <a:t> (1. 6. 2016)</a:t>
            </a:r>
          </a:p>
          <a:p>
            <a:pPr>
              <a:lnSpc>
                <a:spcPct val="80000"/>
              </a:lnSpc>
              <a:buClr>
                <a:schemeClr val="hlink"/>
              </a:buClr>
              <a:buNone/>
              <a:defRPr/>
            </a:pPr>
            <a:endParaRPr lang="cs-CZ" sz="3600" dirty="0" smtClean="0">
              <a:latin typeface="+mj-lt"/>
            </a:endParaRPr>
          </a:p>
        </p:txBody>
      </p:sp>
    </p:spTree>
    <p:extLst>
      <p:ext uri="{BB962C8B-B14F-4D97-AF65-F5344CB8AC3E}">
        <p14:creationId xmlns="" xmlns:p14="http://schemas.microsoft.com/office/powerpoint/2010/main" val="1164031138"/>
      </p:ext>
    </p:extLst>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625786" y="342775"/>
            <a:ext cx="7772400" cy="911225"/>
          </a:xfrm>
        </p:spPr>
        <p:txBody>
          <a:bodyPr>
            <a:normAutofit fontScale="90000"/>
          </a:bodyPr>
          <a:lstStyle/>
          <a:p>
            <a:pPr>
              <a:defRPr/>
            </a:pPr>
            <a:r>
              <a:rPr lang="cs-CZ" sz="4000" b="1" dirty="0" smtClean="0">
                <a:solidFill>
                  <a:schemeClr val="tx2"/>
                </a:solidFill>
              </a:rPr>
              <a:t/>
            </a:r>
            <a:br>
              <a:rPr lang="cs-CZ" sz="4000" b="1" dirty="0" smtClean="0">
                <a:solidFill>
                  <a:schemeClr val="tx2"/>
                </a:solidFill>
              </a:rPr>
            </a:br>
            <a:r>
              <a:rPr lang="cs-CZ" sz="4000" b="1" dirty="0" smtClean="0">
                <a:solidFill>
                  <a:schemeClr val="tx2"/>
                </a:solidFill>
              </a:rPr>
              <a:t/>
            </a:r>
            <a:br>
              <a:rPr lang="cs-CZ" sz="4000" b="1" dirty="0" smtClean="0">
                <a:solidFill>
                  <a:schemeClr val="tx2"/>
                </a:solidFill>
              </a:rPr>
            </a:br>
            <a:endParaRPr lang="cs-CZ" sz="4000" b="1" dirty="0">
              <a:solidFill>
                <a:schemeClr val="tx2"/>
              </a:solidFill>
            </a:endParaRPr>
          </a:p>
        </p:txBody>
      </p:sp>
      <p:sp>
        <p:nvSpPr>
          <p:cNvPr id="5123" name="Zástupný symbol pro obsah 3"/>
          <p:cNvSpPr>
            <a:spLocks noGrp="1"/>
          </p:cNvSpPr>
          <p:nvPr>
            <p:ph idx="1"/>
          </p:nvPr>
        </p:nvSpPr>
        <p:spPr>
          <a:xfrm>
            <a:off x="279400" y="194733"/>
            <a:ext cx="8746067" cy="6235261"/>
          </a:xfrm>
        </p:spPr>
        <p:txBody>
          <a:bodyPr>
            <a:normAutofit fontScale="85000" lnSpcReduction="20000"/>
          </a:bodyPr>
          <a:lstStyle/>
          <a:p>
            <a:pPr marL="0" indent="0">
              <a:lnSpc>
                <a:spcPct val="80000"/>
              </a:lnSpc>
              <a:buClr>
                <a:schemeClr val="hlink"/>
              </a:buClr>
              <a:buNone/>
              <a:defRPr/>
            </a:pPr>
            <a:r>
              <a:rPr lang="cs-CZ" dirty="0" smtClean="0">
                <a:solidFill>
                  <a:srgbClr val="002060"/>
                </a:solidFill>
              </a:rPr>
              <a:t> </a:t>
            </a:r>
          </a:p>
          <a:p>
            <a:pPr>
              <a:lnSpc>
                <a:spcPct val="80000"/>
              </a:lnSpc>
              <a:buClr>
                <a:schemeClr val="hlink"/>
              </a:buClr>
              <a:buNone/>
              <a:defRPr/>
            </a:pPr>
            <a:r>
              <a:rPr lang="cs-CZ" sz="4200" b="1" dirty="0" smtClean="0">
                <a:solidFill>
                  <a:srgbClr val="002060"/>
                </a:solidFill>
              </a:rPr>
              <a:t>   Úrovně eskalace biologické léčby RS:</a:t>
            </a:r>
          </a:p>
          <a:p>
            <a:pPr>
              <a:lnSpc>
                <a:spcPct val="80000"/>
              </a:lnSpc>
              <a:buClr>
                <a:schemeClr val="hlink"/>
              </a:buClr>
              <a:buNone/>
              <a:defRPr/>
            </a:pPr>
            <a:endParaRPr lang="cs-CZ" sz="4200" b="1" dirty="0" smtClean="0">
              <a:solidFill>
                <a:srgbClr val="002060"/>
              </a:solidFill>
            </a:endParaRPr>
          </a:p>
          <a:p>
            <a:pPr>
              <a:lnSpc>
                <a:spcPct val="80000"/>
              </a:lnSpc>
              <a:buClr>
                <a:schemeClr val="hlink"/>
              </a:buClr>
              <a:buNone/>
              <a:defRPr/>
            </a:pPr>
            <a:endParaRPr lang="cs-CZ" sz="3600" b="1" dirty="0" smtClean="0">
              <a:solidFill>
                <a:srgbClr val="00B0F0"/>
              </a:solidFill>
            </a:endParaRPr>
          </a:p>
          <a:p>
            <a:pPr>
              <a:lnSpc>
                <a:spcPct val="80000"/>
              </a:lnSpc>
              <a:buClr>
                <a:schemeClr val="hlink"/>
              </a:buClr>
              <a:buNone/>
              <a:defRPr/>
            </a:pPr>
            <a:r>
              <a:rPr lang="cs-CZ" sz="3600" dirty="0" smtClean="0">
                <a:solidFill>
                  <a:srgbClr val="FF0000"/>
                </a:solidFill>
              </a:rPr>
              <a:t>1. linie: </a:t>
            </a:r>
            <a:r>
              <a:rPr lang="cs-CZ" sz="3600" b="1" dirty="0" smtClean="0">
                <a:solidFill>
                  <a:srgbClr val="00B0F0"/>
                </a:solidFill>
              </a:rPr>
              <a:t>interferon beta, </a:t>
            </a:r>
            <a:r>
              <a:rPr lang="cs-CZ" sz="3600" b="1" dirty="0" err="1" smtClean="0">
                <a:solidFill>
                  <a:srgbClr val="00B0F0"/>
                </a:solidFill>
              </a:rPr>
              <a:t>glatiramer</a:t>
            </a:r>
            <a:r>
              <a:rPr lang="cs-CZ" sz="3600" b="1" dirty="0" smtClean="0">
                <a:solidFill>
                  <a:srgbClr val="00B0F0"/>
                </a:solidFill>
              </a:rPr>
              <a:t> acetát,  </a:t>
            </a:r>
          </a:p>
          <a:p>
            <a:pPr>
              <a:lnSpc>
                <a:spcPct val="80000"/>
              </a:lnSpc>
              <a:buClr>
                <a:schemeClr val="hlink"/>
              </a:buClr>
              <a:buNone/>
              <a:defRPr/>
            </a:pPr>
            <a:r>
              <a:rPr lang="cs-CZ" sz="3600" b="1" dirty="0" smtClean="0">
                <a:solidFill>
                  <a:srgbClr val="00B0F0"/>
                </a:solidFill>
              </a:rPr>
              <a:t>    </a:t>
            </a:r>
            <a:r>
              <a:rPr lang="cs-CZ" sz="3600" b="1" dirty="0" err="1" smtClean="0">
                <a:solidFill>
                  <a:srgbClr val="00B0F0"/>
                </a:solidFill>
              </a:rPr>
              <a:t>teriflunomid</a:t>
            </a:r>
            <a:endParaRPr lang="cs-CZ" sz="3600" b="1" dirty="0" smtClean="0">
              <a:solidFill>
                <a:srgbClr val="00B0F0"/>
              </a:solidFill>
            </a:endParaRPr>
          </a:p>
          <a:p>
            <a:pPr>
              <a:lnSpc>
                <a:spcPct val="80000"/>
              </a:lnSpc>
              <a:buClr>
                <a:schemeClr val="hlink"/>
              </a:buClr>
              <a:buNone/>
              <a:defRPr/>
            </a:pPr>
            <a:endParaRPr lang="cs-CZ" sz="3600" b="1" dirty="0" smtClean="0">
              <a:solidFill>
                <a:srgbClr val="00B0F0"/>
              </a:solidFill>
            </a:endParaRPr>
          </a:p>
          <a:p>
            <a:pPr>
              <a:lnSpc>
                <a:spcPct val="80000"/>
              </a:lnSpc>
              <a:buClr>
                <a:schemeClr val="hlink"/>
              </a:buClr>
              <a:buNone/>
              <a:defRPr/>
            </a:pPr>
            <a:r>
              <a:rPr lang="cs-CZ" sz="3600" dirty="0" smtClean="0">
                <a:solidFill>
                  <a:srgbClr val="FF0000"/>
                </a:solidFill>
              </a:rPr>
              <a:t>2. linie:</a:t>
            </a:r>
            <a:r>
              <a:rPr lang="cs-CZ" sz="3600" dirty="0" smtClean="0"/>
              <a:t> </a:t>
            </a:r>
            <a:r>
              <a:rPr lang="cs-CZ" sz="3600" b="1" dirty="0" err="1" smtClean="0">
                <a:solidFill>
                  <a:srgbClr val="00B0F0"/>
                </a:solidFill>
              </a:rPr>
              <a:t>natalizumab</a:t>
            </a:r>
            <a:r>
              <a:rPr lang="cs-CZ" sz="3600" dirty="0" smtClean="0">
                <a:solidFill>
                  <a:srgbClr val="00B0F0"/>
                </a:solidFill>
              </a:rPr>
              <a:t>,</a:t>
            </a:r>
            <a:r>
              <a:rPr lang="cs-CZ" sz="3600" b="1" dirty="0" smtClean="0">
                <a:solidFill>
                  <a:srgbClr val="00B0F0"/>
                </a:solidFill>
              </a:rPr>
              <a:t> </a:t>
            </a:r>
            <a:r>
              <a:rPr lang="cs-CZ" sz="3600" b="1" dirty="0" err="1" smtClean="0">
                <a:solidFill>
                  <a:srgbClr val="00B0F0"/>
                </a:solidFill>
              </a:rPr>
              <a:t>fingolimod</a:t>
            </a:r>
            <a:r>
              <a:rPr lang="cs-CZ" sz="3600" dirty="0" smtClean="0">
                <a:solidFill>
                  <a:srgbClr val="00B0F0"/>
                </a:solidFill>
              </a:rPr>
              <a:t>,</a:t>
            </a:r>
            <a:r>
              <a:rPr lang="cs-CZ" sz="3600" b="1" dirty="0" smtClean="0">
                <a:solidFill>
                  <a:srgbClr val="00B0F0"/>
                </a:solidFill>
              </a:rPr>
              <a:t> </a:t>
            </a:r>
            <a:r>
              <a:rPr lang="cs-CZ" sz="3600" b="1" dirty="0" err="1" smtClean="0">
                <a:solidFill>
                  <a:srgbClr val="00B0F0"/>
                </a:solidFill>
              </a:rPr>
              <a:t>dimethyl</a:t>
            </a:r>
            <a:r>
              <a:rPr lang="cs-CZ" sz="3600" b="1" dirty="0" smtClean="0">
                <a:solidFill>
                  <a:srgbClr val="00B0F0"/>
                </a:solidFill>
              </a:rPr>
              <a:t>-</a:t>
            </a:r>
            <a:r>
              <a:rPr lang="cs-CZ" sz="3600" b="1" dirty="0" err="1" smtClean="0">
                <a:solidFill>
                  <a:srgbClr val="00B0F0"/>
                </a:solidFill>
              </a:rPr>
              <a:t>fumarát</a:t>
            </a:r>
            <a:r>
              <a:rPr lang="cs-CZ" sz="3600" dirty="0" smtClean="0">
                <a:solidFill>
                  <a:srgbClr val="00B0F0"/>
                </a:solidFill>
              </a:rPr>
              <a:t>,</a:t>
            </a:r>
            <a:endParaRPr lang="cs-CZ" sz="3600" b="1" dirty="0" smtClean="0">
              <a:solidFill>
                <a:srgbClr val="00B0F0"/>
              </a:solidFill>
            </a:endParaRPr>
          </a:p>
          <a:p>
            <a:pPr>
              <a:lnSpc>
                <a:spcPct val="80000"/>
              </a:lnSpc>
              <a:buClr>
                <a:schemeClr val="hlink"/>
              </a:buClr>
              <a:buNone/>
              <a:defRPr/>
            </a:pPr>
            <a:r>
              <a:rPr lang="cs-CZ" sz="3600" b="1" dirty="0" smtClean="0">
                <a:solidFill>
                  <a:srgbClr val="00B0F0"/>
                </a:solidFill>
              </a:rPr>
              <a:t>    </a:t>
            </a:r>
            <a:r>
              <a:rPr lang="cs-CZ" sz="3600" b="1" dirty="0" err="1" smtClean="0">
                <a:solidFill>
                  <a:srgbClr val="00B0F0"/>
                </a:solidFill>
              </a:rPr>
              <a:t>alemtuzumab</a:t>
            </a:r>
            <a:endParaRPr lang="cs-CZ" sz="3600" b="1" dirty="0" smtClean="0">
              <a:solidFill>
                <a:srgbClr val="00B0F0"/>
              </a:solidFill>
            </a:endParaRPr>
          </a:p>
          <a:p>
            <a:pPr>
              <a:lnSpc>
                <a:spcPct val="80000"/>
              </a:lnSpc>
              <a:buClr>
                <a:schemeClr val="hlink"/>
              </a:buClr>
              <a:buNone/>
              <a:defRPr/>
            </a:pPr>
            <a:r>
              <a:rPr lang="cs-CZ" sz="3600" b="1" dirty="0" smtClean="0">
                <a:solidFill>
                  <a:srgbClr val="FF0000"/>
                </a:solidFill>
              </a:rPr>
              <a:t>    </a:t>
            </a:r>
            <a:r>
              <a:rPr lang="cs-CZ" sz="3600" dirty="0" smtClean="0">
                <a:solidFill>
                  <a:srgbClr val="FF0000"/>
                </a:solidFill>
              </a:rPr>
              <a:t>-&gt; separace 2. linie:</a:t>
            </a:r>
          </a:p>
          <a:p>
            <a:pPr>
              <a:lnSpc>
                <a:spcPct val="80000"/>
              </a:lnSpc>
              <a:buClr>
                <a:schemeClr val="hlink"/>
              </a:buClr>
              <a:buNone/>
              <a:defRPr/>
            </a:pPr>
            <a:endParaRPr lang="cs-CZ" sz="3600" dirty="0" smtClean="0">
              <a:solidFill>
                <a:srgbClr val="00B0F0"/>
              </a:solidFill>
            </a:endParaRPr>
          </a:p>
          <a:p>
            <a:pPr>
              <a:lnSpc>
                <a:spcPct val="80000"/>
              </a:lnSpc>
              <a:buClr>
                <a:schemeClr val="hlink"/>
              </a:buClr>
              <a:buNone/>
              <a:defRPr/>
            </a:pPr>
            <a:r>
              <a:rPr lang="cs-CZ" sz="3600" b="1" dirty="0" smtClean="0">
                <a:solidFill>
                  <a:srgbClr val="00B0F0"/>
                </a:solidFill>
              </a:rPr>
              <a:t>   </a:t>
            </a:r>
            <a:r>
              <a:rPr lang="cs-CZ" sz="3600" dirty="0" smtClean="0">
                <a:solidFill>
                  <a:srgbClr val="00B0F0"/>
                </a:solidFill>
              </a:rPr>
              <a:t> a) </a:t>
            </a:r>
            <a:r>
              <a:rPr lang="cs-CZ" sz="3600" b="1" dirty="0" err="1" smtClean="0">
                <a:solidFill>
                  <a:srgbClr val="00B0F0"/>
                </a:solidFill>
              </a:rPr>
              <a:t>dimethyl</a:t>
            </a:r>
            <a:r>
              <a:rPr lang="cs-CZ" sz="3600" b="1" dirty="0" smtClean="0">
                <a:solidFill>
                  <a:srgbClr val="00B0F0"/>
                </a:solidFill>
              </a:rPr>
              <a:t>-</a:t>
            </a:r>
            <a:r>
              <a:rPr lang="cs-CZ" sz="3600" b="1" dirty="0" err="1" smtClean="0">
                <a:solidFill>
                  <a:srgbClr val="00B0F0"/>
                </a:solidFill>
              </a:rPr>
              <a:t>fumarát</a:t>
            </a:r>
            <a:r>
              <a:rPr lang="cs-CZ" sz="3600" dirty="0" smtClean="0">
                <a:solidFill>
                  <a:srgbClr val="00B0F0"/>
                </a:solidFill>
              </a:rPr>
              <a:t>,</a:t>
            </a:r>
            <a:r>
              <a:rPr lang="cs-CZ" sz="3600" b="1" dirty="0" smtClean="0">
                <a:solidFill>
                  <a:srgbClr val="00B0F0"/>
                </a:solidFill>
              </a:rPr>
              <a:t> </a:t>
            </a:r>
            <a:r>
              <a:rPr lang="cs-CZ" sz="3600" b="1" dirty="0" err="1" smtClean="0">
                <a:solidFill>
                  <a:srgbClr val="00B0F0"/>
                </a:solidFill>
              </a:rPr>
              <a:t>fingolimod</a:t>
            </a:r>
            <a:r>
              <a:rPr lang="cs-CZ" sz="3600" dirty="0" smtClean="0">
                <a:solidFill>
                  <a:srgbClr val="00B0F0"/>
                </a:solidFill>
              </a:rPr>
              <a:t>: </a:t>
            </a:r>
          </a:p>
          <a:p>
            <a:pPr>
              <a:lnSpc>
                <a:spcPct val="80000"/>
              </a:lnSpc>
              <a:buClr>
                <a:schemeClr val="hlink"/>
              </a:buClr>
              <a:buNone/>
              <a:defRPr/>
            </a:pPr>
            <a:r>
              <a:rPr lang="cs-CZ" sz="3600" b="1" dirty="0" smtClean="0">
                <a:solidFill>
                  <a:srgbClr val="00B0F0"/>
                </a:solidFill>
              </a:rPr>
              <a:t>        </a:t>
            </a:r>
            <a:r>
              <a:rPr lang="cs-CZ" sz="3600" dirty="0" smtClean="0"/>
              <a:t>„1,5 linie“ -&gt; </a:t>
            </a:r>
            <a:r>
              <a:rPr lang="cs-CZ" sz="3600" b="1" dirty="0" smtClean="0"/>
              <a:t>2. linie </a:t>
            </a:r>
            <a:r>
              <a:rPr lang="cs-CZ" sz="3600" dirty="0" smtClean="0"/>
              <a:t>??</a:t>
            </a:r>
          </a:p>
          <a:p>
            <a:pPr>
              <a:lnSpc>
                <a:spcPct val="80000"/>
              </a:lnSpc>
              <a:buClr>
                <a:schemeClr val="hlink"/>
              </a:buClr>
              <a:buNone/>
              <a:defRPr/>
            </a:pPr>
            <a:endParaRPr lang="cs-CZ" sz="3600" dirty="0" smtClean="0"/>
          </a:p>
          <a:p>
            <a:pPr>
              <a:lnSpc>
                <a:spcPct val="80000"/>
              </a:lnSpc>
              <a:buClr>
                <a:schemeClr val="hlink"/>
              </a:buClr>
              <a:buNone/>
              <a:defRPr/>
            </a:pPr>
            <a:r>
              <a:rPr lang="cs-CZ" sz="3600" dirty="0" smtClean="0">
                <a:solidFill>
                  <a:srgbClr val="00B0F0"/>
                </a:solidFill>
              </a:rPr>
              <a:t>    b) </a:t>
            </a:r>
            <a:r>
              <a:rPr lang="cs-CZ" sz="3600" b="1" dirty="0" err="1" smtClean="0">
                <a:solidFill>
                  <a:srgbClr val="00B0F0"/>
                </a:solidFill>
              </a:rPr>
              <a:t>natalizumab</a:t>
            </a:r>
            <a:r>
              <a:rPr lang="cs-CZ" sz="3600" dirty="0" smtClean="0">
                <a:solidFill>
                  <a:srgbClr val="00B0F0"/>
                </a:solidFill>
              </a:rPr>
              <a:t>,</a:t>
            </a:r>
            <a:r>
              <a:rPr lang="cs-CZ" sz="3600" b="1" dirty="0" smtClean="0">
                <a:solidFill>
                  <a:srgbClr val="00B0F0"/>
                </a:solidFill>
              </a:rPr>
              <a:t> </a:t>
            </a:r>
            <a:r>
              <a:rPr lang="cs-CZ" sz="3600" b="1" dirty="0" err="1" smtClean="0">
                <a:solidFill>
                  <a:srgbClr val="00B0F0"/>
                </a:solidFill>
              </a:rPr>
              <a:t>alemtuzumab</a:t>
            </a:r>
            <a:r>
              <a:rPr lang="cs-CZ" sz="3600" dirty="0" smtClean="0">
                <a:solidFill>
                  <a:srgbClr val="00B0F0"/>
                </a:solidFill>
              </a:rPr>
              <a:t>:</a:t>
            </a:r>
            <a:r>
              <a:rPr lang="cs-CZ" sz="3600" b="1" dirty="0" smtClean="0">
                <a:solidFill>
                  <a:srgbClr val="00B0F0"/>
                </a:solidFill>
              </a:rPr>
              <a:t> </a:t>
            </a:r>
          </a:p>
          <a:p>
            <a:pPr>
              <a:lnSpc>
                <a:spcPct val="80000"/>
              </a:lnSpc>
              <a:buClr>
                <a:schemeClr val="hlink"/>
              </a:buClr>
              <a:buNone/>
              <a:defRPr/>
            </a:pPr>
            <a:r>
              <a:rPr lang="cs-CZ" sz="3600" dirty="0" smtClean="0">
                <a:solidFill>
                  <a:srgbClr val="00B0F0"/>
                </a:solidFill>
              </a:rPr>
              <a:t>         </a:t>
            </a:r>
            <a:r>
              <a:rPr lang="cs-CZ" sz="3600" dirty="0" smtClean="0"/>
              <a:t>2. linie -&gt; </a:t>
            </a:r>
            <a:r>
              <a:rPr lang="cs-CZ" sz="3600" b="1" dirty="0" smtClean="0"/>
              <a:t>„3. linie“ </a:t>
            </a:r>
            <a:r>
              <a:rPr lang="cs-CZ" sz="3600" dirty="0" smtClean="0"/>
              <a:t>?? </a:t>
            </a:r>
          </a:p>
          <a:p>
            <a:pPr>
              <a:lnSpc>
                <a:spcPct val="80000"/>
              </a:lnSpc>
              <a:buClr>
                <a:schemeClr val="hlink"/>
              </a:buClr>
              <a:buNone/>
              <a:defRPr/>
            </a:pPr>
            <a:endParaRPr lang="cs-CZ" sz="3600" dirty="0" smtClean="0"/>
          </a:p>
          <a:p>
            <a:pPr>
              <a:lnSpc>
                <a:spcPct val="80000"/>
              </a:lnSpc>
              <a:buClr>
                <a:schemeClr val="hlink"/>
              </a:buClr>
              <a:buNone/>
              <a:defRPr/>
            </a:pPr>
            <a:endParaRPr lang="cs-CZ" sz="3600" dirty="0" smtClean="0">
              <a:latin typeface="+mj-lt"/>
            </a:endParaRPr>
          </a:p>
        </p:txBody>
      </p:sp>
    </p:spTree>
    <p:extLst>
      <p:ext uri="{BB962C8B-B14F-4D97-AF65-F5344CB8AC3E}">
        <p14:creationId xmlns="" xmlns:p14="http://schemas.microsoft.com/office/powerpoint/2010/main" val="1164031138"/>
      </p:ext>
    </p:extLst>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Zástupný symbol pro obsah 2"/>
          <p:cNvSpPr>
            <a:spLocks noGrp="1"/>
          </p:cNvSpPr>
          <p:nvPr>
            <p:ph type="body" idx="4294967295"/>
          </p:nvPr>
        </p:nvSpPr>
        <p:spPr>
          <a:xfrm>
            <a:off x="399557" y="1321075"/>
            <a:ext cx="8744443" cy="5132039"/>
          </a:xfrm>
        </p:spPr>
        <p:txBody>
          <a:bodyPr>
            <a:normAutofit fontScale="92500" lnSpcReduction="20000"/>
          </a:bodyPr>
          <a:lstStyle/>
          <a:p>
            <a:pPr>
              <a:spcBef>
                <a:spcPts val="395"/>
              </a:spcBef>
              <a:buNone/>
            </a:pPr>
            <a:r>
              <a:rPr lang="cs-CZ" altLang="en-US" sz="3500" b="1" dirty="0">
                <a:solidFill>
                  <a:srgbClr val="00B0F0"/>
                </a:solidFill>
              </a:rPr>
              <a:t>Interferon beta </a:t>
            </a:r>
            <a:r>
              <a:rPr lang="cs-CZ" altLang="en-US" sz="3500" b="1" dirty="0" smtClean="0">
                <a:solidFill>
                  <a:srgbClr val="00B0F0"/>
                </a:solidFill>
              </a:rPr>
              <a:t>1a, interferon </a:t>
            </a:r>
            <a:r>
              <a:rPr lang="cs-CZ" altLang="en-US" sz="3500" b="1" dirty="0">
                <a:solidFill>
                  <a:srgbClr val="00B0F0"/>
                </a:solidFill>
              </a:rPr>
              <a:t>beta 1b, </a:t>
            </a:r>
            <a:r>
              <a:rPr lang="cs-CZ" altLang="en-US" sz="3500" b="1" dirty="0" err="1">
                <a:solidFill>
                  <a:srgbClr val="00B0F0"/>
                </a:solidFill>
              </a:rPr>
              <a:t>glatiramer</a:t>
            </a:r>
            <a:r>
              <a:rPr lang="cs-CZ" altLang="en-US" sz="3500" b="1" dirty="0">
                <a:solidFill>
                  <a:srgbClr val="00B0F0"/>
                </a:solidFill>
              </a:rPr>
              <a:t> acetát, </a:t>
            </a:r>
            <a:r>
              <a:rPr lang="cs-CZ" altLang="en-US" sz="3500" b="1" dirty="0" err="1">
                <a:solidFill>
                  <a:srgbClr val="00B0F0"/>
                </a:solidFill>
              </a:rPr>
              <a:t>teriflunomid</a:t>
            </a:r>
            <a:r>
              <a:rPr lang="cs-CZ" altLang="en-US" sz="3500" dirty="0">
                <a:solidFill>
                  <a:srgbClr val="00B0F0"/>
                </a:solidFill>
              </a:rPr>
              <a:t> </a:t>
            </a:r>
            <a:r>
              <a:rPr lang="cs-CZ" altLang="en-US" sz="3500" dirty="0" smtClean="0">
                <a:solidFill>
                  <a:srgbClr val="00B0F0"/>
                </a:solidFill>
              </a:rPr>
              <a:t>-</a:t>
            </a:r>
          </a:p>
          <a:p>
            <a:pPr>
              <a:spcBef>
                <a:spcPts val="395"/>
              </a:spcBef>
              <a:buNone/>
            </a:pPr>
            <a:endParaRPr lang="cs-CZ" altLang="en-US" sz="2600" dirty="0" smtClean="0">
              <a:solidFill>
                <a:schemeClr val="tx2"/>
              </a:solidFill>
            </a:endParaRPr>
          </a:p>
          <a:p>
            <a:pPr>
              <a:spcBef>
                <a:spcPts val="395"/>
              </a:spcBef>
              <a:buNone/>
            </a:pPr>
            <a:r>
              <a:rPr lang="cs-CZ" sz="2600" dirty="0" smtClean="0">
                <a:solidFill>
                  <a:schemeClr val="tx2"/>
                </a:solidFill>
              </a:rPr>
              <a:t>1) pro léčbu pacientů s </a:t>
            </a:r>
            <a:r>
              <a:rPr lang="cs-CZ" sz="2600" b="1" dirty="0" smtClean="0">
                <a:solidFill>
                  <a:schemeClr val="tx2"/>
                </a:solidFill>
              </a:rPr>
              <a:t>jedinou </a:t>
            </a:r>
            <a:r>
              <a:rPr lang="cs-CZ" sz="2600" b="1" dirty="0" err="1" smtClean="0">
                <a:solidFill>
                  <a:schemeClr val="tx2"/>
                </a:solidFill>
              </a:rPr>
              <a:t>demyelinizační</a:t>
            </a:r>
            <a:r>
              <a:rPr lang="cs-CZ" sz="2600" b="1" dirty="0" smtClean="0">
                <a:solidFill>
                  <a:schemeClr val="tx2"/>
                </a:solidFill>
              </a:rPr>
              <a:t> příhodou a aktivním zánětlivým procesem, která byla natolik závažná, že k léčbě bylo nutno podat intravenózní kortikoidy. </a:t>
            </a:r>
            <a:r>
              <a:rPr lang="cs-CZ" sz="2600" dirty="0" smtClean="0">
                <a:solidFill>
                  <a:schemeClr val="tx2"/>
                </a:solidFill>
              </a:rPr>
              <a:t>U těchto pacientů byla vyloučena jiná možná diagnóza a bylo u nich stanoveno vysoké riziko klinicky definitivní roztroušené sklerózy </a:t>
            </a:r>
          </a:p>
          <a:p>
            <a:pPr>
              <a:spcBef>
                <a:spcPts val="395"/>
              </a:spcBef>
              <a:buNone/>
            </a:pPr>
            <a:r>
              <a:rPr lang="cs-CZ" altLang="en-US" sz="2600" dirty="0" smtClean="0">
                <a:solidFill>
                  <a:schemeClr val="tx2"/>
                </a:solidFill>
              </a:rPr>
              <a:t>     (CIS s odpovídající MRI aktivitou)</a:t>
            </a:r>
          </a:p>
          <a:p>
            <a:pPr>
              <a:spcBef>
                <a:spcPts val="395"/>
              </a:spcBef>
              <a:buNone/>
            </a:pPr>
            <a:endParaRPr lang="cs-CZ" altLang="en-US" sz="2600" dirty="0" smtClean="0">
              <a:solidFill>
                <a:schemeClr val="tx2"/>
              </a:solidFill>
            </a:endParaRPr>
          </a:p>
          <a:p>
            <a:pPr>
              <a:spcBef>
                <a:spcPts val="395"/>
              </a:spcBef>
              <a:buNone/>
            </a:pPr>
            <a:r>
              <a:rPr lang="cs-CZ" altLang="en-US" sz="2600" i="1" dirty="0" smtClean="0">
                <a:solidFill>
                  <a:schemeClr val="tx2"/>
                </a:solidFill>
              </a:rPr>
              <a:t>Pozn. </a:t>
            </a:r>
          </a:p>
          <a:p>
            <a:pPr>
              <a:spcBef>
                <a:spcPts val="395"/>
              </a:spcBef>
              <a:buNone/>
            </a:pPr>
            <a:r>
              <a:rPr lang="cs-CZ" altLang="en-US" sz="2600" i="1" dirty="0" smtClean="0">
                <a:solidFill>
                  <a:schemeClr val="tx2"/>
                </a:solidFill>
              </a:rPr>
              <a:t>     Úhrada je poskytnuta jen, pokud byly ataky </a:t>
            </a:r>
            <a:r>
              <a:rPr lang="cs-CZ" altLang="en-US" sz="2600" i="1" dirty="0" err="1" smtClean="0">
                <a:solidFill>
                  <a:schemeClr val="tx2"/>
                </a:solidFill>
              </a:rPr>
              <a:t>přeléčeny</a:t>
            </a:r>
            <a:r>
              <a:rPr lang="cs-CZ" altLang="en-US" sz="2600" i="1" dirty="0" smtClean="0">
                <a:solidFill>
                  <a:schemeClr val="tx2"/>
                </a:solidFill>
              </a:rPr>
              <a:t> standardní dávkou kortikosteroidů</a:t>
            </a:r>
          </a:p>
          <a:p>
            <a:pPr>
              <a:spcBef>
                <a:spcPts val="395"/>
              </a:spcBef>
              <a:buNone/>
            </a:pPr>
            <a:r>
              <a:rPr lang="cs-CZ" altLang="en-US" sz="2600" i="1" dirty="0" smtClean="0">
                <a:solidFill>
                  <a:schemeClr val="tx2"/>
                </a:solidFill>
              </a:rPr>
              <a:t>     Úhrada se netýká interferonu beta 1a 22 </a:t>
            </a:r>
            <a:r>
              <a:rPr lang="cs-CZ" altLang="en-US" sz="2600" i="1" dirty="0" err="1" smtClean="0">
                <a:solidFill>
                  <a:schemeClr val="tx2"/>
                </a:solidFill>
              </a:rPr>
              <a:t>mcg</a:t>
            </a:r>
            <a:r>
              <a:rPr lang="cs-CZ" altLang="en-US" sz="2600" i="1" dirty="0" smtClean="0">
                <a:solidFill>
                  <a:schemeClr val="tx2"/>
                </a:solidFill>
              </a:rPr>
              <a:t> s.</a:t>
            </a:r>
            <a:r>
              <a:rPr lang="cs-CZ" altLang="en-US" sz="2600" i="1" dirty="0" err="1" smtClean="0">
                <a:solidFill>
                  <a:schemeClr val="tx2"/>
                </a:solidFill>
              </a:rPr>
              <a:t>c</a:t>
            </a:r>
            <a:r>
              <a:rPr lang="cs-CZ" altLang="en-US" sz="2600" i="1" dirty="0" smtClean="0">
                <a:solidFill>
                  <a:schemeClr val="tx2"/>
                </a:solidFill>
              </a:rPr>
              <a:t>. 3 x týdně</a:t>
            </a:r>
          </a:p>
          <a:p>
            <a:pPr>
              <a:spcBef>
                <a:spcPts val="395"/>
              </a:spcBef>
              <a:buNone/>
            </a:pPr>
            <a:endParaRPr lang="cs-CZ" altLang="en-US" sz="2600" i="1" dirty="0" smtClean="0"/>
          </a:p>
          <a:p>
            <a:pPr>
              <a:spcBef>
                <a:spcPts val="395"/>
              </a:spcBef>
              <a:buNone/>
            </a:pPr>
            <a:endParaRPr lang="cs-CZ" altLang="en-US" sz="2400" dirty="0" smtClean="0"/>
          </a:p>
          <a:p>
            <a:pPr>
              <a:spcBef>
                <a:spcPts val="395"/>
              </a:spcBef>
              <a:buNone/>
            </a:pPr>
            <a:endParaRPr lang="cs-CZ" altLang="en-US" sz="2400" dirty="0"/>
          </a:p>
        </p:txBody>
      </p:sp>
      <p:sp>
        <p:nvSpPr>
          <p:cNvPr id="4" name="TextovéPole 112"/>
          <p:cNvSpPr txBox="1"/>
          <p:nvPr/>
        </p:nvSpPr>
        <p:spPr>
          <a:xfrm>
            <a:off x="327202" y="6335226"/>
            <a:ext cx="6696096" cy="347076"/>
          </a:xfrm>
          <a:prstGeom prst="rect">
            <a:avLst/>
          </a:prstGeom>
          <a:noFill/>
          <a:ln>
            <a:noFill/>
          </a:ln>
        </p:spPr>
        <p:txBody>
          <a:bodyPr lIns="91417" tIns="45709" rIns="91417" bIns="45709">
            <a:spAutoFit/>
          </a:bodyPr>
          <a:lstStyle/>
          <a:p>
            <a:pPr defTabSz="914174">
              <a:defRPr sz="1800" b="0" i="0" u="none" strike="noStrike" kern="0" cap="none" spc="0" baseline="0">
                <a:solidFill>
                  <a:srgbClr val="000000"/>
                </a:solidFill>
                <a:uFillTx/>
              </a:defRPr>
            </a:pPr>
            <a:r>
              <a:rPr lang="cs-CZ" sz="800" kern="0" dirty="0">
                <a:latin typeface="Calibri"/>
                <a:cs typeface=""/>
                <a:hlinkClick r:id="rId2"/>
              </a:rPr>
              <a:t>www.sukl.cz</a:t>
            </a:r>
            <a:endParaRPr lang="cs-CZ" sz="800" kern="0" dirty="0">
              <a:latin typeface="Calibri"/>
              <a:cs typeface=""/>
            </a:endParaRPr>
          </a:p>
          <a:p>
            <a:pPr defTabSz="914174">
              <a:defRPr sz="1800" b="0" i="0" u="none" strike="noStrike" kern="0" cap="none" spc="0" baseline="0">
                <a:solidFill>
                  <a:srgbClr val="000000"/>
                </a:solidFill>
                <a:uFillTx/>
              </a:defRPr>
            </a:pPr>
            <a:endParaRPr lang="cs-CZ" sz="800" kern="0" dirty="0">
              <a:latin typeface="Calibri"/>
              <a:cs typeface=""/>
            </a:endParaRPr>
          </a:p>
        </p:txBody>
      </p:sp>
      <p:sp>
        <p:nvSpPr>
          <p:cNvPr id="5" name="Obdélník 4"/>
          <p:cNvSpPr/>
          <p:nvPr/>
        </p:nvSpPr>
        <p:spPr>
          <a:xfrm>
            <a:off x="115503" y="332656"/>
            <a:ext cx="8903369" cy="707886"/>
          </a:xfrm>
          <a:prstGeom prst="rect">
            <a:avLst/>
          </a:prstGeom>
        </p:spPr>
        <p:txBody>
          <a:bodyPr wrap="square">
            <a:spAutoFit/>
          </a:bodyPr>
          <a:lstStyle/>
          <a:p>
            <a:pPr algn="ctr"/>
            <a:r>
              <a:rPr lang="cs-CZ" altLang="en-US" sz="4000" b="1" dirty="0" smtClean="0">
                <a:solidFill>
                  <a:srgbClr val="002060"/>
                </a:solidFill>
                <a:latin typeface="+mj-lt"/>
              </a:rPr>
              <a:t>Biologická léčba 1. linie - RS ve stadiu CIS</a:t>
            </a:r>
            <a:endParaRPr lang="cs-CZ" sz="4000" dirty="0">
              <a:solidFill>
                <a:srgbClr val="002060"/>
              </a:solidFill>
              <a:latin typeface="+mj-lt"/>
            </a:endParaRPr>
          </a:p>
        </p:txBody>
      </p:sp>
    </p:spTree>
    <p:extLst>
      <p:ext uri="{BB962C8B-B14F-4D97-AF65-F5344CB8AC3E}">
        <p14:creationId xmlns="" xmlns:p14="http://schemas.microsoft.com/office/powerpoint/2010/main" val="817575853"/>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Zástupný symbol pro obsah 2"/>
          <p:cNvSpPr>
            <a:spLocks noGrp="1"/>
          </p:cNvSpPr>
          <p:nvPr>
            <p:ph type="body" idx="4294967295"/>
          </p:nvPr>
        </p:nvSpPr>
        <p:spPr>
          <a:xfrm>
            <a:off x="261146" y="1334892"/>
            <a:ext cx="8744443" cy="4786508"/>
          </a:xfrm>
        </p:spPr>
        <p:txBody>
          <a:bodyPr>
            <a:normAutofit fontScale="25000" lnSpcReduction="20000"/>
          </a:bodyPr>
          <a:lstStyle/>
          <a:p>
            <a:pPr>
              <a:spcBef>
                <a:spcPts val="395"/>
              </a:spcBef>
              <a:buNone/>
            </a:pPr>
            <a:r>
              <a:rPr lang="cs-CZ" altLang="en-US" sz="12800" b="1" dirty="0">
                <a:solidFill>
                  <a:srgbClr val="00B0F0"/>
                </a:solidFill>
              </a:rPr>
              <a:t>Interferon beta </a:t>
            </a:r>
            <a:r>
              <a:rPr lang="cs-CZ" altLang="en-US" sz="12800" b="1" dirty="0" smtClean="0">
                <a:solidFill>
                  <a:srgbClr val="00B0F0"/>
                </a:solidFill>
              </a:rPr>
              <a:t>1a, interferon </a:t>
            </a:r>
            <a:r>
              <a:rPr lang="cs-CZ" altLang="en-US" sz="12800" b="1" dirty="0">
                <a:solidFill>
                  <a:srgbClr val="00B0F0"/>
                </a:solidFill>
              </a:rPr>
              <a:t>beta 1b, </a:t>
            </a:r>
            <a:r>
              <a:rPr lang="cs-CZ" altLang="en-US" sz="12800" b="1" dirty="0" err="1">
                <a:solidFill>
                  <a:srgbClr val="00B0F0"/>
                </a:solidFill>
              </a:rPr>
              <a:t>glatiramer</a:t>
            </a:r>
            <a:r>
              <a:rPr lang="cs-CZ" altLang="en-US" sz="12800" b="1" dirty="0">
                <a:solidFill>
                  <a:srgbClr val="00B0F0"/>
                </a:solidFill>
              </a:rPr>
              <a:t> acetát, </a:t>
            </a:r>
            <a:r>
              <a:rPr lang="cs-CZ" altLang="en-US" sz="12800" b="1" dirty="0" err="1">
                <a:solidFill>
                  <a:srgbClr val="00B0F0"/>
                </a:solidFill>
              </a:rPr>
              <a:t>teriflunomid</a:t>
            </a:r>
            <a:r>
              <a:rPr lang="cs-CZ" altLang="en-US" sz="12800" dirty="0">
                <a:solidFill>
                  <a:srgbClr val="00B0F0"/>
                </a:solidFill>
              </a:rPr>
              <a:t> </a:t>
            </a:r>
            <a:r>
              <a:rPr lang="cs-CZ" altLang="en-US" sz="12800" dirty="0" smtClean="0">
                <a:solidFill>
                  <a:srgbClr val="00B0F0"/>
                </a:solidFill>
              </a:rPr>
              <a:t>-</a:t>
            </a:r>
          </a:p>
          <a:p>
            <a:pPr>
              <a:spcBef>
                <a:spcPts val="395"/>
              </a:spcBef>
              <a:buNone/>
            </a:pPr>
            <a:endParaRPr lang="cs-CZ" altLang="en-US" sz="9600" dirty="0" smtClean="0">
              <a:solidFill>
                <a:schemeClr val="tx2"/>
              </a:solidFill>
            </a:endParaRPr>
          </a:p>
          <a:p>
            <a:pPr marL="457200" lvl="1" indent="-457200">
              <a:spcBef>
                <a:spcPts val="395"/>
              </a:spcBef>
              <a:buAutoNum type="arabicParenR" startAt="2"/>
            </a:pPr>
            <a:r>
              <a:rPr lang="cs-CZ" sz="9600" dirty="0" smtClean="0">
                <a:solidFill>
                  <a:schemeClr val="tx2"/>
                </a:solidFill>
              </a:rPr>
              <a:t>pro léčbu pacientů s jistou diagnózou </a:t>
            </a:r>
            <a:r>
              <a:rPr lang="cs-CZ" sz="9600" dirty="0" err="1" smtClean="0">
                <a:solidFill>
                  <a:schemeClr val="tx2"/>
                </a:solidFill>
              </a:rPr>
              <a:t>atakovité</a:t>
            </a:r>
            <a:r>
              <a:rPr lang="cs-CZ" sz="9600" dirty="0" smtClean="0">
                <a:solidFill>
                  <a:schemeClr val="tx2"/>
                </a:solidFill>
              </a:rPr>
              <a:t> formy roztroušené sklerózy mozkomíšní v remitentním stadiu choroby, pokud je přítomna vysoká aktivita choroby </a:t>
            </a:r>
            <a:r>
              <a:rPr lang="cs-CZ" sz="9600" b="1" dirty="0" smtClean="0">
                <a:solidFill>
                  <a:schemeClr val="tx2"/>
                </a:solidFill>
              </a:rPr>
              <a:t>(2 dokumentované    a těžké </a:t>
            </a:r>
            <a:r>
              <a:rPr lang="cs-CZ" sz="9600" b="1" dirty="0" err="1" smtClean="0">
                <a:solidFill>
                  <a:schemeClr val="tx2"/>
                </a:solidFill>
              </a:rPr>
              <a:t>relapsy</a:t>
            </a:r>
            <a:r>
              <a:rPr lang="cs-CZ" sz="9600" b="1" dirty="0" smtClean="0">
                <a:solidFill>
                  <a:schemeClr val="tx2"/>
                </a:solidFill>
              </a:rPr>
              <a:t> za 1 rok) </a:t>
            </a:r>
            <a:r>
              <a:rPr lang="cs-CZ" sz="9600" dirty="0" smtClean="0">
                <a:solidFill>
                  <a:schemeClr val="tx2"/>
                </a:solidFill>
              </a:rPr>
              <a:t>a invalidita nepřesahuje stupeň 4,5 EDSS, tj. </a:t>
            </a:r>
            <a:r>
              <a:rPr lang="cs-CZ" sz="9600" b="1" dirty="0" smtClean="0">
                <a:solidFill>
                  <a:schemeClr val="tx2"/>
                </a:solidFill>
              </a:rPr>
              <a:t>EDSS &lt; 5,0</a:t>
            </a:r>
          </a:p>
          <a:p>
            <a:pPr>
              <a:spcBef>
                <a:spcPts val="395"/>
              </a:spcBef>
              <a:buNone/>
            </a:pPr>
            <a:r>
              <a:rPr lang="cs-CZ" sz="9600" dirty="0" smtClean="0">
                <a:solidFill>
                  <a:schemeClr val="tx2"/>
                </a:solidFill>
              </a:rPr>
              <a:t>      </a:t>
            </a:r>
          </a:p>
          <a:p>
            <a:pPr>
              <a:spcBef>
                <a:spcPts val="395"/>
              </a:spcBef>
              <a:buNone/>
            </a:pPr>
            <a:r>
              <a:rPr lang="cs-CZ" sz="9600" dirty="0" smtClean="0">
                <a:solidFill>
                  <a:schemeClr val="tx2"/>
                </a:solidFill>
              </a:rPr>
              <a:t>     </a:t>
            </a:r>
          </a:p>
          <a:p>
            <a:pPr>
              <a:spcBef>
                <a:spcPts val="395"/>
              </a:spcBef>
              <a:buNone/>
            </a:pPr>
            <a:endParaRPr lang="cs-CZ" altLang="en-US" sz="9600" dirty="0" smtClean="0">
              <a:solidFill>
                <a:schemeClr val="tx2"/>
              </a:solidFill>
            </a:endParaRPr>
          </a:p>
          <a:p>
            <a:pPr>
              <a:spcBef>
                <a:spcPts val="395"/>
              </a:spcBef>
              <a:buNone/>
            </a:pPr>
            <a:endParaRPr lang="cs-CZ" altLang="en-US" sz="9600" dirty="0" smtClean="0">
              <a:solidFill>
                <a:schemeClr val="tx2"/>
              </a:solidFill>
            </a:endParaRPr>
          </a:p>
          <a:p>
            <a:pPr>
              <a:spcBef>
                <a:spcPts val="395"/>
              </a:spcBef>
              <a:buNone/>
            </a:pPr>
            <a:endParaRPr lang="cs-CZ" altLang="en-US" sz="9600" dirty="0" smtClean="0">
              <a:solidFill>
                <a:schemeClr val="tx2"/>
              </a:solidFill>
            </a:endParaRPr>
          </a:p>
          <a:p>
            <a:pPr>
              <a:spcBef>
                <a:spcPts val="395"/>
              </a:spcBef>
              <a:buNone/>
            </a:pPr>
            <a:r>
              <a:rPr lang="cs-CZ" altLang="en-US" sz="9600" i="1" dirty="0" smtClean="0">
                <a:solidFill>
                  <a:schemeClr val="tx2"/>
                </a:solidFill>
              </a:rPr>
              <a:t>Pozn. Úhrada je poskytnuta jen, pokud byly ataky </a:t>
            </a:r>
            <a:r>
              <a:rPr lang="cs-CZ" altLang="en-US" sz="9600" i="1" dirty="0" err="1" smtClean="0">
                <a:solidFill>
                  <a:schemeClr val="tx2"/>
                </a:solidFill>
              </a:rPr>
              <a:t>přeléčeny</a:t>
            </a:r>
            <a:r>
              <a:rPr lang="cs-CZ" altLang="en-US" sz="9600" i="1" dirty="0" smtClean="0">
                <a:solidFill>
                  <a:schemeClr val="tx2"/>
                </a:solidFill>
              </a:rPr>
              <a:t> standardní dávkou kortikosteroidů</a:t>
            </a:r>
            <a:endParaRPr lang="cs-CZ" altLang="en-US" sz="9600" dirty="0" smtClean="0">
              <a:solidFill>
                <a:schemeClr val="tx2"/>
              </a:solidFill>
            </a:endParaRPr>
          </a:p>
          <a:p>
            <a:pPr>
              <a:spcBef>
                <a:spcPts val="395"/>
              </a:spcBef>
              <a:buNone/>
            </a:pPr>
            <a:endParaRPr lang="cs-CZ" altLang="en-US" sz="7400" dirty="0" smtClean="0"/>
          </a:p>
          <a:p>
            <a:pPr>
              <a:spcBef>
                <a:spcPts val="395"/>
              </a:spcBef>
              <a:buNone/>
            </a:pPr>
            <a:endParaRPr lang="cs-CZ" altLang="en-US" sz="6000" dirty="0" smtClean="0"/>
          </a:p>
          <a:p>
            <a:pPr>
              <a:spcBef>
                <a:spcPts val="395"/>
              </a:spcBef>
              <a:buNone/>
            </a:pPr>
            <a:endParaRPr lang="cs-CZ" altLang="en-US" sz="2400" dirty="0"/>
          </a:p>
        </p:txBody>
      </p:sp>
      <p:sp>
        <p:nvSpPr>
          <p:cNvPr id="4" name="TextovéPole 112"/>
          <p:cNvSpPr txBox="1"/>
          <p:nvPr/>
        </p:nvSpPr>
        <p:spPr>
          <a:xfrm>
            <a:off x="323528" y="6510924"/>
            <a:ext cx="6696096" cy="347076"/>
          </a:xfrm>
          <a:prstGeom prst="rect">
            <a:avLst/>
          </a:prstGeom>
          <a:noFill/>
          <a:ln>
            <a:noFill/>
          </a:ln>
        </p:spPr>
        <p:txBody>
          <a:bodyPr lIns="91417" tIns="45709" rIns="91417" bIns="45709">
            <a:spAutoFit/>
          </a:bodyPr>
          <a:lstStyle/>
          <a:p>
            <a:pPr defTabSz="914174">
              <a:defRPr sz="1800" b="0" i="0" u="none" strike="noStrike" kern="0" cap="none" spc="0" baseline="0">
                <a:solidFill>
                  <a:srgbClr val="000000"/>
                </a:solidFill>
                <a:uFillTx/>
              </a:defRPr>
            </a:pPr>
            <a:r>
              <a:rPr lang="cs-CZ" sz="800" kern="0" dirty="0">
                <a:latin typeface="Calibri"/>
                <a:cs typeface=""/>
                <a:hlinkClick r:id="rId2"/>
              </a:rPr>
              <a:t>www.sukl.cz</a:t>
            </a:r>
            <a:endParaRPr lang="cs-CZ" sz="800" kern="0" dirty="0">
              <a:latin typeface="Calibri"/>
              <a:cs typeface=""/>
            </a:endParaRPr>
          </a:p>
          <a:p>
            <a:pPr defTabSz="914174">
              <a:defRPr sz="1800" b="0" i="0" u="none" strike="noStrike" kern="0" cap="none" spc="0" baseline="0">
                <a:solidFill>
                  <a:srgbClr val="000000"/>
                </a:solidFill>
                <a:uFillTx/>
              </a:defRPr>
            </a:pPr>
            <a:endParaRPr lang="cs-CZ" sz="800" kern="0" dirty="0">
              <a:latin typeface="Calibri"/>
              <a:cs typeface=""/>
            </a:endParaRPr>
          </a:p>
        </p:txBody>
      </p:sp>
      <p:sp>
        <p:nvSpPr>
          <p:cNvPr id="5" name="Obdélník 4"/>
          <p:cNvSpPr/>
          <p:nvPr/>
        </p:nvSpPr>
        <p:spPr>
          <a:xfrm>
            <a:off x="539552" y="332656"/>
            <a:ext cx="8208912" cy="707886"/>
          </a:xfrm>
          <a:prstGeom prst="rect">
            <a:avLst/>
          </a:prstGeom>
        </p:spPr>
        <p:txBody>
          <a:bodyPr wrap="square">
            <a:spAutoFit/>
          </a:bodyPr>
          <a:lstStyle/>
          <a:p>
            <a:pPr algn="ctr"/>
            <a:r>
              <a:rPr lang="cs-CZ" altLang="en-US" sz="4000" b="1" dirty="0" smtClean="0">
                <a:solidFill>
                  <a:srgbClr val="002060"/>
                </a:solidFill>
              </a:rPr>
              <a:t>Biologická léčba 1. linie - RRRS</a:t>
            </a:r>
            <a:endParaRPr lang="cs-CZ" sz="4000" dirty="0">
              <a:solidFill>
                <a:srgbClr val="002060"/>
              </a:solidFill>
            </a:endParaRPr>
          </a:p>
        </p:txBody>
      </p:sp>
    </p:spTree>
    <p:extLst>
      <p:ext uri="{BB962C8B-B14F-4D97-AF65-F5344CB8AC3E}">
        <p14:creationId xmlns="" xmlns:p14="http://schemas.microsoft.com/office/powerpoint/2010/main" val="817575853"/>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a:xfrm>
            <a:off x="163630" y="317634"/>
            <a:ext cx="8749364" cy="731520"/>
          </a:xfrm>
        </p:spPr>
        <p:txBody>
          <a:bodyPr>
            <a:noAutofit/>
          </a:bodyPr>
          <a:lstStyle/>
          <a:p>
            <a:r>
              <a:rPr lang="cs-CZ" altLang="en-US" sz="4000" b="1" dirty="0" smtClean="0">
                <a:solidFill>
                  <a:srgbClr val="002060"/>
                </a:solidFill>
              </a:rPr>
              <a:t>Biologická léčba 2. linie – časná eskalace </a:t>
            </a:r>
            <a:endParaRPr lang="cs-CZ" sz="4000" dirty="0">
              <a:solidFill>
                <a:srgbClr val="002060"/>
              </a:solidFill>
            </a:endParaRPr>
          </a:p>
        </p:txBody>
      </p:sp>
      <p:sp>
        <p:nvSpPr>
          <p:cNvPr id="3" name="Zástupný symbol pro obsah 2"/>
          <p:cNvSpPr txBox="1">
            <a:spLocks noGrp="1"/>
          </p:cNvSpPr>
          <p:nvPr>
            <p:ph type="body" idx="4294967295"/>
          </p:nvPr>
        </p:nvSpPr>
        <p:spPr>
          <a:xfrm>
            <a:off x="112837" y="1229725"/>
            <a:ext cx="8568952" cy="5077941"/>
          </a:xfrm>
        </p:spPr>
        <p:txBody>
          <a:bodyPr>
            <a:noAutofit/>
          </a:bodyPr>
          <a:lstStyle/>
          <a:p>
            <a:pPr marL="857250" lvl="1" indent="-457200">
              <a:spcBef>
                <a:spcPts val="500"/>
              </a:spcBef>
              <a:buNone/>
              <a:defRPr/>
            </a:pPr>
            <a:r>
              <a:rPr lang="cs-CZ" dirty="0" smtClean="0">
                <a:solidFill>
                  <a:srgbClr val="002060"/>
                </a:solidFill>
              </a:rPr>
              <a:t>1a) </a:t>
            </a:r>
            <a:r>
              <a:rPr lang="cs-CZ" sz="3200" b="1" dirty="0" err="1" smtClean="0">
                <a:solidFill>
                  <a:srgbClr val="00B0F0"/>
                </a:solidFill>
              </a:rPr>
              <a:t>Tecfidera</a:t>
            </a:r>
            <a:r>
              <a:rPr lang="cs-CZ" sz="3200" b="1" dirty="0" smtClean="0">
                <a:solidFill>
                  <a:srgbClr val="00B0F0"/>
                </a:solidFill>
              </a:rPr>
              <a:t>/</a:t>
            </a:r>
            <a:r>
              <a:rPr lang="cs-CZ" sz="3200" b="1" dirty="0" err="1" smtClean="0">
                <a:solidFill>
                  <a:srgbClr val="00B0F0"/>
                </a:solidFill>
              </a:rPr>
              <a:t>Gilenya</a:t>
            </a:r>
            <a:r>
              <a:rPr lang="cs-CZ" sz="3200" dirty="0" smtClean="0">
                <a:solidFill>
                  <a:srgbClr val="00B0F0"/>
                </a:solidFill>
              </a:rPr>
              <a:t> – </a:t>
            </a:r>
          </a:p>
          <a:p>
            <a:pPr marL="857250" lvl="1" indent="-457200">
              <a:spcBef>
                <a:spcPts val="500"/>
              </a:spcBef>
              <a:buNone/>
              <a:defRPr/>
            </a:pPr>
            <a:endParaRPr lang="cs-CZ" sz="2400" dirty="0" smtClean="0">
              <a:solidFill>
                <a:schemeClr val="tx2"/>
              </a:solidFill>
            </a:endParaRPr>
          </a:p>
          <a:p>
            <a:pPr marL="857250" lvl="1" indent="-457200">
              <a:spcBef>
                <a:spcPts val="500"/>
              </a:spcBef>
              <a:buNone/>
              <a:defRPr/>
            </a:pPr>
            <a:r>
              <a:rPr lang="cs-CZ" sz="2400" dirty="0" smtClean="0">
                <a:solidFill>
                  <a:schemeClr val="tx2"/>
                </a:solidFill>
              </a:rPr>
              <a:t>pacient, u kterého </a:t>
            </a:r>
            <a:r>
              <a:rPr lang="en-US" sz="2400" b="1" dirty="0" err="1" smtClean="0">
                <a:solidFill>
                  <a:schemeClr val="tx2"/>
                </a:solidFill>
              </a:rPr>
              <a:t>došlo</a:t>
            </a:r>
            <a:r>
              <a:rPr lang="en-US" sz="2400" dirty="0" smtClean="0">
                <a:solidFill>
                  <a:schemeClr val="tx2"/>
                </a:solidFill>
              </a:rPr>
              <a:t> </a:t>
            </a:r>
            <a:r>
              <a:rPr lang="en-US" sz="2400" dirty="0" err="1" smtClean="0">
                <a:solidFill>
                  <a:schemeClr val="tx2"/>
                </a:solidFill>
              </a:rPr>
              <a:t>navzdory</a:t>
            </a:r>
            <a:r>
              <a:rPr lang="en-US" sz="2400" dirty="0" smtClean="0">
                <a:solidFill>
                  <a:schemeClr val="tx2"/>
                </a:solidFill>
              </a:rPr>
              <a:t> </a:t>
            </a:r>
            <a:r>
              <a:rPr lang="en-US" sz="2400" dirty="0" err="1" smtClean="0">
                <a:solidFill>
                  <a:schemeClr val="tx2"/>
                </a:solidFill>
              </a:rPr>
              <a:t>léčbě</a:t>
            </a:r>
            <a:r>
              <a:rPr lang="cs-CZ" sz="2400" dirty="0" smtClean="0">
                <a:solidFill>
                  <a:schemeClr val="tx2"/>
                </a:solidFill>
              </a:rPr>
              <a:t> nejméně jedním lékem </a:t>
            </a:r>
            <a:r>
              <a:rPr lang="en-US" sz="2400" dirty="0" err="1" smtClean="0">
                <a:solidFill>
                  <a:schemeClr val="tx2"/>
                </a:solidFill>
              </a:rPr>
              <a:t>první</a:t>
            </a:r>
            <a:r>
              <a:rPr lang="en-US" sz="2400" dirty="0" smtClean="0">
                <a:solidFill>
                  <a:schemeClr val="tx2"/>
                </a:solidFill>
              </a:rPr>
              <a:t> </a:t>
            </a:r>
            <a:r>
              <a:rPr lang="en-US" sz="2400" dirty="0" err="1" smtClean="0">
                <a:solidFill>
                  <a:schemeClr val="tx2"/>
                </a:solidFill>
              </a:rPr>
              <a:t>linie</a:t>
            </a:r>
            <a:r>
              <a:rPr lang="en-US" sz="2400" dirty="0" smtClean="0">
                <a:solidFill>
                  <a:schemeClr val="tx2"/>
                </a:solidFill>
              </a:rPr>
              <a:t> </a:t>
            </a:r>
            <a:r>
              <a:rPr lang="cs-CZ" sz="2400" b="1" dirty="0" smtClean="0">
                <a:solidFill>
                  <a:schemeClr val="tx2"/>
                </a:solidFill>
              </a:rPr>
              <a:t>k rozvoji alespoň jednoho středně </a:t>
            </a:r>
            <a:r>
              <a:rPr lang="cs-CZ" sz="2400" b="1" dirty="0" err="1" smtClean="0">
                <a:solidFill>
                  <a:schemeClr val="tx2"/>
                </a:solidFill>
              </a:rPr>
              <a:t>težkého</a:t>
            </a:r>
            <a:r>
              <a:rPr lang="cs-CZ" sz="2400" b="1" dirty="0" smtClean="0">
                <a:solidFill>
                  <a:schemeClr val="tx2"/>
                </a:solidFill>
              </a:rPr>
              <a:t> nebo těžkého </a:t>
            </a:r>
            <a:r>
              <a:rPr lang="cs-CZ" sz="2400" b="1" dirty="0" err="1" smtClean="0">
                <a:solidFill>
                  <a:schemeClr val="tx2"/>
                </a:solidFill>
              </a:rPr>
              <a:t>relapsu</a:t>
            </a:r>
            <a:r>
              <a:rPr lang="cs-CZ" sz="2400" b="1" dirty="0" smtClean="0">
                <a:solidFill>
                  <a:schemeClr val="tx2"/>
                </a:solidFill>
              </a:rPr>
              <a:t>, EDSS ≤ 5,0 </a:t>
            </a:r>
          </a:p>
          <a:p>
            <a:pPr marL="857250" lvl="1" indent="-457200">
              <a:spcBef>
                <a:spcPts val="500"/>
              </a:spcBef>
              <a:buNone/>
              <a:defRPr/>
            </a:pPr>
            <a:endParaRPr lang="cs-CZ" sz="2400" b="1" dirty="0" smtClean="0">
              <a:solidFill>
                <a:schemeClr val="tx2"/>
              </a:solidFill>
            </a:endParaRPr>
          </a:p>
          <a:p>
            <a:pPr marL="857250" lvl="1" indent="-457200">
              <a:spcBef>
                <a:spcPts val="500"/>
              </a:spcBef>
              <a:buNone/>
              <a:defRPr/>
            </a:pPr>
            <a:endParaRPr lang="cs-CZ" sz="2400" b="1" dirty="0" smtClean="0">
              <a:solidFill>
                <a:schemeClr val="tx2"/>
              </a:solidFill>
            </a:endParaRPr>
          </a:p>
          <a:p>
            <a:pPr marL="857250" lvl="1" indent="-457200">
              <a:spcBef>
                <a:spcPts val="500"/>
              </a:spcBef>
              <a:buNone/>
              <a:defRPr/>
            </a:pPr>
            <a:r>
              <a:rPr lang="cs-CZ" sz="2400" dirty="0" smtClean="0">
                <a:solidFill>
                  <a:schemeClr val="tx2"/>
                </a:solidFill>
              </a:rPr>
              <a:t>      </a:t>
            </a:r>
            <a:r>
              <a:rPr lang="cs-CZ" sz="2400" i="1" dirty="0" smtClean="0">
                <a:solidFill>
                  <a:schemeClr val="tx2"/>
                </a:solidFill>
              </a:rPr>
              <a:t>(Rozhodnutí </a:t>
            </a:r>
            <a:r>
              <a:rPr lang="cs-CZ" sz="2400" i="1" dirty="0" err="1" smtClean="0">
                <a:solidFill>
                  <a:schemeClr val="tx2"/>
                </a:solidFill>
              </a:rPr>
              <a:t>SÚKLu</a:t>
            </a:r>
            <a:r>
              <a:rPr lang="cs-CZ" sz="2400" i="1" dirty="0" smtClean="0">
                <a:solidFill>
                  <a:schemeClr val="tx2"/>
                </a:solidFill>
              </a:rPr>
              <a:t> ze dne 24. 9. 2015 s platností od 1. 11. 2015 - pro </a:t>
            </a:r>
            <a:r>
              <a:rPr lang="cs-CZ" sz="2400" i="1" dirty="0" err="1" smtClean="0">
                <a:solidFill>
                  <a:schemeClr val="tx2"/>
                </a:solidFill>
              </a:rPr>
              <a:t>Tecfidera</a:t>
            </a:r>
            <a:r>
              <a:rPr lang="cs-CZ" sz="2400" i="1" dirty="0" smtClean="0">
                <a:solidFill>
                  <a:schemeClr val="tx2"/>
                </a:solidFill>
              </a:rPr>
              <a:t>, od 1. 6. 2016 pro </a:t>
            </a:r>
            <a:r>
              <a:rPr lang="cs-CZ" sz="2400" i="1" dirty="0" err="1" smtClean="0">
                <a:solidFill>
                  <a:schemeClr val="tx2"/>
                </a:solidFill>
              </a:rPr>
              <a:t>Gilenya</a:t>
            </a:r>
            <a:r>
              <a:rPr lang="cs-CZ" sz="2400" i="1" dirty="0" smtClean="0">
                <a:solidFill>
                  <a:schemeClr val="tx2"/>
                </a:solidFill>
              </a:rPr>
              <a:t>)</a:t>
            </a:r>
          </a:p>
          <a:p>
            <a:pPr marL="857250" lvl="1" indent="-457200">
              <a:spcBef>
                <a:spcPts val="500"/>
              </a:spcBef>
              <a:buNone/>
              <a:defRPr/>
            </a:pPr>
            <a:endParaRPr lang="cs-CZ" sz="2400" dirty="0" smtClean="0">
              <a:solidFill>
                <a:schemeClr val="tx2"/>
              </a:solidFill>
            </a:endParaRPr>
          </a:p>
        </p:txBody>
      </p:sp>
      <p:sp>
        <p:nvSpPr>
          <p:cNvPr id="4" name="TextBox 2"/>
          <p:cNvSpPr txBox="1"/>
          <p:nvPr/>
        </p:nvSpPr>
        <p:spPr>
          <a:xfrm>
            <a:off x="429029" y="6204172"/>
            <a:ext cx="705596" cy="338532"/>
          </a:xfrm>
          <a:prstGeom prst="rect">
            <a:avLst/>
          </a:prstGeom>
          <a:noFill/>
          <a:ln>
            <a:noFill/>
          </a:ln>
        </p:spPr>
        <p:txBody>
          <a:bodyPr wrap="none" lIns="91417" tIns="45709" rIns="91417" bIns="45709">
            <a:spAutoFit/>
          </a:bodyPr>
          <a:lstStyle/>
          <a:p>
            <a:pPr defTabSz="914174">
              <a:defRPr sz="1800" b="0" i="0" u="none" strike="noStrike" kern="0" cap="none" spc="0" baseline="0">
                <a:solidFill>
                  <a:srgbClr val="000000"/>
                </a:solidFill>
                <a:uFillTx/>
              </a:defRPr>
            </a:pPr>
            <a:endParaRPr lang="cs-CZ" sz="800" kern="0" dirty="0">
              <a:solidFill>
                <a:srgbClr val="000000"/>
              </a:solidFill>
              <a:latin typeface="Calibri"/>
              <a:cs typeface=""/>
            </a:endParaRPr>
          </a:p>
          <a:p>
            <a:pPr defTabSz="914174">
              <a:defRPr sz="1800" b="0" i="0" u="none" strike="noStrike" kern="0" cap="none" spc="0" baseline="0">
                <a:solidFill>
                  <a:srgbClr val="000000"/>
                </a:solidFill>
                <a:uFillTx/>
              </a:defRPr>
            </a:pPr>
            <a:r>
              <a:rPr lang="cs-CZ" sz="800" kern="0" dirty="0">
                <a:solidFill>
                  <a:srgbClr val="000000"/>
                </a:solidFill>
                <a:latin typeface="Calibri"/>
                <a:cs typeface=""/>
                <a:hlinkClick r:id="rId2"/>
              </a:rPr>
              <a:t>www.sukl.cz</a:t>
            </a:r>
            <a:endParaRPr lang="en-US" sz="800" kern="0" dirty="0">
              <a:solidFill>
                <a:srgbClr val="000000"/>
              </a:solidFill>
              <a:latin typeface="Calibri"/>
              <a:cs typeface=""/>
            </a:endParaRPr>
          </a:p>
        </p:txBody>
      </p:sp>
    </p:spTree>
    <p:extLst>
      <p:ext uri="{BB962C8B-B14F-4D97-AF65-F5344CB8AC3E}">
        <p14:creationId xmlns="" xmlns:p14="http://schemas.microsoft.com/office/powerpoint/2010/main" val="17977484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a:xfrm>
            <a:off x="163630" y="317634"/>
            <a:ext cx="8749364" cy="731520"/>
          </a:xfrm>
        </p:spPr>
        <p:txBody>
          <a:bodyPr>
            <a:noAutofit/>
          </a:bodyPr>
          <a:lstStyle/>
          <a:p>
            <a:r>
              <a:rPr lang="cs-CZ" altLang="en-US" sz="4000" b="1" dirty="0" smtClean="0">
                <a:solidFill>
                  <a:srgbClr val="002060"/>
                </a:solidFill>
              </a:rPr>
              <a:t>Biologická léčba 2. linie – eskalace </a:t>
            </a:r>
            <a:endParaRPr lang="cs-CZ" sz="4000" dirty="0">
              <a:solidFill>
                <a:srgbClr val="002060"/>
              </a:solidFill>
            </a:endParaRPr>
          </a:p>
        </p:txBody>
      </p:sp>
      <p:sp>
        <p:nvSpPr>
          <p:cNvPr id="3" name="Zástupný symbol pro obsah 2"/>
          <p:cNvSpPr txBox="1">
            <a:spLocks noGrp="1"/>
          </p:cNvSpPr>
          <p:nvPr>
            <p:ph type="body" idx="4294967295"/>
          </p:nvPr>
        </p:nvSpPr>
        <p:spPr>
          <a:xfrm>
            <a:off x="189037" y="1170459"/>
            <a:ext cx="8568952" cy="5077941"/>
          </a:xfrm>
        </p:spPr>
        <p:txBody>
          <a:bodyPr>
            <a:noAutofit/>
          </a:bodyPr>
          <a:lstStyle/>
          <a:p>
            <a:pPr marL="857250" lvl="1" indent="-457200">
              <a:spcBef>
                <a:spcPts val="500"/>
              </a:spcBef>
              <a:buNone/>
              <a:defRPr/>
            </a:pPr>
            <a:endParaRPr lang="cs-CZ" sz="2400" dirty="0" smtClean="0">
              <a:solidFill>
                <a:schemeClr val="tx2"/>
              </a:solidFill>
            </a:endParaRPr>
          </a:p>
          <a:p>
            <a:pPr marL="857250" lvl="1" indent="-457200">
              <a:spcBef>
                <a:spcPts val="500"/>
              </a:spcBef>
              <a:buNone/>
              <a:defRPr/>
            </a:pPr>
            <a:r>
              <a:rPr lang="cs-CZ" dirty="0" smtClean="0">
                <a:solidFill>
                  <a:srgbClr val="002060"/>
                </a:solidFill>
              </a:rPr>
              <a:t>1b) </a:t>
            </a:r>
            <a:r>
              <a:rPr lang="cs-CZ" sz="3200" b="1" dirty="0" err="1" smtClean="0">
                <a:solidFill>
                  <a:srgbClr val="00B0F0"/>
                </a:solidFill>
              </a:rPr>
              <a:t>Tysabri</a:t>
            </a:r>
            <a:r>
              <a:rPr lang="cs-CZ" sz="3200" b="1" dirty="0" smtClean="0">
                <a:solidFill>
                  <a:srgbClr val="00B0F0"/>
                </a:solidFill>
              </a:rPr>
              <a:t> </a:t>
            </a:r>
            <a:r>
              <a:rPr lang="cs-CZ" sz="3200" dirty="0" smtClean="0">
                <a:solidFill>
                  <a:srgbClr val="00B0F0"/>
                </a:solidFill>
              </a:rPr>
              <a:t>– </a:t>
            </a:r>
          </a:p>
          <a:p>
            <a:pPr marL="857250" lvl="1" indent="-457200">
              <a:spcBef>
                <a:spcPts val="500"/>
              </a:spcBef>
              <a:buNone/>
              <a:defRPr/>
            </a:pPr>
            <a:r>
              <a:rPr lang="cs-CZ" sz="2400" dirty="0" smtClean="0">
                <a:solidFill>
                  <a:schemeClr val="tx2"/>
                </a:solidFill>
              </a:rPr>
              <a:t>pacient, u kterého </a:t>
            </a:r>
            <a:r>
              <a:rPr lang="cs-CZ" sz="2400" b="1" dirty="0" smtClean="0">
                <a:solidFill>
                  <a:schemeClr val="tx2"/>
                </a:solidFill>
              </a:rPr>
              <a:t>nedošlo</a:t>
            </a:r>
            <a:r>
              <a:rPr lang="cs-CZ" sz="2400" dirty="0" smtClean="0">
                <a:solidFill>
                  <a:schemeClr val="tx2"/>
                </a:solidFill>
              </a:rPr>
              <a:t> při léčbě </a:t>
            </a:r>
            <a:r>
              <a:rPr lang="en-US" sz="2400" dirty="0" smtClean="0">
                <a:solidFill>
                  <a:schemeClr val="tx2"/>
                </a:solidFill>
              </a:rPr>
              <a:t>IF</a:t>
            </a:r>
            <a:r>
              <a:rPr lang="cs-CZ" sz="2400" dirty="0" smtClean="0">
                <a:solidFill>
                  <a:schemeClr val="tx2"/>
                </a:solidFill>
              </a:rPr>
              <a:t>N</a:t>
            </a:r>
            <a:r>
              <a:rPr lang="en-US" sz="2400" dirty="0" smtClean="0">
                <a:solidFill>
                  <a:schemeClr val="tx2"/>
                </a:solidFill>
              </a:rPr>
              <a:t> beta a </a:t>
            </a:r>
            <a:r>
              <a:rPr lang="en-US" sz="2400" dirty="0" err="1" smtClean="0">
                <a:solidFill>
                  <a:schemeClr val="tx2"/>
                </a:solidFill>
              </a:rPr>
              <a:t>nebo</a:t>
            </a:r>
            <a:r>
              <a:rPr lang="en-US" sz="2400" dirty="0" smtClean="0">
                <a:solidFill>
                  <a:schemeClr val="tx2"/>
                </a:solidFill>
              </a:rPr>
              <a:t> </a:t>
            </a:r>
            <a:r>
              <a:rPr lang="en-US" sz="2400" dirty="0" err="1" smtClean="0">
                <a:solidFill>
                  <a:schemeClr val="tx2"/>
                </a:solidFill>
              </a:rPr>
              <a:t>glatiramer</a:t>
            </a:r>
            <a:r>
              <a:rPr lang="en-US" sz="2400" dirty="0" smtClean="0">
                <a:solidFill>
                  <a:schemeClr val="tx2"/>
                </a:solidFill>
              </a:rPr>
              <a:t> </a:t>
            </a:r>
            <a:r>
              <a:rPr lang="en-US" sz="2400" dirty="0" err="1" smtClean="0">
                <a:solidFill>
                  <a:schemeClr val="tx2"/>
                </a:solidFill>
              </a:rPr>
              <a:t>acetátem</a:t>
            </a:r>
            <a:r>
              <a:rPr lang="cs-CZ" sz="2400" dirty="0" smtClean="0">
                <a:solidFill>
                  <a:schemeClr val="tx2"/>
                </a:solidFill>
              </a:rPr>
              <a:t> </a:t>
            </a:r>
            <a:r>
              <a:rPr lang="cs-CZ" sz="2400" b="1" dirty="0" smtClean="0">
                <a:solidFill>
                  <a:schemeClr val="tx2"/>
                </a:solidFill>
              </a:rPr>
              <a:t>k poklesu počtu </a:t>
            </a:r>
            <a:r>
              <a:rPr lang="cs-CZ" sz="2400" b="1" dirty="0" err="1" smtClean="0">
                <a:solidFill>
                  <a:schemeClr val="tx2"/>
                </a:solidFill>
              </a:rPr>
              <a:t>relapsů</a:t>
            </a:r>
            <a:r>
              <a:rPr lang="cs-CZ" sz="2400" b="1" dirty="0" smtClean="0">
                <a:solidFill>
                  <a:schemeClr val="tx2"/>
                </a:solidFill>
              </a:rPr>
              <a:t> pod 2 ataky ročně a nebo 3 ataky za 2 roky</a:t>
            </a:r>
          </a:p>
          <a:p>
            <a:pPr marL="857250" lvl="1" indent="-457200">
              <a:spcBef>
                <a:spcPts val="500"/>
              </a:spcBef>
              <a:buNone/>
              <a:defRPr/>
            </a:pPr>
            <a:endParaRPr lang="cs-CZ" sz="2400" dirty="0" smtClean="0">
              <a:solidFill>
                <a:schemeClr val="tx2"/>
              </a:solidFill>
            </a:endParaRPr>
          </a:p>
          <a:p>
            <a:pPr marL="857250" lvl="1" indent="-457200">
              <a:spcBef>
                <a:spcPts val="500"/>
              </a:spcBef>
              <a:buNone/>
              <a:defRPr/>
            </a:pPr>
            <a:r>
              <a:rPr lang="cs-CZ" dirty="0" smtClean="0">
                <a:solidFill>
                  <a:srgbClr val="002060"/>
                </a:solidFill>
              </a:rPr>
              <a:t>1c) </a:t>
            </a:r>
            <a:r>
              <a:rPr lang="cs-CZ" sz="3200" b="1" dirty="0" err="1" smtClean="0">
                <a:solidFill>
                  <a:srgbClr val="00B0F0"/>
                </a:solidFill>
              </a:rPr>
              <a:t>Lemtrada</a:t>
            </a:r>
            <a:r>
              <a:rPr lang="cs-CZ" sz="3200" dirty="0" smtClean="0">
                <a:solidFill>
                  <a:srgbClr val="00B0F0"/>
                </a:solidFill>
              </a:rPr>
              <a:t> – </a:t>
            </a:r>
          </a:p>
          <a:p>
            <a:pPr marL="857250" lvl="1" indent="-457200">
              <a:spcBef>
                <a:spcPts val="500"/>
              </a:spcBef>
              <a:buNone/>
              <a:defRPr/>
            </a:pPr>
            <a:r>
              <a:rPr lang="cs-CZ" sz="2400" dirty="0" smtClean="0">
                <a:solidFill>
                  <a:schemeClr val="tx2"/>
                </a:solidFill>
              </a:rPr>
              <a:t>pacient, </a:t>
            </a:r>
            <a:r>
              <a:rPr lang="cs-CZ" sz="2400" dirty="0">
                <a:solidFill>
                  <a:schemeClr val="tx2"/>
                </a:solidFill>
              </a:rPr>
              <a:t>u kterého </a:t>
            </a:r>
            <a:r>
              <a:rPr lang="en-US" sz="2400" b="1" dirty="0" err="1" smtClean="0">
                <a:solidFill>
                  <a:schemeClr val="tx2"/>
                </a:solidFill>
              </a:rPr>
              <a:t>nedošlo</a:t>
            </a:r>
            <a:r>
              <a:rPr lang="en-US" sz="2400" dirty="0" smtClean="0">
                <a:solidFill>
                  <a:schemeClr val="tx2"/>
                </a:solidFill>
              </a:rPr>
              <a:t> </a:t>
            </a:r>
            <a:r>
              <a:rPr lang="en-US" sz="2400" dirty="0" err="1">
                <a:solidFill>
                  <a:schemeClr val="tx2"/>
                </a:solidFill>
              </a:rPr>
              <a:t>navzdory</a:t>
            </a:r>
            <a:r>
              <a:rPr lang="en-US" sz="2400" dirty="0">
                <a:solidFill>
                  <a:schemeClr val="tx2"/>
                </a:solidFill>
              </a:rPr>
              <a:t> </a:t>
            </a:r>
            <a:r>
              <a:rPr lang="en-US" sz="2400" dirty="0" err="1">
                <a:solidFill>
                  <a:schemeClr val="tx2"/>
                </a:solidFill>
              </a:rPr>
              <a:t>léčbě</a:t>
            </a:r>
            <a:r>
              <a:rPr lang="en-US" sz="2400" dirty="0">
                <a:solidFill>
                  <a:schemeClr val="tx2"/>
                </a:solidFill>
              </a:rPr>
              <a:t> </a:t>
            </a:r>
            <a:r>
              <a:rPr lang="en-US" sz="2400" dirty="0" err="1" smtClean="0">
                <a:solidFill>
                  <a:schemeClr val="tx2"/>
                </a:solidFill>
              </a:rPr>
              <a:t>léky</a:t>
            </a:r>
            <a:r>
              <a:rPr lang="cs-CZ" sz="2400" dirty="0" smtClean="0">
                <a:solidFill>
                  <a:schemeClr val="tx2"/>
                </a:solidFill>
              </a:rPr>
              <a:t> </a:t>
            </a:r>
            <a:r>
              <a:rPr lang="en-US" sz="2400" dirty="0" err="1" smtClean="0">
                <a:solidFill>
                  <a:schemeClr val="tx2"/>
                </a:solidFill>
              </a:rPr>
              <a:t>první</a:t>
            </a:r>
            <a:r>
              <a:rPr lang="en-US" sz="2400" dirty="0" smtClean="0">
                <a:solidFill>
                  <a:schemeClr val="tx2"/>
                </a:solidFill>
              </a:rPr>
              <a:t> </a:t>
            </a:r>
            <a:r>
              <a:rPr lang="en-US" sz="2400" dirty="0" err="1">
                <a:solidFill>
                  <a:schemeClr val="tx2"/>
                </a:solidFill>
              </a:rPr>
              <a:t>linie</a:t>
            </a:r>
            <a:r>
              <a:rPr lang="en-US" sz="2400" dirty="0">
                <a:solidFill>
                  <a:schemeClr val="tx2"/>
                </a:solidFill>
              </a:rPr>
              <a:t> </a:t>
            </a:r>
            <a:r>
              <a:rPr lang="cs-CZ" sz="2400" b="1" dirty="0" smtClean="0">
                <a:solidFill>
                  <a:schemeClr val="tx2"/>
                </a:solidFill>
              </a:rPr>
              <a:t>k </a:t>
            </a:r>
            <a:r>
              <a:rPr lang="cs-CZ" sz="2400" b="1" dirty="0">
                <a:solidFill>
                  <a:schemeClr val="tx2"/>
                </a:solidFill>
              </a:rPr>
              <a:t>poklesu počtu relapsů pod 2 ataky </a:t>
            </a:r>
            <a:r>
              <a:rPr lang="cs-CZ" sz="2400" b="1" dirty="0" smtClean="0">
                <a:solidFill>
                  <a:schemeClr val="tx2"/>
                </a:solidFill>
              </a:rPr>
              <a:t>ročně</a:t>
            </a:r>
          </a:p>
          <a:p>
            <a:pPr marL="857250" lvl="1" indent="-457200">
              <a:spcBef>
                <a:spcPts val="500"/>
              </a:spcBef>
              <a:buNone/>
              <a:defRPr/>
            </a:pPr>
            <a:endParaRPr lang="cs-CZ" sz="2400" b="1" dirty="0" smtClean="0">
              <a:solidFill>
                <a:schemeClr val="tx2"/>
              </a:solidFill>
            </a:endParaRPr>
          </a:p>
          <a:p>
            <a:pPr marL="857250" lvl="1" indent="-457200">
              <a:spcBef>
                <a:spcPts val="500"/>
              </a:spcBef>
              <a:buNone/>
              <a:defRPr/>
            </a:pPr>
            <a:endParaRPr lang="cs-CZ" sz="2400" b="1" dirty="0" smtClean="0">
              <a:solidFill>
                <a:schemeClr val="tx2"/>
              </a:solidFill>
            </a:endParaRPr>
          </a:p>
          <a:p>
            <a:pPr marL="857250" lvl="1" indent="-457200">
              <a:spcBef>
                <a:spcPts val="500"/>
              </a:spcBef>
              <a:buNone/>
              <a:defRPr/>
            </a:pPr>
            <a:endParaRPr lang="cs-CZ" sz="2400" b="1" dirty="0" smtClean="0">
              <a:solidFill>
                <a:schemeClr val="tx2"/>
              </a:solidFill>
            </a:endParaRPr>
          </a:p>
          <a:p>
            <a:pPr marL="857250" lvl="1" indent="-457200">
              <a:spcBef>
                <a:spcPts val="500"/>
              </a:spcBef>
              <a:buNone/>
              <a:defRPr/>
            </a:pPr>
            <a:r>
              <a:rPr lang="cs-CZ" sz="2000" i="1" dirty="0" smtClean="0">
                <a:solidFill>
                  <a:schemeClr val="tx2"/>
                </a:solidFill>
              </a:rPr>
              <a:t>___</a:t>
            </a:r>
            <a:endParaRPr lang="cs-CZ" sz="2400" b="1" dirty="0">
              <a:solidFill>
                <a:schemeClr val="tx2"/>
              </a:solidFill>
            </a:endParaRPr>
          </a:p>
        </p:txBody>
      </p:sp>
      <p:sp>
        <p:nvSpPr>
          <p:cNvPr id="4" name="TextBox 2"/>
          <p:cNvSpPr txBox="1"/>
          <p:nvPr/>
        </p:nvSpPr>
        <p:spPr>
          <a:xfrm>
            <a:off x="429029" y="6204171"/>
            <a:ext cx="705596" cy="338532"/>
          </a:xfrm>
          <a:prstGeom prst="rect">
            <a:avLst/>
          </a:prstGeom>
          <a:noFill/>
          <a:ln>
            <a:noFill/>
          </a:ln>
        </p:spPr>
        <p:txBody>
          <a:bodyPr wrap="square" lIns="91417" tIns="45709" rIns="91417" bIns="45709">
            <a:spAutoFit/>
          </a:bodyPr>
          <a:lstStyle/>
          <a:p>
            <a:pPr defTabSz="914174">
              <a:defRPr sz="1800" b="0" i="0" u="none" strike="noStrike" kern="0" cap="none" spc="0" baseline="0">
                <a:solidFill>
                  <a:srgbClr val="000000"/>
                </a:solidFill>
                <a:uFillTx/>
              </a:defRPr>
            </a:pPr>
            <a:endParaRPr lang="cs-CZ" sz="800" kern="0" dirty="0">
              <a:solidFill>
                <a:srgbClr val="000000"/>
              </a:solidFill>
              <a:latin typeface="Calibri"/>
              <a:cs typeface=""/>
            </a:endParaRPr>
          </a:p>
          <a:p>
            <a:pPr defTabSz="914174">
              <a:defRPr sz="1800" b="0" i="0" u="none" strike="noStrike" kern="0" cap="none" spc="0" baseline="0">
                <a:solidFill>
                  <a:srgbClr val="000000"/>
                </a:solidFill>
                <a:uFillTx/>
              </a:defRPr>
            </a:pPr>
            <a:r>
              <a:rPr lang="cs-CZ" sz="800" kern="0" dirty="0">
                <a:solidFill>
                  <a:srgbClr val="000000"/>
                </a:solidFill>
                <a:latin typeface="Calibri"/>
                <a:cs typeface=""/>
                <a:hlinkClick r:id="rId2"/>
              </a:rPr>
              <a:t>www.sukl.cz</a:t>
            </a:r>
            <a:endParaRPr lang="en-US" sz="800" kern="0" dirty="0">
              <a:solidFill>
                <a:srgbClr val="000000"/>
              </a:solidFill>
              <a:latin typeface="Calibri"/>
              <a:cs typeface=""/>
            </a:endParaRPr>
          </a:p>
        </p:txBody>
      </p:sp>
    </p:spTree>
    <p:extLst>
      <p:ext uri="{BB962C8B-B14F-4D97-AF65-F5344CB8AC3E}">
        <p14:creationId xmlns="" xmlns:p14="http://schemas.microsoft.com/office/powerpoint/2010/main" val="179774841"/>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a:xfrm>
            <a:off x="410394" y="333797"/>
            <a:ext cx="8285943" cy="599653"/>
          </a:xfrm>
        </p:spPr>
        <p:txBody>
          <a:bodyPr>
            <a:noAutofit/>
          </a:bodyPr>
          <a:lstStyle/>
          <a:p>
            <a:r>
              <a:rPr lang="cs-CZ" altLang="en-US" sz="4000" b="1" dirty="0" smtClean="0">
                <a:solidFill>
                  <a:srgbClr val="002060"/>
                </a:solidFill>
              </a:rPr>
              <a:t/>
            </a:r>
            <a:br>
              <a:rPr lang="cs-CZ" altLang="en-US" sz="4000" b="1" dirty="0" smtClean="0">
                <a:solidFill>
                  <a:srgbClr val="002060"/>
                </a:solidFill>
              </a:rPr>
            </a:br>
            <a:r>
              <a:rPr lang="cs-CZ" altLang="en-US" sz="4000" b="1" dirty="0" smtClean="0">
                <a:solidFill>
                  <a:srgbClr val="002060"/>
                </a:solidFill>
              </a:rPr>
              <a:t>Biologická léčba 2. linie</a:t>
            </a:r>
            <a:br>
              <a:rPr lang="cs-CZ" altLang="en-US" sz="4000" b="1" dirty="0" smtClean="0">
                <a:solidFill>
                  <a:srgbClr val="002060"/>
                </a:solidFill>
              </a:rPr>
            </a:br>
            <a:endParaRPr lang="cs-CZ" sz="4000" dirty="0">
              <a:solidFill>
                <a:srgbClr val="002060"/>
              </a:solidFill>
            </a:endParaRPr>
          </a:p>
        </p:txBody>
      </p:sp>
      <p:sp>
        <p:nvSpPr>
          <p:cNvPr id="3" name="Zástupný symbol pro obsah 2"/>
          <p:cNvSpPr txBox="1">
            <a:spLocks noGrp="1"/>
          </p:cNvSpPr>
          <p:nvPr>
            <p:ph type="body" idx="4294967295"/>
          </p:nvPr>
        </p:nvSpPr>
        <p:spPr>
          <a:xfrm>
            <a:off x="280737" y="1152135"/>
            <a:ext cx="8382000" cy="5016055"/>
          </a:xfrm>
        </p:spPr>
        <p:txBody>
          <a:bodyPr>
            <a:noAutofit/>
          </a:bodyPr>
          <a:lstStyle/>
          <a:p>
            <a:pPr marL="457200" indent="-457200">
              <a:spcBef>
                <a:spcPts val="500"/>
              </a:spcBef>
              <a:buNone/>
              <a:defRPr/>
            </a:pPr>
            <a:r>
              <a:rPr lang="cs-CZ" sz="2400" dirty="0" smtClean="0"/>
              <a:t> </a:t>
            </a:r>
          </a:p>
          <a:p>
            <a:pPr marL="457200" indent="-457200">
              <a:spcBef>
                <a:spcPts val="500"/>
              </a:spcBef>
              <a:buNone/>
              <a:defRPr/>
            </a:pPr>
            <a:r>
              <a:rPr lang="cs-CZ" sz="2400" dirty="0" smtClean="0"/>
              <a:t> </a:t>
            </a:r>
            <a:r>
              <a:rPr lang="cs-CZ" sz="2400" dirty="0" smtClean="0">
                <a:solidFill>
                  <a:schemeClr val="tx2"/>
                </a:solidFill>
              </a:rPr>
              <a:t>2)  U </a:t>
            </a:r>
            <a:r>
              <a:rPr lang="cs-CZ" sz="2400" i="1" dirty="0" smtClean="0">
                <a:solidFill>
                  <a:schemeClr val="tx2"/>
                </a:solidFill>
              </a:rPr>
              <a:t>(DMD </a:t>
            </a:r>
            <a:r>
              <a:rPr lang="cs-CZ" sz="2400" i="1" dirty="0" err="1" smtClean="0">
                <a:solidFill>
                  <a:schemeClr val="tx2"/>
                </a:solidFill>
              </a:rPr>
              <a:t>naïve</a:t>
            </a:r>
            <a:r>
              <a:rPr lang="cs-CZ" sz="2400" i="1" dirty="0" smtClean="0">
                <a:solidFill>
                  <a:schemeClr val="tx2"/>
                </a:solidFill>
              </a:rPr>
              <a:t>) </a:t>
            </a:r>
            <a:r>
              <a:rPr lang="cs-CZ" sz="2400" dirty="0" smtClean="0">
                <a:solidFill>
                  <a:schemeClr val="tx2"/>
                </a:solidFill>
              </a:rPr>
              <a:t>pacientů </a:t>
            </a:r>
            <a:r>
              <a:rPr lang="cs-CZ" sz="2400" dirty="0">
                <a:solidFill>
                  <a:schemeClr val="tx2"/>
                </a:solidFill>
              </a:rPr>
              <a:t>s </a:t>
            </a:r>
            <a:r>
              <a:rPr lang="cs-CZ" sz="2400" b="1" dirty="0">
                <a:solidFill>
                  <a:srgbClr val="002060"/>
                </a:solidFill>
              </a:rPr>
              <a:t>rychle se vyvíjející těžkou </a:t>
            </a:r>
            <a:r>
              <a:rPr lang="cs-CZ" sz="2400" b="1" dirty="0" smtClean="0">
                <a:solidFill>
                  <a:srgbClr val="002060"/>
                </a:solidFill>
              </a:rPr>
              <a:t>remitující-</a:t>
            </a:r>
            <a:r>
              <a:rPr lang="cs-CZ" sz="2400" b="1" dirty="0" err="1" smtClean="0">
                <a:solidFill>
                  <a:srgbClr val="002060"/>
                </a:solidFill>
              </a:rPr>
              <a:t>relabující</a:t>
            </a:r>
            <a:r>
              <a:rPr lang="cs-CZ" sz="2400" b="1" dirty="0" smtClean="0">
                <a:solidFill>
                  <a:srgbClr val="002060"/>
                </a:solidFill>
              </a:rPr>
              <a:t> formou RS –</a:t>
            </a:r>
          </a:p>
          <a:p>
            <a:pPr marL="457200" indent="-457200">
              <a:spcBef>
                <a:spcPts val="500"/>
              </a:spcBef>
              <a:buNone/>
              <a:defRPr/>
            </a:pPr>
            <a:r>
              <a:rPr lang="cs-CZ" sz="2400" b="1" dirty="0" smtClean="0">
                <a:solidFill>
                  <a:srgbClr val="002060"/>
                </a:solidFill>
              </a:rPr>
              <a:t>      - který prodělal </a:t>
            </a:r>
            <a:r>
              <a:rPr lang="cs-CZ" sz="2400" b="1" dirty="0">
                <a:solidFill>
                  <a:srgbClr val="002060"/>
                </a:solidFill>
              </a:rPr>
              <a:t>nejméně </a:t>
            </a:r>
            <a:r>
              <a:rPr lang="cs-CZ" sz="2400" b="1" dirty="0" smtClean="0">
                <a:solidFill>
                  <a:srgbClr val="002060"/>
                </a:solidFill>
              </a:rPr>
              <a:t>dva těžké </a:t>
            </a:r>
            <a:r>
              <a:rPr lang="cs-CZ" sz="2400" b="1" dirty="0" err="1" smtClean="0">
                <a:solidFill>
                  <a:srgbClr val="002060"/>
                </a:solidFill>
              </a:rPr>
              <a:t>relapsy</a:t>
            </a:r>
            <a:r>
              <a:rPr lang="cs-CZ" sz="2400" b="1" dirty="0" smtClean="0">
                <a:solidFill>
                  <a:srgbClr val="002060"/>
                </a:solidFill>
              </a:rPr>
              <a:t> v </a:t>
            </a:r>
            <a:r>
              <a:rPr lang="cs-CZ" sz="2400" b="1" dirty="0">
                <a:solidFill>
                  <a:srgbClr val="002060"/>
                </a:solidFill>
              </a:rPr>
              <a:t>jednom </a:t>
            </a:r>
            <a:r>
              <a:rPr lang="cs-CZ" sz="2400" b="1" dirty="0" smtClean="0">
                <a:solidFill>
                  <a:srgbClr val="002060"/>
                </a:solidFill>
              </a:rPr>
              <a:t>roce</a:t>
            </a:r>
          </a:p>
          <a:p>
            <a:pPr marL="457200" indent="-457200">
              <a:spcBef>
                <a:spcPts val="500"/>
              </a:spcBef>
              <a:buNone/>
              <a:defRPr/>
            </a:pPr>
            <a:r>
              <a:rPr lang="cs-CZ" sz="2400" b="1" dirty="0" smtClean="0">
                <a:solidFill>
                  <a:srgbClr val="002060"/>
                </a:solidFill>
              </a:rPr>
              <a:t>                                             a </a:t>
            </a:r>
            <a:r>
              <a:rPr lang="cs-CZ" sz="2400" b="1" dirty="0">
                <a:solidFill>
                  <a:srgbClr val="002060"/>
                </a:solidFill>
              </a:rPr>
              <a:t>současně </a:t>
            </a:r>
            <a:endParaRPr lang="cs-CZ" sz="2400" b="1" dirty="0" smtClean="0">
              <a:solidFill>
                <a:srgbClr val="002060"/>
              </a:solidFill>
            </a:endParaRPr>
          </a:p>
          <a:p>
            <a:pPr marL="457200" indent="-457200">
              <a:spcBef>
                <a:spcPts val="500"/>
              </a:spcBef>
              <a:buNone/>
              <a:defRPr/>
            </a:pPr>
            <a:r>
              <a:rPr lang="cs-CZ" sz="2400" b="1" dirty="0" smtClean="0">
                <a:solidFill>
                  <a:srgbClr val="002060"/>
                </a:solidFill>
              </a:rPr>
              <a:t>      - vykazuje jednu </a:t>
            </a:r>
            <a:r>
              <a:rPr lang="cs-CZ" sz="2400" b="1" dirty="0">
                <a:solidFill>
                  <a:srgbClr val="002060"/>
                </a:solidFill>
              </a:rPr>
              <a:t>nebo více Gd+ </a:t>
            </a:r>
            <a:r>
              <a:rPr lang="cs-CZ" sz="2400" b="1" dirty="0" smtClean="0">
                <a:solidFill>
                  <a:srgbClr val="002060"/>
                </a:solidFill>
              </a:rPr>
              <a:t>lézí na </a:t>
            </a:r>
            <a:r>
              <a:rPr lang="cs-CZ" sz="2400" b="1" dirty="0">
                <a:solidFill>
                  <a:srgbClr val="002060"/>
                </a:solidFill>
              </a:rPr>
              <a:t>MRI mozku </a:t>
            </a:r>
            <a:endParaRPr lang="cs-CZ" sz="2400" b="1" dirty="0" smtClean="0">
              <a:solidFill>
                <a:srgbClr val="002060"/>
              </a:solidFill>
            </a:endParaRPr>
          </a:p>
          <a:p>
            <a:pPr marL="457200" indent="-457200">
              <a:spcBef>
                <a:spcPts val="500"/>
              </a:spcBef>
              <a:buNone/>
              <a:defRPr/>
            </a:pPr>
            <a:r>
              <a:rPr lang="cs-CZ" sz="2400" b="1" dirty="0" smtClean="0">
                <a:solidFill>
                  <a:srgbClr val="002060"/>
                </a:solidFill>
              </a:rPr>
              <a:t>        nebo </a:t>
            </a:r>
            <a:r>
              <a:rPr lang="cs-CZ" sz="2400" b="1" dirty="0">
                <a:solidFill>
                  <a:srgbClr val="002060"/>
                </a:solidFill>
              </a:rPr>
              <a:t>významný nárůst T2 </a:t>
            </a:r>
            <a:r>
              <a:rPr lang="cs-CZ" sz="2400" b="1" dirty="0" smtClean="0">
                <a:solidFill>
                  <a:srgbClr val="002060"/>
                </a:solidFill>
              </a:rPr>
              <a:t>lézí </a:t>
            </a:r>
            <a:r>
              <a:rPr lang="cs-CZ" sz="2400" dirty="0" smtClean="0">
                <a:solidFill>
                  <a:schemeClr val="tx2"/>
                </a:solidFill>
              </a:rPr>
              <a:t>ve srovnání s </a:t>
            </a:r>
            <a:r>
              <a:rPr lang="cs-CZ" sz="2400" dirty="0">
                <a:solidFill>
                  <a:schemeClr val="tx2"/>
                </a:solidFill>
              </a:rPr>
              <a:t>předchozí </a:t>
            </a:r>
            <a:r>
              <a:rPr lang="cs-CZ" sz="2400" dirty="0" smtClean="0">
                <a:solidFill>
                  <a:schemeClr val="tx2"/>
                </a:solidFill>
              </a:rPr>
              <a:t>MRI </a:t>
            </a:r>
          </a:p>
          <a:p>
            <a:pPr marL="457200" indent="-457200">
              <a:spcBef>
                <a:spcPts val="500"/>
              </a:spcBef>
              <a:buNone/>
              <a:defRPr/>
            </a:pPr>
            <a:r>
              <a:rPr lang="cs-CZ" sz="2400" i="1" dirty="0" smtClean="0">
                <a:solidFill>
                  <a:schemeClr val="tx2"/>
                </a:solidFill>
              </a:rPr>
              <a:t>        (pro přípravek </a:t>
            </a:r>
            <a:r>
              <a:rPr lang="cs-CZ" sz="2400" i="1" dirty="0" err="1" smtClean="0">
                <a:solidFill>
                  <a:schemeClr val="tx2"/>
                </a:solidFill>
              </a:rPr>
              <a:t>Tysabri</a:t>
            </a:r>
            <a:r>
              <a:rPr lang="cs-CZ" sz="2400" i="1" dirty="0" smtClean="0">
                <a:solidFill>
                  <a:schemeClr val="tx2"/>
                </a:solidFill>
              </a:rPr>
              <a:t> je uveden časový interval následné </a:t>
            </a:r>
          </a:p>
          <a:p>
            <a:pPr marL="457200" indent="-457200">
              <a:spcBef>
                <a:spcPts val="500"/>
              </a:spcBef>
              <a:buNone/>
              <a:defRPr/>
            </a:pPr>
            <a:r>
              <a:rPr lang="cs-CZ" sz="2400" i="1" dirty="0" smtClean="0">
                <a:solidFill>
                  <a:schemeClr val="tx2"/>
                </a:solidFill>
              </a:rPr>
              <a:t>         MRI: 3  - 6 měsíců)</a:t>
            </a:r>
          </a:p>
          <a:p>
            <a:pPr marL="457200" indent="-457200">
              <a:spcBef>
                <a:spcPts val="500"/>
              </a:spcBef>
              <a:buNone/>
              <a:defRPr/>
            </a:pPr>
            <a:endParaRPr lang="cs-CZ" sz="2400" dirty="0" smtClean="0">
              <a:solidFill>
                <a:schemeClr val="tx2"/>
              </a:solidFill>
            </a:endParaRPr>
          </a:p>
          <a:p>
            <a:pPr marL="457200" indent="-457200">
              <a:spcBef>
                <a:spcPts val="500"/>
              </a:spcBef>
              <a:buNone/>
              <a:defRPr/>
            </a:pPr>
            <a:endParaRPr lang="cs-CZ" sz="2400" dirty="0" smtClean="0">
              <a:solidFill>
                <a:schemeClr val="tx2"/>
              </a:solidFill>
            </a:endParaRPr>
          </a:p>
          <a:p>
            <a:pPr marL="457200" indent="-457200">
              <a:spcBef>
                <a:spcPts val="500"/>
              </a:spcBef>
              <a:buNone/>
              <a:defRPr/>
            </a:pPr>
            <a:r>
              <a:rPr lang="cs-CZ" sz="2400" b="1" i="1" dirty="0" smtClean="0">
                <a:solidFill>
                  <a:schemeClr val="tx2"/>
                </a:solidFill>
              </a:rPr>
              <a:t> Pozn. Princip „INDUKČNÍ“ LÉČBY – zakotven v úhradové vyhlášce</a:t>
            </a:r>
          </a:p>
          <a:p>
            <a:pPr marL="457200" indent="-457200">
              <a:spcBef>
                <a:spcPts val="500"/>
              </a:spcBef>
              <a:buNone/>
              <a:defRPr/>
            </a:pPr>
            <a:endParaRPr lang="cs-CZ" sz="2400" dirty="0" smtClean="0">
              <a:solidFill>
                <a:schemeClr val="tx2"/>
              </a:solidFill>
            </a:endParaRPr>
          </a:p>
          <a:p>
            <a:pPr marL="457200" indent="-457200">
              <a:spcBef>
                <a:spcPts val="500"/>
              </a:spcBef>
              <a:buNone/>
              <a:defRPr/>
            </a:pPr>
            <a:endParaRPr lang="cs-CZ" sz="2400" dirty="0" smtClean="0">
              <a:solidFill>
                <a:schemeClr val="tx2"/>
              </a:solidFill>
            </a:endParaRPr>
          </a:p>
          <a:p>
            <a:pPr marL="457200" indent="-457200">
              <a:spcBef>
                <a:spcPts val="500"/>
              </a:spcBef>
              <a:buNone/>
              <a:defRPr/>
            </a:pPr>
            <a:endParaRPr lang="cs-CZ" sz="2400" dirty="0" smtClean="0">
              <a:solidFill>
                <a:schemeClr val="tx2"/>
              </a:solidFill>
            </a:endParaRPr>
          </a:p>
          <a:p>
            <a:pPr marL="457200" indent="-457200">
              <a:spcBef>
                <a:spcPts val="500"/>
              </a:spcBef>
              <a:buNone/>
              <a:defRPr/>
            </a:pPr>
            <a:r>
              <a:rPr lang="cs-CZ" sz="2400" b="1" dirty="0" smtClean="0">
                <a:solidFill>
                  <a:schemeClr val="tx2"/>
                </a:solidFill>
              </a:rPr>
              <a:t>      </a:t>
            </a:r>
            <a:endParaRPr lang="cs-CZ" sz="2400" dirty="0" smtClean="0">
              <a:solidFill>
                <a:schemeClr val="tx2"/>
              </a:solidFill>
            </a:endParaRPr>
          </a:p>
          <a:p>
            <a:pPr marL="457200" indent="-457200">
              <a:spcBef>
                <a:spcPts val="500"/>
              </a:spcBef>
              <a:buNone/>
              <a:defRPr/>
            </a:pPr>
            <a:r>
              <a:rPr lang="cs-CZ" sz="2400" dirty="0" smtClean="0">
                <a:solidFill>
                  <a:schemeClr val="tx2"/>
                </a:solidFill>
              </a:rPr>
              <a:t>  </a:t>
            </a:r>
          </a:p>
        </p:txBody>
      </p:sp>
      <p:sp>
        <p:nvSpPr>
          <p:cNvPr id="4" name="TextBox 2"/>
          <p:cNvSpPr txBox="1"/>
          <p:nvPr/>
        </p:nvSpPr>
        <p:spPr>
          <a:xfrm>
            <a:off x="429029" y="6204172"/>
            <a:ext cx="6344960" cy="461643"/>
          </a:xfrm>
          <a:prstGeom prst="rect">
            <a:avLst/>
          </a:prstGeom>
          <a:noFill/>
          <a:ln>
            <a:noFill/>
          </a:ln>
        </p:spPr>
        <p:txBody>
          <a:bodyPr wrap="none" lIns="91417" tIns="45709" rIns="91417" bIns="45709">
            <a:spAutoFit/>
          </a:bodyPr>
          <a:lstStyle/>
          <a:p>
            <a:pPr defTabSz="914174">
              <a:defRPr sz="1800" b="0" i="0" u="none" strike="noStrike" kern="0" cap="none" spc="0" baseline="0">
                <a:solidFill>
                  <a:srgbClr val="000000"/>
                </a:solidFill>
                <a:uFillTx/>
              </a:defRPr>
            </a:pPr>
            <a:endParaRPr lang="cs-CZ" sz="800" kern="0" dirty="0">
              <a:solidFill>
                <a:srgbClr val="000000"/>
              </a:solidFill>
              <a:latin typeface="Calibri"/>
              <a:cs typeface=""/>
            </a:endParaRPr>
          </a:p>
          <a:p>
            <a:pPr defTabSz="914174">
              <a:defRPr sz="1800" b="0" i="0" u="none" strike="noStrike" kern="0" cap="none" spc="0" baseline="0">
                <a:solidFill>
                  <a:srgbClr val="000000"/>
                </a:solidFill>
                <a:uFillTx/>
              </a:defRPr>
            </a:pPr>
            <a:r>
              <a:rPr lang="cs-CZ" sz="800" kern="0" dirty="0" smtClean="0">
                <a:solidFill>
                  <a:srgbClr val="000000"/>
                </a:solidFill>
                <a:latin typeface="Calibri"/>
                <a:cs typeface=""/>
                <a:hlinkClick r:id="rId2"/>
              </a:rPr>
              <a:t>www.</a:t>
            </a:r>
            <a:r>
              <a:rPr lang="cs-CZ" sz="800" kern="0" dirty="0" err="1" smtClean="0">
                <a:solidFill>
                  <a:srgbClr val="000000"/>
                </a:solidFill>
                <a:latin typeface="Calibri"/>
                <a:cs typeface=""/>
                <a:hlinkClick r:id="rId2"/>
              </a:rPr>
              <a:t>sukl.cz</a:t>
            </a:r>
            <a:r>
              <a:rPr lang="cs-CZ" sz="800" kern="0" dirty="0" smtClean="0">
                <a:solidFill>
                  <a:srgbClr val="000000"/>
                </a:solidFill>
                <a:latin typeface="Calibri"/>
                <a:cs typeface=""/>
              </a:rPr>
              <a:t>, </a:t>
            </a:r>
            <a:r>
              <a:rPr lang="cs-CZ" sz="800" kern="0" dirty="0" smtClean="0">
                <a:solidFill>
                  <a:srgbClr val="000000"/>
                </a:solidFill>
                <a:cs typeface=""/>
                <a:hlinkClick r:id="rId3"/>
              </a:rPr>
              <a:t>http://www.</a:t>
            </a:r>
            <a:r>
              <a:rPr lang="cs-CZ" sz="800" kern="0" dirty="0" err="1" smtClean="0">
                <a:solidFill>
                  <a:srgbClr val="000000"/>
                </a:solidFill>
                <a:cs typeface=""/>
                <a:hlinkClick r:id="rId3"/>
              </a:rPr>
              <a:t>vzp.cz</a:t>
            </a:r>
            <a:r>
              <a:rPr lang="cs-CZ" sz="800" kern="0" dirty="0" smtClean="0">
                <a:solidFill>
                  <a:srgbClr val="000000"/>
                </a:solidFill>
                <a:cs typeface=""/>
                <a:hlinkClick r:id="rId3"/>
              </a:rPr>
              <a:t>/o-</a:t>
            </a:r>
            <a:r>
              <a:rPr lang="cs-CZ" sz="800" kern="0" dirty="0" err="1" smtClean="0">
                <a:solidFill>
                  <a:srgbClr val="000000"/>
                </a:solidFill>
                <a:cs typeface=""/>
                <a:hlinkClick r:id="rId3"/>
              </a:rPr>
              <a:t>nas</a:t>
            </a:r>
            <a:r>
              <a:rPr lang="cs-CZ" sz="800" kern="0" dirty="0" smtClean="0">
                <a:solidFill>
                  <a:srgbClr val="000000"/>
                </a:solidFill>
                <a:cs typeface=""/>
                <a:hlinkClick r:id="rId3"/>
              </a:rPr>
              <a:t>/</a:t>
            </a:r>
            <a:r>
              <a:rPr lang="cs-CZ" sz="800" kern="0" dirty="0" err="1" smtClean="0">
                <a:solidFill>
                  <a:srgbClr val="000000"/>
                </a:solidFill>
                <a:cs typeface=""/>
                <a:hlinkClick r:id="rId3"/>
              </a:rPr>
              <a:t>revizni</a:t>
            </a:r>
            <a:r>
              <a:rPr lang="cs-CZ" sz="800" kern="0" dirty="0" smtClean="0">
                <a:solidFill>
                  <a:srgbClr val="000000"/>
                </a:solidFill>
                <a:cs typeface=""/>
                <a:hlinkClick r:id="rId3"/>
              </a:rPr>
              <a:t>-</a:t>
            </a:r>
            <a:r>
              <a:rPr lang="cs-CZ" sz="800" kern="0" dirty="0" err="1" smtClean="0">
                <a:solidFill>
                  <a:srgbClr val="000000"/>
                </a:solidFill>
                <a:cs typeface=""/>
                <a:hlinkClick r:id="rId3"/>
              </a:rPr>
              <a:t>cinnost</a:t>
            </a:r>
            <a:r>
              <a:rPr lang="cs-CZ" sz="800" kern="0" dirty="0" smtClean="0">
                <a:solidFill>
                  <a:srgbClr val="000000"/>
                </a:solidFill>
                <a:cs typeface=""/>
              </a:rPr>
              <a:t> a zápis z moderované diskuze s VZP a lékaři ve dnech 2/6/2015 v Olomouci, 9/6/2015 v Praze</a:t>
            </a:r>
            <a:endParaRPr lang="en-US" sz="800" kern="0" dirty="0" smtClean="0">
              <a:solidFill>
                <a:srgbClr val="000000"/>
              </a:solidFill>
              <a:cs typeface=""/>
            </a:endParaRPr>
          </a:p>
          <a:p>
            <a:pPr defTabSz="914174">
              <a:defRPr sz="1800" b="0" i="0" u="none" strike="noStrike" kern="0" cap="none" spc="0" baseline="0">
                <a:solidFill>
                  <a:srgbClr val="000000"/>
                </a:solidFill>
                <a:uFillTx/>
              </a:defRPr>
            </a:pPr>
            <a:endParaRPr lang="en-US" sz="800" kern="0" dirty="0">
              <a:solidFill>
                <a:srgbClr val="000000"/>
              </a:solidFill>
              <a:latin typeface="Calibri"/>
              <a:cs typeface=""/>
            </a:endParaRPr>
          </a:p>
        </p:txBody>
      </p:sp>
    </p:spTree>
    <p:extLst>
      <p:ext uri="{BB962C8B-B14F-4D97-AF65-F5344CB8AC3E}">
        <p14:creationId xmlns="" xmlns:p14="http://schemas.microsoft.com/office/powerpoint/2010/main" val="179774841"/>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a:xfrm>
            <a:off x="0" y="292523"/>
            <a:ext cx="8938260" cy="588549"/>
          </a:xfrm>
        </p:spPr>
        <p:txBody>
          <a:bodyPr>
            <a:noAutofit/>
          </a:bodyPr>
          <a:lstStyle/>
          <a:p>
            <a:r>
              <a:rPr lang="cs-CZ" altLang="en-US" sz="4000" b="1" dirty="0" smtClean="0">
                <a:solidFill>
                  <a:srgbClr val="002060"/>
                </a:solidFill>
              </a:rPr>
              <a:t>Eskalace biologické léčby</a:t>
            </a:r>
            <a:endParaRPr lang="cs-CZ" altLang="en-US" sz="4000" b="1" dirty="0">
              <a:solidFill>
                <a:srgbClr val="002060"/>
              </a:solidFill>
            </a:endParaRPr>
          </a:p>
        </p:txBody>
      </p:sp>
      <p:sp>
        <p:nvSpPr>
          <p:cNvPr id="3" name="Zástupný symbol pro obsah 2"/>
          <p:cNvSpPr txBox="1">
            <a:spLocks noGrp="1"/>
          </p:cNvSpPr>
          <p:nvPr>
            <p:ph type="body" idx="4294967295"/>
          </p:nvPr>
        </p:nvSpPr>
        <p:spPr>
          <a:xfrm>
            <a:off x="178988" y="962409"/>
            <a:ext cx="8756843" cy="5002404"/>
          </a:xfrm>
        </p:spPr>
        <p:txBody>
          <a:bodyPr>
            <a:noAutofit/>
          </a:bodyPr>
          <a:lstStyle/>
          <a:p>
            <a:pPr marL="857250" lvl="1" indent="-457200">
              <a:spcBef>
                <a:spcPts val="500"/>
              </a:spcBef>
              <a:buNone/>
              <a:defRPr/>
            </a:pPr>
            <a:r>
              <a:rPr lang="cs-CZ" sz="2400" b="1" dirty="0" smtClean="0">
                <a:solidFill>
                  <a:srgbClr val="002060"/>
                </a:solidFill>
              </a:rPr>
              <a:t>-&gt;  Eskalace z 1. linie na 2. linii</a:t>
            </a:r>
          </a:p>
          <a:p>
            <a:pPr marL="857250" lvl="1" indent="-457200">
              <a:spcBef>
                <a:spcPts val="500"/>
              </a:spcBef>
              <a:buNone/>
              <a:defRPr/>
            </a:pPr>
            <a:r>
              <a:rPr lang="cs-CZ" sz="2400" dirty="0" smtClean="0">
                <a:solidFill>
                  <a:schemeClr val="tx2"/>
                </a:solidFill>
              </a:rPr>
              <a:t>     - časná eskalace po jedné atace (středně těžké/těžké): </a:t>
            </a:r>
            <a:r>
              <a:rPr lang="cs-CZ" sz="2400" b="1" dirty="0" err="1" smtClean="0">
                <a:solidFill>
                  <a:srgbClr val="00B0F0"/>
                </a:solidFill>
              </a:rPr>
              <a:t>dimethyl</a:t>
            </a:r>
            <a:r>
              <a:rPr lang="cs-CZ" sz="2400" b="1" dirty="0" smtClean="0">
                <a:solidFill>
                  <a:srgbClr val="00B0F0"/>
                </a:solidFill>
              </a:rPr>
              <a:t>-</a:t>
            </a:r>
            <a:r>
              <a:rPr lang="cs-CZ" sz="2400" b="1" dirty="0" err="1" smtClean="0">
                <a:solidFill>
                  <a:srgbClr val="00B0F0"/>
                </a:solidFill>
              </a:rPr>
              <a:t>fumarát</a:t>
            </a:r>
            <a:r>
              <a:rPr lang="cs-CZ" sz="2400" b="1" dirty="0" smtClean="0">
                <a:solidFill>
                  <a:srgbClr val="00B0F0"/>
                </a:solidFill>
              </a:rPr>
              <a:t>, </a:t>
            </a:r>
            <a:r>
              <a:rPr lang="cs-CZ" sz="2400" b="1" dirty="0" err="1" smtClean="0">
                <a:solidFill>
                  <a:srgbClr val="00B0F0"/>
                </a:solidFill>
              </a:rPr>
              <a:t>fingolimod</a:t>
            </a:r>
            <a:endParaRPr lang="cs-CZ" sz="2400" b="1" dirty="0" smtClean="0">
              <a:solidFill>
                <a:srgbClr val="00B0F0"/>
              </a:solidFill>
            </a:endParaRPr>
          </a:p>
          <a:p>
            <a:pPr marL="857250" lvl="1" indent="-457200">
              <a:spcBef>
                <a:spcPts val="500"/>
              </a:spcBef>
              <a:buNone/>
              <a:defRPr/>
            </a:pPr>
            <a:r>
              <a:rPr lang="cs-CZ" sz="2400" dirty="0" smtClean="0">
                <a:solidFill>
                  <a:schemeClr val="tx2"/>
                </a:solidFill>
              </a:rPr>
              <a:t>     - eskalace po 2 atakách na 1. linii na léky 2. linie:</a:t>
            </a:r>
          </a:p>
          <a:p>
            <a:pPr marL="857250" lvl="1" indent="-457200">
              <a:spcBef>
                <a:spcPts val="500"/>
              </a:spcBef>
              <a:buNone/>
              <a:defRPr/>
            </a:pPr>
            <a:r>
              <a:rPr lang="cs-CZ" sz="2400" b="1" dirty="0" smtClean="0">
                <a:solidFill>
                  <a:srgbClr val="00B0F0"/>
                </a:solidFill>
              </a:rPr>
              <a:t>       </a:t>
            </a:r>
            <a:r>
              <a:rPr lang="cs-CZ" sz="2400" b="1" dirty="0" err="1" smtClean="0">
                <a:solidFill>
                  <a:srgbClr val="00B0F0"/>
                </a:solidFill>
              </a:rPr>
              <a:t>natalizumab</a:t>
            </a:r>
            <a:r>
              <a:rPr lang="cs-CZ" sz="2400" b="1" dirty="0" smtClean="0">
                <a:solidFill>
                  <a:srgbClr val="00B0F0"/>
                </a:solidFill>
              </a:rPr>
              <a:t>, </a:t>
            </a:r>
            <a:r>
              <a:rPr lang="cs-CZ" sz="2400" b="1" dirty="0" err="1" smtClean="0">
                <a:solidFill>
                  <a:srgbClr val="00B0F0"/>
                </a:solidFill>
              </a:rPr>
              <a:t>alemtuzumab</a:t>
            </a:r>
            <a:endParaRPr lang="cs-CZ" sz="2400" b="1" dirty="0" smtClean="0">
              <a:solidFill>
                <a:srgbClr val="00B0F0"/>
              </a:solidFill>
            </a:endParaRPr>
          </a:p>
          <a:p>
            <a:pPr marL="857250" lvl="1" indent="-457200">
              <a:spcBef>
                <a:spcPts val="500"/>
              </a:spcBef>
              <a:buNone/>
              <a:defRPr/>
            </a:pPr>
            <a:endParaRPr lang="cs-CZ" sz="2400" dirty="0" smtClean="0">
              <a:solidFill>
                <a:schemeClr val="tx2"/>
              </a:solidFill>
            </a:endParaRPr>
          </a:p>
          <a:p>
            <a:pPr marL="857250" lvl="1" indent="-457200">
              <a:spcBef>
                <a:spcPts val="500"/>
              </a:spcBef>
              <a:buNone/>
              <a:defRPr/>
            </a:pPr>
            <a:r>
              <a:rPr lang="cs-CZ" sz="2400" b="1" dirty="0" smtClean="0">
                <a:solidFill>
                  <a:srgbClr val="002060"/>
                </a:solidFill>
              </a:rPr>
              <a:t>-&gt; „Eskalace“ v rámci 1. linie, tzv. „mini-eskalace“</a:t>
            </a:r>
          </a:p>
          <a:p>
            <a:pPr marL="857250" lvl="1" indent="-457200">
              <a:spcBef>
                <a:spcPts val="500"/>
              </a:spcBef>
              <a:buNone/>
              <a:defRPr/>
            </a:pPr>
            <a:r>
              <a:rPr lang="cs-CZ" sz="2400" b="1" dirty="0" smtClean="0">
                <a:solidFill>
                  <a:schemeClr val="tx2"/>
                </a:solidFill>
              </a:rPr>
              <a:t>      </a:t>
            </a:r>
            <a:r>
              <a:rPr lang="cs-CZ" sz="2400" b="1" dirty="0" smtClean="0">
                <a:solidFill>
                  <a:srgbClr val="00B0F0"/>
                </a:solidFill>
              </a:rPr>
              <a:t>GA/IFN, </a:t>
            </a:r>
            <a:r>
              <a:rPr lang="cs-CZ" sz="2400" b="1" dirty="0" err="1" smtClean="0">
                <a:solidFill>
                  <a:srgbClr val="00B0F0"/>
                </a:solidFill>
              </a:rPr>
              <a:t>IFN</a:t>
            </a:r>
            <a:r>
              <a:rPr lang="cs-CZ" sz="2400" b="1" dirty="0" smtClean="0">
                <a:solidFill>
                  <a:srgbClr val="00B0F0"/>
                </a:solidFill>
              </a:rPr>
              <a:t>/IFN</a:t>
            </a:r>
          </a:p>
          <a:p>
            <a:pPr marL="857250" lvl="1" indent="-457200">
              <a:spcBef>
                <a:spcPts val="500"/>
              </a:spcBef>
              <a:buNone/>
              <a:defRPr/>
            </a:pPr>
            <a:r>
              <a:rPr lang="cs-CZ" sz="2400" b="1" dirty="0" smtClean="0">
                <a:solidFill>
                  <a:schemeClr val="tx2"/>
                </a:solidFill>
              </a:rPr>
              <a:t>      </a:t>
            </a:r>
            <a:r>
              <a:rPr lang="cs-CZ" sz="2000" i="1" dirty="0" smtClean="0">
                <a:solidFill>
                  <a:schemeClr val="tx2"/>
                </a:solidFill>
              </a:rPr>
              <a:t>(v souladu s odborným doporučením a v souladu s INDO IFN a GA), je taková eskalace v souladu s pravidly pro úhradu)</a:t>
            </a:r>
            <a:r>
              <a:rPr lang="cs-CZ" sz="2000" dirty="0" smtClean="0">
                <a:solidFill>
                  <a:schemeClr val="tx2"/>
                </a:solidFill>
              </a:rPr>
              <a:t/>
            </a:r>
            <a:br>
              <a:rPr lang="cs-CZ" sz="2000" dirty="0" smtClean="0">
                <a:solidFill>
                  <a:schemeClr val="tx2"/>
                </a:solidFill>
              </a:rPr>
            </a:br>
            <a:endParaRPr lang="cs-CZ" sz="2000" dirty="0" smtClean="0">
              <a:solidFill>
                <a:srgbClr val="002060"/>
              </a:solidFill>
            </a:endParaRPr>
          </a:p>
          <a:p>
            <a:pPr marL="857250" lvl="1" indent="-457200">
              <a:spcBef>
                <a:spcPts val="500"/>
              </a:spcBef>
              <a:buNone/>
              <a:defRPr/>
            </a:pPr>
            <a:r>
              <a:rPr lang="cs-CZ" sz="2400" b="1" dirty="0" smtClean="0">
                <a:solidFill>
                  <a:srgbClr val="002060"/>
                </a:solidFill>
              </a:rPr>
              <a:t>-&gt; „Eskalace v rámci 2. linie</a:t>
            </a:r>
          </a:p>
          <a:p>
            <a:pPr marL="857250" lvl="1" indent="-457200">
              <a:spcBef>
                <a:spcPts val="500"/>
              </a:spcBef>
              <a:buNone/>
              <a:defRPr/>
            </a:pPr>
            <a:r>
              <a:rPr lang="cs-CZ" sz="2000" i="1" dirty="0" smtClean="0">
                <a:solidFill>
                  <a:schemeClr val="tx2"/>
                </a:solidFill>
              </a:rPr>
              <a:t>        (z </a:t>
            </a:r>
            <a:r>
              <a:rPr lang="cs-CZ" sz="2000" i="1" dirty="0" err="1" smtClean="0">
                <a:solidFill>
                  <a:srgbClr val="00B0F0"/>
                </a:solidFill>
              </a:rPr>
              <a:t>fingolimodu</a:t>
            </a:r>
            <a:r>
              <a:rPr lang="cs-CZ" sz="2000" i="1" dirty="0" smtClean="0">
                <a:solidFill>
                  <a:srgbClr val="00B0F0"/>
                </a:solidFill>
              </a:rPr>
              <a:t> a </a:t>
            </a:r>
            <a:r>
              <a:rPr lang="cs-CZ" sz="2000" i="1" dirty="0" err="1" smtClean="0">
                <a:solidFill>
                  <a:srgbClr val="00B0F0"/>
                </a:solidFill>
              </a:rPr>
              <a:t>dimethyl</a:t>
            </a:r>
            <a:r>
              <a:rPr lang="cs-CZ" sz="2000" i="1" dirty="0" smtClean="0">
                <a:solidFill>
                  <a:srgbClr val="00B0F0"/>
                </a:solidFill>
              </a:rPr>
              <a:t>-</a:t>
            </a:r>
            <a:r>
              <a:rPr lang="cs-CZ" sz="2000" i="1" dirty="0" err="1" smtClean="0">
                <a:solidFill>
                  <a:srgbClr val="00B0F0"/>
                </a:solidFill>
              </a:rPr>
              <a:t>fumarátu</a:t>
            </a:r>
            <a:r>
              <a:rPr lang="cs-CZ" sz="2000" i="1" dirty="0" smtClean="0">
                <a:solidFill>
                  <a:srgbClr val="00B0F0"/>
                </a:solidFill>
              </a:rPr>
              <a:t> na </a:t>
            </a:r>
            <a:r>
              <a:rPr lang="cs-CZ" sz="2000" i="1" dirty="0" err="1" smtClean="0">
                <a:solidFill>
                  <a:srgbClr val="00B0F0"/>
                </a:solidFill>
              </a:rPr>
              <a:t>natalizumab</a:t>
            </a:r>
            <a:r>
              <a:rPr lang="cs-CZ" sz="2000" i="1" dirty="0" smtClean="0">
                <a:solidFill>
                  <a:srgbClr val="00B0F0"/>
                </a:solidFill>
              </a:rPr>
              <a:t> </a:t>
            </a:r>
            <a:r>
              <a:rPr lang="cs-CZ" sz="2000" i="1" dirty="0" smtClean="0">
                <a:solidFill>
                  <a:schemeClr val="tx2"/>
                </a:solidFill>
              </a:rPr>
              <a:t>(dle VZP), další eskalace předmětem jednání mezi VZP a OS) </a:t>
            </a:r>
          </a:p>
          <a:p>
            <a:pPr marL="857250" lvl="1" indent="-457200">
              <a:spcBef>
                <a:spcPts val="500"/>
              </a:spcBef>
              <a:buNone/>
              <a:defRPr/>
            </a:pPr>
            <a:endParaRPr lang="cs-CZ" sz="2400" b="1" dirty="0" smtClean="0">
              <a:solidFill>
                <a:schemeClr val="tx2"/>
              </a:solidFill>
            </a:endParaRPr>
          </a:p>
          <a:p>
            <a:pPr marL="857250" lvl="1" indent="-457200">
              <a:spcBef>
                <a:spcPts val="500"/>
              </a:spcBef>
              <a:buNone/>
              <a:defRPr/>
            </a:pPr>
            <a:endParaRPr lang="cs-CZ" sz="2000" b="1" dirty="0" smtClean="0">
              <a:solidFill>
                <a:schemeClr val="tx2"/>
              </a:solidFill>
            </a:endParaRPr>
          </a:p>
          <a:p>
            <a:pPr marL="857250" lvl="1" indent="-457200">
              <a:spcBef>
                <a:spcPts val="500"/>
              </a:spcBef>
              <a:buNone/>
              <a:defRPr/>
            </a:pPr>
            <a:endParaRPr lang="cs-CZ" sz="2400" dirty="0" smtClean="0"/>
          </a:p>
        </p:txBody>
      </p:sp>
      <p:sp>
        <p:nvSpPr>
          <p:cNvPr id="4" name="TextBox 2"/>
          <p:cNvSpPr txBox="1"/>
          <p:nvPr/>
        </p:nvSpPr>
        <p:spPr>
          <a:xfrm>
            <a:off x="447544" y="6409419"/>
            <a:ext cx="5775894" cy="338532"/>
          </a:xfrm>
          <a:prstGeom prst="rect">
            <a:avLst/>
          </a:prstGeom>
          <a:noFill/>
          <a:ln>
            <a:noFill/>
          </a:ln>
        </p:spPr>
        <p:txBody>
          <a:bodyPr wrap="none" lIns="91417" tIns="45709" rIns="91417" bIns="45709">
            <a:spAutoFit/>
          </a:bodyPr>
          <a:lstStyle/>
          <a:p>
            <a:pPr defTabSz="914174">
              <a:defRPr sz="1800" b="0" i="0" u="none" strike="noStrike" kern="0" cap="none" spc="0" baseline="0">
                <a:solidFill>
                  <a:srgbClr val="000000"/>
                </a:solidFill>
                <a:uFillTx/>
              </a:defRPr>
            </a:pPr>
            <a:endParaRPr lang="cs-CZ" sz="800" kern="0" dirty="0">
              <a:solidFill>
                <a:srgbClr val="000000"/>
              </a:solidFill>
              <a:latin typeface="Calibri"/>
              <a:cs typeface=""/>
            </a:endParaRPr>
          </a:p>
          <a:p>
            <a:pPr defTabSz="914174">
              <a:defRPr sz="1800" b="0" i="0" u="none" strike="noStrike" kern="0" cap="none" spc="0" baseline="0">
                <a:solidFill>
                  <a:srgbClr val="000000"/>
                </a:solidFill>
                <a:uFillTx/>
              </a:defRPr>
            </a:pPr>
            <a:r>
              <a:rPr lang="cs-CZ" sz="800" kern="0" dirty="0" smtClean="0">
                <a:solidFill>
                  <a:srgbClr val="000000"/>
                </a:solidFill>
                <a:cs typeface=""/>
                <a:hlinkClick r:id="rId2"/>
              </a:rPr>
              <a:t>http://www.</a:t>
            </a:r>
            <a:r>
              <a:rPr lang="cs-CZ" sz="800" kern="0" dirty="0" err="1" smtClean="0">
                <a:solidFill>
                  <a:srgbClr val="000000"/>
                </a:solidFill>
                <a:cs typeface=""/>
                <a:hlinkClick r:id="rId2"/>
              </a:rPr>
              <a:t>vzp.cz</a:t>
            </a:r>
            <a:r>
              <a:rPr lang="cs-CZ" sz="800" kern="0" dirty="0" smtClean="0">
                <a:solidFill>
                  <a:srgbClr val="000000"/>
                </a:solidFill>
                <a:cs typeface=""/>
                <a:hlinkClick r:id="rId2"/>
              </a:rPr>
              <a:t>/o-</a:t>
            </a:r>
            <a:r>
              <a:rPr lang="cs-CZ" sz="800" kern="0" dirty="0" err="1" smtClean="0">
                <a:solidFill>
                  <a:srgbClr val="000000"/>
                </a:solidFill>
                <a:cs typeface=""/>
                <a:hlinkClick r:id="rId2"/>
              </a:rPr>
              <a:t>nas</a:t>
            </a:r>
            <a:r>
              <a:rPr lang="cs-CZ" sz="800" kern="0" dirty="0" smtClean="0">
                <a:solidFill>
                  <a:srgbClr val="000000"/>
                </a:solidFill>
                <a:cs typeface=""/>
                <a:hlinkClick r:id="rId2"/>
              </a:rPr>
              <a:t>/</a:t>
            </a:r>
            <a:r>
              <a:rPr lang="cs-CZ" sz="800" kern="0" dirty="0" err="1" smtClean="0">
                <a:solidFill>
                  <a:srgbClr val="000000"/>
                </a:solidFill>
                <a:cs typeface=""/>
                <a:hlinkClick r:id="rId2"/>
              </a:rPr>
              <a:t>revizni</a:t>
            </a:r>
            <a:r>
              <a:rPr lang="cs-CZ" sz="800" kern="0" dirty="0" smtClean="0">
                <a:solidFill>
                  <a:srgbClr val="000000"/>
                </a:solidFill>
                <a:cs typeface=""/>
                <a:hlinkClick r:id="rId2"/>
              </a:rPr>
              <a:t>-</a:t>
            </a:r>
            <a:r>
              <a:rPr lang="cs-CZ" sz="800" kern="0" dirty="0" err="1" smtClean="0">
                <a:solidFill>
                  <a:srgbClr val="000000"/>
                </a:solidFill>
                <a:cs typeface=""/>
                <a:hlinkClick r:id="rId2"/>
              </a:rPr>
              <a:t>cinnost</a:t>
            </a:r>
            <a:r>
              <a:rPr lang="cs-CZ" sz="800" kern="0" dirty="0" smtClean="0">
                <a:solidFill>
                  <a:srgbClr val="000000"/>
                </a:solidFill>
                <a:cs typeface=""/>
              </a:rPr>
              <a:t> a zápis z moderované diskuze s VZP a lékaři ve dnech 2/6/2015 v Olomouci, 9/6/2015 v Praze</a:t>
            </a:r>
            <a:endParaRPr lang="en-US" sz="800" kern="0" dirty="0">
              <a:solidFill>
                <a:srgbClr val="000000"/>
              </a:solidFill>
              <a:cs typeface=""/>
            </a:endParaRPr>
          </a:p>
        </p:txBody>
      </p:sp>
    </p:spTree>
    <p:extLst>
      <p:ext uri="{BB962C8B-B14F-4D97-AF65-F5344CB8AC3E}">
        <p14:creationId xmlns="" xmlns:p14="http://schemas.microsoft.com/office/powerpoint/2010/main" val="179774841"/>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9588" y="868363"/>
            <a:ext cx="3571875" cy="5038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79" name="Title 1"/>
          <p:cNvSpPr>
            <a:spLocks noGrp="1"/>
          </p:cNvSpPr>
          <p:nvPr>
            <p:ph type="title"/>
          </p:nvPr>
        </p:nvSpPr>
        <p:spPr>
          <a:xfrm>
            <a:off x="463550" y="215429"/>
            <a:ext cx="8229600" cy="652934"/>
          </a:xfrm>
        </p:spPr>
        <p:txBody>
          <a:bodyPr>
            <a:normAutofit fontScale="90000"/>
          </a:bodyPr>
          <a:lstStyle/>
          <a:p>
            <a:r>
              <a:rPr lang="cs-CZ" b="1" dirty="0" smtClean="0">
                <a:solidFill>
                  <a:srgbClr val="002060"/>
                </a:solidFill>
              </a:rPr>
              <a:t>Doporučení klinického standardu</a:t>
            </a:r>
          </a:p>
        </p:txBody>
      </p:sp>
      <p:pic>
        <p:nvPicPr>
          <p:cNvPr id="75778" name="Picture 2"/>
          <p:cNvPicPr>
            <a:picLocks noChangeAspect="1" noChangeArrowheads="1"/>
          </p:cNvPicPr>
          <p:nvPr/>
        </p:nvPicPr>
        <p:blipFill>
          <a:blip r:embed="rId4" cstate="print">
            <a:extLst/>
          </a:blip>
          <a:srcRect/>
          <a:stretch>
            <a:fillRect/>
          </a:stretch>
        </p:blipFill>
        <p:spPr bwMode="auto">
          <a:xfrm>
            <a:off x="561974" y="2875846"/>
            <a:ext cx="8315325" cy="16559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5779" name="Picture 3"/>
          <p:cNvPicPr>
            <a:picLocks noChangeAspect="1" noChangeArrowheads="1"/>
          </p:cNvPicPr>
          <p:nvPr/>
        </p:nvPicPr>
        <p:blipFill>
          <a:blip r:embed="rId5" cstate="print">
            <a:extLst/>
          </a:blip>
          <a:srcRect/>
          <a:stretch>
            <a:fillRect/>
          </a:stretch>
        </p:blipFill>
        <p:spPr bwMode="auto">
          <a:xfrm>
            <a:off x="547686" y="4717725"/>
            <a:ext cx="8329613" cy="9609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3" name="Straight Connector 2"/>
          <p:cNvCxnSpPr/>
          <p:nvPr/>
        </p:nvCxnSpPr>
        <p:spPr>
          <a:xfrm>
            <a:off x="3381375" y="3333750"/>
            <a:ext cx="53721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28650" y="3543300"/>
            <a:ext cx="67818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28650" y="4095750"/>
            <a:ext cx="81248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8650" y="4981575"/>
            <a:ext cx="81248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28650" y="4532313"/>
            <a:ext cx="559117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28650" y="5197475"/>
            <a:ext cx="692467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50188" name="Rectangle 1"/>
          <p:cNvSpPr>
            <a:spLocks noChangeArrowheads="1"/>
          </p:cNvSpPr>
          <p:nvPr/>
        </p:nvSpPr>
        <p:spPr bwMode="auto">
          <a:xfrm>
            <a:off x="463550" y="6165850"/>
            <a:ext cx="8499475"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cs-CZ" sz="1000" dirty="0"/>
              <a:t>Havrdová E., </a:t>
            </a:r>
            <a:r>
              <a:rPr lang="cs-CZ" sz="1000" dirty="0" err="1"/>
              <a:t>Piťha</a:t>
            </a:r>
            <a:r>
              <a:rPr lang="cs-CZ" sz="1000" dirty="0"/>
              <a:t> J, Zapletalová O. et al. Klinický standard pro diagnostiku a léčbu roztroušené sklerózy a </a:t>
            </a:r>
            <a:r>
              <a:rPr lang="cs-CZ" sz="1000" dirty="0" err="1"/>
              <a:t>neuromyelitis</a:t>
            </a:r>
            <a:r>
              <a:rPr lang="cs-CZ" sz="1000" dirty="0"/>
              <a:t> </a:t>
            </a:r>
            <a:r>
              <a:rPr lang="cs-CZ" sz="1000" dirty="0" err="1"/>
              <a:t>optica</a:t>
            </a:r>
            <a:r>
              <a:rPr lang="cs-CZ" sz="1000" dirty="0"/>
              <a:t>. V knize Národní sada Klinických Standardů. Klinické doporučené postupy v neurologii I (Suchý M., Bednařík J. et al. </a:t>
            </a:r>
            <a:r>
              <a:rPr lang="cs-CZ" sz="1000" dirty="0" err="1"/>
              <a:t>ed</a:t>
            </a:r>
            <a:r>
              <a:rPr lang="cs-CZ" sz="1000" dirty="0"/>
              <a:t>.); kapitola 14, str. 133. Univerzita Palackého v Olomouci, 2012 </a:t>
            </a:r>
          </a:p>
        </p:txBody>
      </p:sp>
    </p:spTree>
    <p:extLst>
      <p:ext uri="{BB962C8B-B14F-4D97-AF65-F5344CB8AC3E}">
        <p14:creationId xmlns="" xmlns:p14="http://schemas.microsoft.com/office/powerpoint/2010/main" val="2195404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19" y="274638"/>
            <a:ext cx="8725359" cy="1143000"/>
          </a:xfrm>
        </p:spPr>
        <p:txBody>
          <a:bodyPr>
            <a:noAutofit/>
          </a:bodyPr>
          <a:lstStyle/>
          <a:p>
            <a:r>
              <a:rPr lang="cs-CZ" sz="3600" b="1" dirty="0" smtClean="0">
                <a:solidFill>
                  <a:srgbClr val="002060"/>
                </a:solidFill>
              </a:rPr>
              <a:t>Klinický standard pro diagnostiku a léčbu roztroušené sklerózy a </a:t>
            </a:r>
            <a:r>
              <a:rPr lang="cs-CZ" sz="3600" b="1" dirty="0" err="1" smtClean="0">
                <a:solidFill>
                  <a:srgbClr val="002060"/>
                </a:solidFill>
              </a:rPr>
              <a:t>neuromyelitis</a:t>
            </a:r>
            <a:r>
              <a:rPr lang="cs-CZ" sz="3600" b="1" dirty="0" smtClean="0">
                <a:solidFill>
                  <a:srgbClr val="002060"/>
                </a:solidFill>
              </a:rPr>
              <a:t> </a:t>
            </a:r>
            <a:r>
              <a:rPr lang="cs-CZ" sz="3600" b="1" dirty="0" err="1" smtClean="0">
                <a:solidFill>
                  <a:srgbClr val="002060"/>
                </a:solidFill>
              </a:rPr>
              <a:t>optica</a:t>
            </a:r>
            <a:endParaRPr lang="cs-CZ" sz="3600" b="1" dirty="0">
              <a:solidFill>
                <a:srgbClr val="002060"/>
              </a:solidFill>
            </a:endParaRPr>
          </a:p>
        </p:txBody>
      </p:sp>
      <p:sp>
        <p:nvSpPr>
          <p:cNvPr id="3" name="Content Placeholder 2"/>
          <p:cNvSpPr>
            <a:spLocks noGrp="1"/>
          </p:cNvSpPr>
          <p:nvPr>
            <p:ph idx="1"/>
          </p:nvPr>
        </p:nvSpPr>
        <p:spPr>
          <a:xfrm>
            <a:off x="457200" y="1600201"/>
            <a:ext cx="8229600" cy="3052935"/>
          </a:xfrm>
        </p:spPr>
        <p:txBody>
          <a:bodyPr>
            <a:normAutofit fontScale="92500" lnSpcReduction="20000"/>
          </a:bodyPr>
          <a:lstStyle/>
          <a:p>
            <a:r>
              <a:rPr lang="cs-CZ" dirty="0" smtClean="0">
                <a:solidFill>
                  <a:srgbClr val="002060"/>
                </a:solidFill>
              </a:rPr>
              <a:t>Deklaruje nutnost časné eskalace při nedostatečném účinku </a:t>
            </a:r>
            <a:r>
              <a:rPr lang="cs-CZ" dirty="0" err="1" smtClean="0">
                <a:solidFill>
                  <a:srgbClr val="002060"/>
                </a:solidFill>
              </a:rPr>
              <a:t>imunomodulační</a:t>
            </a:r>
            <a:r>
              <a:rPr lang="cs-CZ" dirty="0" smtClean="0">
                <a:solidFill>
                  <a:srgbClr val="002060"/>
                </a:solidFill>
              </a:rPr>
              <a:t> léčby první linie</a:t>
            </a:r>
          </a:p>
          <a:p>
            <a:r>
              <a:rPr lang="cs-CZ" dirty="0" smtClean="0">
                <a:solidFill>
                  <a:srgbClr val="002060"/>
                </a:solidFill>
              </a:rPr>
              <a:t>Jako léky volby pro eskalaci je uveden </a:t>
            </a:r>
            <a:r>
              <a:rPr lang="cs-CZ" dirty="0" smtClean="0">
                <a:solidFill>
                  <a:srgbClr val="00B0F0"/>
                </a:solidFill>
              </a:rPr>
              <a:t>natalizumab a </a:t>
            </a:r>
            <a:r>
              <a:rPr lang="cs-CZ" dirty="0" err="1" smtClean="0">
                <a:solidFill>
                  <a:srgbClr val="00B0F0"/>
                </a:solidFill>
              </a:rPr>
              <a:t>fingolimod</a:t>
            </a:r>
            <a:r>
              <a:rPr lang="cs-CZ" dirty="0" smtClean="0">
                <a:solidFill>
                  <a:srgbClr val="00B0F0"/>
                </a:solidFill>
              </a:rPr>
              <a:t> </a:t>
            </a:r>
          </a:p>
          <a:p>
            <a:r>
              <a:rPr lang="cs-CZ" dirty="0" err="1" smtClean="0">
                <a:solidFill>
                  <a:srgbClr val="002060"/>
                </a:solidFill>
              </a:rPr>
              <a:t>Imunosupresiva</a:t>
            </a:r>
            <a:r>
              <a:rPr lang="cs-CZ" dirty="0" smtClean="0">
                <a:solidFill>
                  <a:srgbClr val="002060"/>
                </a:solidFill>
              </a:rPr>
              <a:t> </a:t>
            </a:r>
            <a:r>
              <a:rPr lang="cs-CZ" dirty="0" smtClean="0">
                <a:solidFill>
                  <a:srgbClr val="00B0F0"/>
                </a:solidFill>
              </a:rPr>
              <a:t>(</a:t>
            </a:r>
            <a:r>
              <a:rPr lang="cs-CZ" dirty="0" err="1" smtClean="0">
                <a:solidFill>
                  <a:srgbClr val="00B0F0"/>
                </a:solidFill>
              </a:rPr>
              <a:t>mitoxantron</a:t>
            </a:r>
            <a:r>
              <a:rPr lang="cs-CZ" dirty="0" smtClean="0">
                <a:solidFill>
                  <a:srgbClr val="00B0F0"/>
                </a:solidFill>
              </a:rPr>
              <a:t>, cyklofosfamid)</a:t>
            </a:r>
            <a:r>
              <a:rPr lang="cs-CZ" dirty="0" smtClean="0">
                <a:solidFill>
                  <a:srgbClr val="002060"/>
                </a:solidFill>
              </a:rPr>
              <a:t> jsou léky poslední volby</a:t>
            </a:r>
            <a:endParaRPr lang="cs-CZ" dirty="0">
              <a:solidFill>
                <a:srgbClr val="002060"/>
              </a:solidFill>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5576" y="4614671"/>
            <a:ext cx="7850510" cy="17666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1"/>
          <p:cNvSpPr>
            <a:spLocks noChangeArrowheads="1"/>
          </p:cNvSpPr>
          <p:nvPr/>
        </p:nvSpPr>
        <p:spPr bwMode="auto">
          <a:xfrm>
            <a:off x="436039" y="6408777"/>
            <a:ext cx="849947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cs-CZ" sz="1000" dirty="0"/>
              <a:t>Havrdová E., </a:t>
            </a:r>
            <a:r>
              <a:rPr lang="cs-CZ" sz="1000" dirty="0" err="1"/>
              <a:t>Piťha</a:t>
            </a:r>
            <a:r>
              <a:rPr lang="cs-CZ" sz="1000" dirty="0"/>
              <a:t> J, Zapletalová O. et al. Klinický standard pro diagnostiku a léčbu roztroušené sklerózy a </a:t>
            </a:r>
            <a:r>
              <a:rPr lang="cs-CZ" sz="1000" dirty="0" err="1"/>
              <a:t>neuromyelitis</a:t>
            </a:r>
            <a:r>
              <a:rPr lang="cs-CZ" sz="1000" dirty="0"/>
              <a:t> </a:t>
            </a:r>
            <a:r>
              <a:rPr lang="cs-CZ" sz="1000" dirty="0" err="1"/>
              <a:t>optica</a:t>
            </a:r>
            <a:r>
              <a:rPr lang="cs-CZ" sz="1000" dirty="0"/>
              <a:t>. V knize Národní sada Klinických Standardů. Klinické doporučené postupy v neurologii I (Suchý M., Bednařík J. et al. </a:t>
            </a:r>
            <a:r>
              <a:rPr lang="cs-CZ" sz="1000" dirty="0" err="1"/>
              <a:t>ed</a:t>
            </a:r>
            <a:r>
              <a:rPr lang="cs-CZ" sz="1000" dirty="0"/>
              <a:t>.); kapitola 14, str. 133. Univerzita Palackého v Olomouci, </a:t>
            </a:r>
            <a:r>
              <a:rPr lang="cs-CZ" sz="1000" dirty="0" smtClean="0"/>
              <a:t>2012, str. 145 </a:t>
            </a:r>
            <a:endParaRPr lang="cs-CZ" sz="1000" dirty="0"/>
          </a:p>
        </p:txBody>
      </p:sp>
      <p:cxnSp>
        <p:nvCxnSpPr>
          <p:cNvPr id="5" name="Straight Connector 4"/>
          <p:cNvCxnSpPr/>
          <p:nvPr/>
        </p:nvCxnSpPr>
        <p:spPr>
          <a:xfrm>
            <a:off x="1872535" y="5252646"/>
            <a:ext cx="122413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177335" y="5862246"/>
            <a:ext cx="30042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649797" y="6084984"/>
            <a:ext cx="122413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7210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6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30726" name="TextovéPole 6"/>
          <p:cNvSpPr txBox="1">
            <a:spLocks noChangeArrowheads="1"/>
          </p:cNvSpPr>
          <p:nvPr/>
        </p:nvSpPr>
        <p:spPr bwMode="auto">
          <a:xfrm>
            <a:off x="208146" y="790053"/>
            <a:ext cx="8801100" cy="4401205"/>
          </a:xfrm>
          <a:prstGeom prst="rect">
            <a:avLst/>
          </a:prstGeom>
          <a:noFill/>
          <a:ln w="9525">
            <a:noFill/>
            <a:miter lim="800000"/>
            <a:headEnd/>
            <a:tailEnd/>
          </a:ln>
        </p:spPr>
        <p:txBody>
          <a:bodyPr wrap="square">
            <a:spAutoFit/>
          </a:bodyPr>
          <a:lstStyle/>
          <a:p>
            <a:pPr marL="514350" indent="-514350">
              <a:buClr>
                <a:srgbClr val="FF3300"/>
              </a:buClr>
              <a:buAutoNum type="arabicPeriod"/>
            </a:pPr>
            <a:r>
              <a:rPr lang="cs-CZ" sz="2800" b="1" dirty="0" smtClean="0">
                <a:solidFill>
                  <a:srgbClr val="FF0000"/>
                </a:solidFill>
              </a:rPr>
              <a:t>Důvody pro časné zahájení biologické léčby:</a:t>
            </a:r>
          </a:p>
          <a:p>
            <a:pPr marL="514350" indent="-514350">
              <a:buClr>
                <a:srgbClr val="FF3300"/>
              </a:buClr>
            </a:pPr>
            <a:endParaRPr lang="cs-CZ" sz="2800" b="1" dirty="0" smtClean="0">
              <a:solidFill>
                <a:srgbClr val="00B0F0"/>
              </a:solidFill>
            </a:endParaRPr>
          </a:p>
          <a:p>
            <a:pPr marL="514350" indent="-514350">
              <a:buClr>
                <a:srgbClr val="FF3300"/>
              </a:buClr>
            </a:pPr>
            <a:r>
              <a:rPr lang="cs-CZ" sz="2800" b="1" dirty="0" smtClean="0">
                <a:solidFill>
                  <a:srgbClr val="00B0F0"/>
                </a:solidFill>
              </a:rPr>
              <a:t>       - medicínské </a:t>
            </a:r>
            <a:r>
              <a:rPr lang="cs-CZ" sz="2800" dirty="0" smtClean="0"/>
              <a:t>(mezinárodní a národní doporučení   odborné společnosti – klinický standard)</a:t>
            </a:r>
          </a:p>
          <a:p>
            <a:pPr marL="514350" indent="-514350">
              <a:buClr>
                <a:srgbClr val="FF3300"/>
              </a:buClr>
            </a:pPr>
            <a:r>
              <a:rPr lang="cs-CZ" sz="2800" b="1" dirty="0" smtClean="0">
                <a:solidFill>
                  <a:srgbClr val="00B0F0"/>
                </a:solidFill>
              </a:rPr>
              <a:t>       - právní důvody </a:t>
            </a:r>
            <a:r>
              <a:rPr lang="cs-CZ" sz="2800" dirty="0" smtClean="0"/>
              <a:t>(nařízení vlády č. 307/2012</a:t>
            </a:r>
          </a:p>
          <a:p>
            <a:pPr marL="514350" indent="-514350">
              <a:buClr>
                <a:srgbClr val="FF3300"/>
              </a:buClr>
            </a:pPr>
            <a:r>
              <a:rPr lang="cs-CZ" sz="2800" dirty="0" smtClean="0"/>
              <a:t>         Sb. – zahájení terapie do 28 dnů)</a:t>
            </a:r>
          </a:p>
          <a:p>
            <a:pPr marL="514350" indent="-514350">
              <a:buClr>
                <a:srgbClr val="FF3300"/>
              </a:buClr>
            </a:pPr>
            <a:endParaRPr lang="cs-CZ" sz="2800" b="1" dirty="0" smtClean="0"/>
          </a:p>
          <a:p>
            <a:pPr>
              <a:buClr>
                <a:srgbClr val="FF3300"/>
              </a:buClr>
            </a:pPr>
            <a:r>
              <a:rPr lang="cs-CZ" sz="2800" dirty="0" smtClean="0"/>
              <a:t>       - </a:t>
            </a:r>
            <a:r>
              <a:rPr lang="cs-CZ" sz="2800" i="1" dirty="0" err="1" smtClean="0"/>
              <a:t>Axonální</a:t>
            </a:r>
            <a:r>
              <a:rPr lang="cs-CZ" sz="2800" i="1" dirty="0" smtClean="0"/>
              <a:t> ztrátu lze prokázat již v </a:t>
            </a:r>
            <a:r>
              <a:rPr lang="cs-CZ" sz="2800" b="1" i="1" dirty="0" err="1" smtClean="0">
                <a:solidFill>
                  <a:srgbClr val="002060"/>
                </a:solidFill>
              </a:rPr>
              <a:t>preklinickém</a:t>
            </a:r>
            <a:r>
              <a:rPr lang="cs-CZ" sz="2800" i="1" dirty="0" smtClean="0">
                <a:solidFill>
                  <a:srgbClr val="002060"/>
                </a:solidFill>
              </a:rPr>
              <a:t> </a:t>
            </a:r>
            <a:r>
              <a:rPr lang="cs-CZ" sz="2800" i="1" dirty="0" smtClean="0"/>
              <a:t>stadiu</a:t>
            </a:r>
            <a:endParaRPr lang="cs-CZ" sz="2800" b="1" dirty="0" smtClean="0"/>
          </a:p>
          <a:p>
            <a:pPr marL="514350" indent="-514350">
              <a:buClr>
                <a:srgbClr val="FF3300"/>
              </a:buClr>
            </a:pPr>
            <a:endParaRPr lang="cs-CZ" sz="2800" dirty="0" smtClean="0">
              <a:solidFill>
                <a:schemeClr val="tx2"/>
              </a:solidFill>
            </a:endParaRPr>
          </a:p>
          <a:p>
            <a:pPr marL="514350" indent="-514350">
              <a:buClr>
                <a:srgbClr val="FF3300"/>
              </a:buClr>
            </a:pPr>
            <a:endParaRPr lang="cs-CZ" sz="2800" dirty="0"/>
          </a:p>
        </p:txBody>
      </p:sp>
      <p:sp>
        <p:nvSpPr>
          <p:cNvPr id="9" name="TextovéPole 6"/>
          <p:cNvSpPr txBox="1">
            <a:spLocks noChangeArrowheads="1"/>
          </p:cNvSpPr>
          <p:nvPr/>
        </p:nvSpPr>
        <p:spPr bwMode="auto">
          <a:xfrm>
            <a:off x="962628" y="225075"/>
            <a:ext cx="7521615" cy="523220"/>
          </a:xfrm>
          <a:prstGeom prst="rect">
            <a:avLst/>
          </a:prstGeom>
          <a:noFill/>
          <a:ln w="9525">
            <a:noFill/>
            <a:miter lim="800000"/>
            <a:headEnd/>
            <a:tailEnd/>
          </a:ln>
        </p:spPr>
        <p:txBody>
          <a:bodyPr wrap="square">
            <a:spAutoFit/>
          </a:bodyPr>
          <a:lstStyle/>
          <a:p>
            <a:pPr>
              <a:buClr>
                <a:srgbClr val="FF3300"/>
              </a:buClr>
            </a:pPr>
            <a:endParaRPr lang="cs-CZ" sz="28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30726" name="TextovéPole 6"/>
          <p:cNvSpPr txBox="1">
            <a:spLocks noChangeArrowheads="1"/>
          </p:cNvSpPr>
          <p:nvPr/>
        </p:nvSpPr>
        <p:spPr bwMode="auto">
          <a:xfrm>
            <a:off x="342900" y="1165438"/>
            <a:ext cx="8801100" cy="4832092"/>
          </a:xfrm>
          <a:prstGeom prst="rect">
            <a:avLst/>
          </a:prstGeom>
          <a:noFill/>
          <a:ln w="9525">
            <a:noFill/>
            <a:miter lim="800000"/>
            <a:headEnd/>
            <a:tailEnd/>
          </a:ln>
        </p:spPr>
        <p:txBody>
          <a:bodyPr wrap="square">
            <a:spAutoFit/>
          </a:bodyPr>
          <a:lstStyle/>
          <a:p>
            <a:pPr marL="514350" indent="-514350">
              <a:buClr>
                <a:srgbClr val="FF3300"/>
              </a:buClr>
            </a:pPr>
            <a:r>
              <a:rPr lang="cs-CZ" sz="2800" b="1" dirty="0" smtClean="0">
                <a:solidFill>
                  <a:srgbClr val="FF0000"/>
                </a:solidFill>
              </a:rPr>
              <a:t>2.   Důvody pro časnou eskalaci biologické léčby:</a:t>
            </a:r>
          </a:p>
          <a:p>
            <a:pPr marL="514350" indent="-514350">
              <a:buClr>
                <a:srgbClr val="FF3300"/>
              </a:buClr>
            </a:pPr>
            <a:r>
              <a:rPr lang="cs-CZ" sz="2800" b="1" dirty="0" smtClean="0">
                <a:solidFill>
                  <a:srgbClr val="00B0F0"/>
                </a:solidFill>
              </a:rPr>
              <a:t>       - medicínské </a:t>
            </a:r>
            <a:r>
              <a:rPr lang="cs-CZ" sz="2800" dirty="0" smtClean="0"/>
              <a:t>(mezinárodní a národní doporučení   odborné společnosti – klinický standard)</a:t>
            </a:r>
          </a:p>
          <a:p>
            <a:pPr marL="514350" indent="-514350">
              <a:buClr>
                <a:srgbClr val="FF3300"/>
              </a:buClr>
            </a:pPr>
            <a:r>
              <a:rPr lang="cs-CZ" sz="2800" b="1" dirty="0" smtClean="0">
                <a:solidFill>
                  <a:srgbClr val="00B0F0"/>
                </a:solidFill>
              </a:rPr>
              <a:t>       - úhradová vyhláška a indikační omezení </a:t>
            </a:r>
            <a:r>
              <a:rPr lang="cs-CZ" sz="2800" b="1" dirty="0" err="1" smtClean="0">
                <a:solidFill>
                  <a:srgbClr val="00B0F0"/>
                </a:solidFill>
              </a:rPr>
              <a:t>SÚKLu</a:t>
            </a:r>
            <a:r>
              <a:rPr lang="cs-CZ" sz="2800" dirty="0" smtClean="0">
                <a:solidFill>
                  <a:srgbClr val="00B0F0"/>
                </a:solidFill>
              </a:rPr>
              <a:t> </a:t>
            </a:r>
            <a:r>
              <a:rPr lang="cs-CZ" sz="2800" dirty="0" smtClean="0">
                <a:solidFill>
                  <a:schemeClr val="tx2"/>
                </a:solidFill>
              </a:rPr>
              <a:t>–</a:t>
            </a:r>
            <a:r>
              <a:rPr lang="cs-CZ" sz="2800" dirty="0" smtClean="0">
                <a:solidFill>
                  <a:srgbClr val="00B0F0"/>
                </a:solidFill>
              </a:rPr>
              <a:t>   </a:t>
            </a:r>
            <a:r>
              <a:rPr lang="cs-CZ" sz="2800" dirty="0" smtClean="0"/>
              <a:t>definuje eskalaci pro jednotlivé preparáty</a:t>
            </a:r>
          </a:p>
          <a:p>
            <a:pPr marL="514350" indent="-514350">
              <a:buClr>
                <a:srgbClr val="FF3300"/>
              </a:buClr>
            </a:pPr>
            <a:endParaRPr lang="cs-CZ" sz="2800" b="1" dirty="0" smtClean="0"/>
          </a:p>
          <a:p>
            <a:pPr marL="514350" indent="-514350">
              <a:buClr>
                <a:srgbClr val="FF3300"/>
              </a:buClr>
            </a:pPr>
            <a:r>
              <a:rPr lang="cs-CZ" sz="2800" b="1" i="1" dirty="0" smtClean="0"/>
              <a:t>       </a:t>
            </a:r>
            <a:endParaRPr lang="cs-CZ" sz="2800" i="1" dirty="0" smtClean="0"/>
          </a:p>
          <a:p>
            <a:pPr>
              <a:buClr>
                <a:srgbClr val="FF3300"/>
              </a:buClr>
            </a:pPr>
            <a:r>
              <a:rPr lang="cs-CZ" sz="2800" i="1" dirty="0" smtClean="0"/>
              <a:t>     - Důležité je využít </a:t>
            </a:r>
            <a:r>
              <a:rPr lang="cs-CZ" sz="2800" b="1" i="1" dirty="0" smtClean="0">
                <a:solidFill>
                  <a:srgbClr val="002060"/>
                </a:solidFill>
              </a:rPr>
              <a:t>terapeutické okno</a:t>
            </a:r>
            <a:r>
              <a:rPr lang="cs-CZ" sz="2800" i="1" dirty="0" smtClean="0">
                <a:solidFill>
                  <a:srgbClr val="002060"/>
                </a:solidFill>
              </a:rPr>
              <a:t> </a:t>
            </a:r>
            <a:r>
              <a:rPr lang="cs-CZ" sz="2800" i="1" dirty="0" smtClean="0"/>
              <a:t>co nejdříve    </a:t>
            </a:r>
          </a:p>
          <a:p>
            <a:pPr>
              <a:buClr>
                <a:srgbClr val="FF3300"/>
              </a:buClr>
            </a:pPr>
            <a:r>
              <a:rPr lang="cs-CZ" sz="2800" i="1" dirty="0" smtClean="0"/>
              <a:t>         od stanovení diagnózy</a:t>
            </a:r>
            <a:endParaRPr lang="cs-CZ" sz="2800" b="1" i="1" dirty="0" smtClean="0"/>
          </a:p>
          <a:p>
            <a:pPr marL="514350" indent="-514350">
              <a:buClr>
                <a:srgbClr val="FF3300"/>
              </a:buClr>
            </a:pPr>
            <a:endParaRPr lang="cs-CZ" sz="2800" dirty="0" smtClean="0">
              <a:solidFill>
                <a:schemeClr val="tx2"/>
              </a:solidFill>
            </a:endParaRPr>
          </a:p>
          <a:p>
            <a:pPr marL="514350" indent="-514350">
              <a:buClr>
                <a:srgbClr val="FF3300"/>
              </a:buClr>
            </a:pPr>
            <a:endParaRPr lang="cs-CZ" sz="2800" dirty="0"/>
          </a:p>
        </p:txBody>
      </p:sp>
      <p:sp>
        <p:nvSpPr>
          <p:cNvPr id="9" name="TextovéPole 6"/>
          <p:cNvSpPr txBox="1">
            <a:spLocks noChangeArrowheads="1"/>
          </p:cNvSpPr>
          <p:nvPr/>
        </p:nvSpPr>
        <p:spPr bwMode="auto">
          <a:xfrm>
            <a:off x="962628" y="225075"/>
            <a:ext cx="7521615" cy="523220"/>
          </a:xfrm>
          <a:prstGeom prst="rect">
            <a:avLst/>
          </a:prstGeom>
          <a:noFill/>
          <a:ln w="9525">
            <a:noFill/>
            <a:miter lim="800000"/>
            <a:headEnd/>
            <a:tailEnd/>
          </a:ln>
        </p:spPr>
        <p:txBody>
          <a:bodyPr wrap="square">
            <a:spAutoFit/>
          </a:bodyPr>
          <a:lstStyle/>
          <a:p>
            <a:pPr>
              <a:buClr>
                <a:srgbClr val="FF3300"/>
              </a:buClr>
            </a:pPr>
            <a:endParaRPr lang="cs-CZ" sz="28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cs-CZ" sz="4000" b="1" dirty="0" smtClean="0">
                <a:solidFill>
                  <a:srgbClr val="002060"/>
                </a:solidFill>
              </a:rPr>
              <a:t>Progrese postižení</a:t>
            </a:r>
            <a:endParaRPr lang="cs-CZ" sz="4000" b="1" dirty="0">
              <a:solidFill>
                <a:srgbClr val="002060"/>
              </a:solidFill>
            </a:endParaRPr>
          </a:p>
        </p:txBody>
      </p:sp>
      <p:sp>
        <p:nvSpPr>
          <p:cNvPr id="3" name="Content Placeholder 2"/>
          <p:cNvSpPr>
            <a:spLocks noGrp="1"/>
          </p:cNvSpPr>
          <p:nvPr>
            <p:ph idx="1"/>
          </p:nvPr>
        </p:nvSpPr>
        <p:spPr>
          <a:xfrm>
            <a:off x="457200" y="1600201"/>
            <a:ext cx="8229600" cy="1684783"/>
          </a:xfrm>
        </p:spPr>
        <p:txBody>
          <a:bodyPr>
            <a:normAutofit fontScale="62500" lnSpcReduction="20000"/>
          </a:bodyPr>
          <a:lstStyle/>
          <a:p>
            <a:r>
              <a:rPr lang="cs-CZ" dirty="0" smtClean="0"/>
              <a:t>Průběh RS ve dvou fázích</a:t>
            </a:r>
          </a:p>
          <a:p>
            <a:r>
              <a:rPr lang="cs-CZ" dirty="0"/>
              <a:t>M</a:t>
            </a:r>
            <a:r>
              <a:rPr lang="cs-CZ" dirty="0" smtClean="0"/>
              <a:t>ožnost ovlivnit (zpomalit) průběh onemocnění před dosažením EDSS 3</a:t>
            </a:r>
          </a:p>
          <a:p>
            <a:r>
              <a:rPr lang="cs-CZ" dirty="0" smtClean="0"/>
              <a:t>Doba do dosažení EDSS 4 je hlavním prediktorem doby do dosažení EDSS 6</a:t>
            </a:r>
          </a:p>
          <a:p>
            <a:r>
              <a:rPr lang="cs-CZ" dirty="0" smtClean="0"/>
              <a:t>Zastavení progrese postižení je žádoucí</a:t>
            </a:r>
            <a:endParaRPr lang="cs-CZ" dirty="0"/>
          </a:p>
        </p:txBody>
      </p:sp>
      <p:sp>
        <p:nvSpPr>
          <p:cNvPr id="4" name="Rectangle 3"/>
          <p:cNvSpPr/>
          <p:nvPr/>
        </p:nvSpPr>
        <p:spPr>
          <a:xfrm>
            <a:off x="251520" y="6586318"/>
            <a:ext cx="8712968" cy="261610"/>
          </a:xfrm>
          <a:prstGeom prst="rect">
            <a:avLst/>
          </a:prstGeom>
        </p:spPr>
        <p:txBody>
          <a:bodyPr wrap="square">
            <a:spAutoFit/>
          </a:bodyPr>
          <a:lstStyle/>
          <a:p>
            <a:r>
              <a:rPr lang="cs-CZ" sz="1100" dirty="0"/>
              <a:t>E. </a:t>
            </a:r>
            <a:r>
              <a:rPr lang="cs-CZ" sz="1100" dirty="0" err="1"/>
              <a:t>Leray</a:t>
            </a:r>
            <a:r>
              <a:rPr lang="cs-CZ" sz="1100" dirty="0"/>
              <a:t> et al</a:t>
            </a:r>
            <a:r>
              <a:rPr lang="cs-CZ" sz="1100" dirty="0" smtClean="0"/>
              <a:t>. </a:t>
            </a:r>
            <a:r>
              <a:rPr lang="en-US" sz="1100" dirty="0" smtClean="0"/>
              <a:t>Evidence </a:t>
            </a:r>
            <a:r>
              <a:rPr lang="en-US" sz="1100" dirty="0"/>
              <a:t>for a two-stage disability </a:t>
            </a:r>
            <a:r>
              <a:rPr lang="en-US" sz="1100" dirty="0" smtClean="0"/>
              <a:t>progression</a:t>
            </a:r>
            <a:r>
              <a:rPr lang="cs-CZ" sz="1100" dirty="0" smtClean="0"/>
              <a:t> in </a:t>
            </a:r>
            <a:r>
              <a:rPr lang="cs-CZ" sz="1100" dirty="0" err="1"/>
              <a:t>multiple</a:t>
            </a:r>
            <a:r>
              <a:rPr lang="cs-CZ" sz="1100" dirty="0"/>
              <a:t> </a:t>
            </a:r>
            <a:r>
              <a:rPr lang="cs-CZ" sz="1100" dirty="0" err="1" smtClean="0"/>
              <a:t>sclerosis</a:t>
            </a:r>
            <a:r>
              <a:rPr lang="cs-CZ" sz="1100" dirty="0" smtClean="0"/>
              <a:t>; Brain 2010; doi:10.1093/brain/awq076</a:t>
            </a:r>
            <a:endParaRPr lang="cs-CZ" sz="1100" dirty="0"/>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5575" y="2852936"/>
            <a:ext cx="7079872" cy="33123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51521" y="6200177"/>
            <a:ext cx="8712967" cy="430887"/>
          </a:xfrm>
          <a:prstGeom prst="rect">
            <a:avLst/>
          </a:prstGeom>
        </p:spPr>
        <p:txBody>
          <a:bodyPr wrap="square">
            <a:spAutoFit/>
          </a:bodyPr>
          <a:lstStyle/>
          <a:p>
            <a:r>
              <a:rPr lang="en-US" sz="1100" dirty="0"/>
              <a:t>Figure 1 Disability progression during Phase 2 (mean time from DSS 3 to DSS 6) in five subgroups defined according to the duration </a:t>
            </a:r>
            <a:r>
              <a:rPr lang="en-US" sz="1100" dirty="0" smtClean="0"/>
              <a:t>of Phase </a:t>
            </a:r>
            <a:r>
              <a:rPr lang="en-US" sz="1100" dirty="0"/>
              <a:t>1 (mean time from multiple sclerosis clinical onset to DSS 3) in the 718 multiple sclerosis patients who had reached both DSS 3 </a:t>
            </a:r>
            <a:r>
              <a:rPr lang="en-US" sz="1100" dirty="0" smtClean="0"/>
              <a:t>and </a:t>
            </a:r>
            <a:r>
              <a:rPr lang="cs-CZ" sz="1100" dirty="0" smtClean="0"/>
              <a:t>DSS </a:t>
            </a:r>
            <a:r>
              <a:rPr lang="cs-CZ" sz="1100" dirty="0"/>
              <a:t>6.</a:t>
            </a:r>
          </a:p>
        </p:txBody>
      </p:sp>
      <p:sp>
        <p:nvSpPr>
          <p:cNvPr id="10" name="Rectangle 9"/>
          <p:cNvSpPr/>
          <p:nvPr/>
        </p:nvSpPr>
        <p:spPr>
          <a:xfrm>
            <a:off x="1355391" y="4341353"/>
            <a:ext cx="4608512" cy="1080120"/>
          </a:xfrm>
          <a:prstGeom prst="rect">
            <a:avLst/>
          </a:prstGeom>
          <a:solidFill>
            <a:srgbClr val="92D050">
              <a:alpha val="23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4" name="Elbow Connector 13"/>
          <p:cNvCxnSpPr>
            <a:stCxn id="27" idx="3"/>
            <a:endCxn id="10" idx="3"/>
          </p:cNvCxnSpPr>
          <p:nvPr/>
        </p:nvCxnSpPr>
        <p:spPr>
          <a:xfrm flipH="1">
            <a:off x="5963903" y="2060848"/>
            <a:ext cx="2568537" cy="2820565"/>
          </a:xfrm>
          <a:prstGeom prst="bentConnector3">
            <a:avLst>
              <a:gd name="adj1" fmla="val -8900"/>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827584" y="1916832"/>
            <a:ext cx="7704856" cy="288032"/>
          </a:xfrm>
          <a:prstGeom prst="rect">
            <a:avLst/>
          </a:prstGeom>
          <a:solidFill>
            <a:srgbClr val="92D050">
              <a:alpha val="38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 xmlns:p14="http://schemas.microsoft.com/office/powerpoint/2010/main" val="28559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
          <p:cNvGraphicFramePr/>
          <p:nvPr>
            <p:extLst>
              <p:ext uri="{D42A27DB-BD31-4B8C-83A1-F6EECF244321}">
                <p14:modId xmlns="" xmlns:p14="http://schemas.microsoft.com/office/powerpoint/2010/main" val="3015510659"/>
              </p:ext>
            </p:extLst>
          </p:nvPr>
        </p:nvGraphicFramePr>
        <p:xfrm>
          <a:off x="251520" y="1181686"/>
          <a:ext cx="8554855" cy="5120640"/>
        </p:xfrm>
        <a:graphic>
          <a:graphicData uri="http://schemas.openxmlformats.org/drawingml/2006/chart">
            <c:chart xmlns:c="http://schemas.openxmlformats.org/drawingml/2006/chart" xmlns:r="http://schemas.openxmlformats.org/officeDocument/2006/relationships" r:id="rId3"/>
          </a:graphicData>
        </a:graphic>
      </p:graphicFrame>
      <p:sp>
        <p:nvSpPr>
          <p:cNvPr id="25603" name="Rectangle 2"/>
          <p:cNvSpPr>
            <a:spLocks noGrp="1"/>
          </p:cNvSpPr>
          <p:nvPr>
            <p:ph type="title"/>
          </p:nvPr>
        </p:nvSpPr>
        <p:spPr>
          <a:xfrm>
            <a:off x="0" y="188913"/>
            <a:ext cx="9144000" cy="1143000"/>
          </a:xfrm>
        </p:spPr>
        <p:txBody>
          <a:bodyPr/>
          <a:lstStyle/>
          <a:p>
            <a:r>
              <a:rPr lang="cs-CZ" sz="3600" b="1" dirty="0" smtClean="0">
                <a:solidFill>
                  <a:srgbClr val="002060"/>
                </a:solidFill>
              </a:rPr>
              <a:t>EDSS</a:t>
            </a:r>
            <a:r>
              <a:rPr lang="cs-CZ" sz="3600" dirty="0" smtClean="0">
                <a:solidFill>
                  <a:srgbClr val="002060"/>
                </a:solidFill>
              </a:rPr>
              <a:t> </a:t>
            </a:r>
            <a:br>
              <a:rPr lang="cs-CZ" sz="3600" dirty="0" smtClean="0">
                <a:solidFill>
                  <a:srgbClr val="002060"/>
                </a:solidFill>
              </a:rPr>
            </a:br>
            <a:r>
              <a:rPr lang="cs-CZ" sz="2800" dirty="0" smtClean="0">
                <a:solidFill>
                  <a:srgbClr val="002060"/>
                </a:solidFill>
              </a:rPr>
              <a:t>(pacienti s výchozími daty a daty po 1 roce)</a:t>
            </a:r>
          </a:p>
        </p:txBody>
      </p:sp>
      <p:sp>
        <p:nvSpPr>
          <p:cNvPr id="25604" name="Rectangle 4"/>
          <p:cNvSpPr>
            <a:spLocks noChangeArrowheads="1"/>
          </p:cNvSpPr>
          <p:nvPr/>
        </p:nvSpPr>
        <p:spPr bwMode="auto">
          <a:xfrm>
            <a:off x="352424" y="6135687"/>
            <a:ext cx="879157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ctr">
            <a:spAutoFit/>
          </a:bodyPr>
          <a:lstStyle/>
          <a:p>
            <a:r>
              <a:rPr lang="en-US" altLang="zh-CN" sz="1200" dirty="0"/>
              <a:t>* </a:t>
            </a:r>
            <a:r>
              <a:rPr lang="cs-CZ" altLang="zh-CN" sz="1200" dirty="0"/>
              <a:t>Výchozí </a:t>
            </a:r>
            <a:r>
              <a:rPr lang="en-US" altLang="zh-CN" sz="1200" dirty="0"/>
              <a:t>EDSS </a:t>
            </a:r>
            <a:r>
              <a:rPr lang="cs-CZ" altLang="zh-CN" sz="1200" dirty="0"/>
              <a:t>je první nechybějící hodnota </a:t>
            </a:r>
            <a:r>
              <a:rPr lang="en-US" altLang="zh-CN" sz="1200" dirty="0"/>
              <a:t>1) EDSS </a:t>
            </a:r>
            <a:r>
              <a:rPr lang="cs-CZ" altLang="zh-CN" sz="1200" dirty="0"/>
              <a:t>stanoveného při náboru</a:t>
            </a:r>
            <a:r>
              <a:rPr lang="en-US" altLang="zh-CN" sz="1200" dirty="0"/>
              <a:t>; 2) </a:t>
            </a:r>
            <a:r>
              <a:rPr lang="cs-CZ" altLang="zh-CN" sz="1200" dirty="0"/>
              <a:t>Lékařem hlášeného</a:t>
            </a:r>
            <a:r>
              <a:rPr lang="en-US" altLang="zh-CN" sz="1200" dirty="0"/>
              <a:t> EDSS </a:t>
            </a:r>
            <a:r>
              <a:rPr lang="cs-CZ" altLang="zh-CN" sz="1200" dirty="0"/>
              <a:t>při náboru</a:t>
            </a:r>
            <a:r>
              <a:rPr lang="en-US" altLang="zh-CN" sz="1200" dirty="0"/>
              <a:t>; 3) </a:t>
            </a:r>
            <a:r>
              <a:rPr lang="cs-CZ" altLang="zh-CN" sz="1200" dirty="0"/>
              <a:t>Posledního </a:t>
            </a:r>
            <a:r>
              <a:rPr lang="en-US" altLang="zh-CN" sz="1200" dirty="0"/>
              <a:t>EDSS </a:t>
            </a:r>
            <a:r>
              <a:rPr lang="cs-CZ" altLang="zh-CN" sz="1200" dirty="0"/>
              <a:t>hlášeného před náborem</a:t>
            </a:r>
            <a:r>
              <a:rPr lang="en-US" altLang="zh-CN" sz="1200" dirty="0"/>
              <a:t>.    </a:t>
            </a:r>
          </a:p>
        </p:txBody>
      </p:sp>
      <p:sp>
        <p:nvSpPr>
          <p:cNvPr id="25607" name="Text Box 10"/>
          <p:cNvSpPr txBox="1">
            <a:spLocks noChangeArrowheads="1"/>
          </p:cNvSpPr>
          <p:nvPr/>
        </p:nvSpPr>
        <p:spPr bwMode="auto">
          <a:xfrm>
            <a:off x="7088610" y="2832100"/>
            <a:ext cx="11271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N = 2064</a:t>
            </a:r>
            <a:endParaRPr lang="en-US" sz="1800"/>
          </a:p>
        </p:txBody>
      </p:sp>
      <p:sp>
        <p:nvSpPr>
          <p:cNvPr id="25608" name="TextBox 5"/>
          <p:cNvSpPr txBox="1">
            <a:spLocks noChangeArrowheads="1"/>
          </p:cNvSpPr>
          <p:nvPr/>
        </p:nvSpPr>
        <p:spPr bwMode="auto">
          <a:xfrm>
            <a:off x="7144172" y="3232150"/>
            <a:ext cx="13938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p </a:t>
            </a:r>
            <a:r>
              <a:rPr lang="en-US" sz="1800">
                <a:cs typeface="Arial" charset="0"/>
              </a:rPr>
              <a:t>&lt;</a:t>
            </a:r>
            <a:r>
              <a:rPr lang="cs-CZ" sz="1800">
                <a:cs typeface="Arial" charset="0"/>
              </a:rPr>
              <a:t> 0,0001</a:t>
            </a:r>
            <a:endParaRPr lang="en-US" sz="1800"/>
          </a:p>
        </p:txBody>
      </p:sp>
      <p:sp>
        <p:nvSpPr>
          <p:cNvPr id="25609" name="TextBox 2"/>
          <p:cNvSpPr txBox="1">
            <a:spLocks noChangeArrowheads="1"/>
          </p:cNvSpPr>
          <p:nvPr/>
        </p:nvSpPr>
        <p:spPr bwMode="auto">
          <a:xfrm>
            <a:off x="3483397" y="2833688"/>
            <a:ext cx="1214438"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N = 208</a:t>
            </a:r>
          </a:p>
        </p:txBody>
      </p:sp>
      <p:sp>
        <p:nvSpPr>
          <p:cNvPr id="25610" name="TextBox 4"/>
          <p:cNvSpPr txBox="1">
            <a:spLocks noChangeArrowheads="1"/>
          </p:cNvSpPr>
          <p:nvPr/>
        </p:nvSpPr>
        <p:spPr bwMode="auto">
          <a:xfrm>
            <a:off x="3504035" y="3217863"/>
            <a:ext cx="148907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p = 0,47</a:t>
            </a:r>
            <a:endParaRPr lang="en-US" sz="1800"/>
          </a:p>
        </p:txBody>
      </p:sp>
      <p:sp>
        <p:nvSpPr>
          <p:cNvPr id="25611" name="TextBox 1"/>
          <p:cNvSpPr txBox="1">
            <a:spLocks noChangeArrowheads="1"/>
          </p:cNvSpPr>
          <p:nvPr/>
        </p:nvSpPr>
        <p:spPr bwMode="auto">
          <a:xfrm>
            <a:off x="1619672" y="2846388"/>
            <a:ext cx="143668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N = 144</a:t>
            </a:r>
          </a:p>
        </p:txBody>
      </p:sp>
      <p:sp>
        <p:nvSpPr>
          <p:cNvPr id="25612" name="TextBox 3"/>
          <p:cNvSpPr txBox="1">
            <a:spLocks noChangeArrowheads="1"/>
          </p:cNvSpPr>
          <p:nvPr/>
        </p:nvSpPr>
        <p:spPr bwMode="auto">
          <a:xfrm>
            <a:off x="1646660" y="3217863"/>
            <a:ext cx="12287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p = 0,45</a:t>
            </a:r>
            <a:endParaRPr lang="en-US" sz="1800"/>
          </a:p>
        </p:txBody>
      </p:sp>
      <p:sp>
        <p:nvSpPr>
          <p:cNvPr id="25613" name="TextBox 2"/>
          <p:cNvSpPr txBox="1">
            <a:spLocks noChangeArrowheads="1"/>
          </p:cNvSpPr>
          <p:nvPr/>
        </p:nvSpPr>
        <p:spPr bwMode="auto">
          <a:xfrm>
            <a:off x="5253460" y="2844800"/>
            <a:ext cx="1214437"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N = 270</a:t>
            </a:r>
          </a:p>
        </p:txBody>
      </p:sp>
      <p:sp>
        <p:nvSpPr>
          <p:cNvPr id="25614" name="TextBox 4"/>
          <p:cNvSpPr txBox="1">
            <a:spLocks noChangeArrowheads="1"/>
          </p:cNvSpPr>
          <p:nvPr/>
        </p:nvSpPr>
        <p:spPr bwMode="auto">
          <a:xfrm>
            <a:off x="5315372" y="3201988"/>
            <a:ext cx="148907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cs-CZ" sz="1800"/>
              <a:t>p = 0,61</a:t>
            </a:r>
            <a:endParaRPr lang="en-US" sz="1800"/>
          </a:p>
        </p:txBody>
      </p:sp>
      <p:sp>
        <p:nvSpPr>
          <p:cNvPr id="13" name="TextBox 12"/>
          <p:cNvSpPr txBox="1"/>
          <p:nvPr/>
        </p:nvSpPr>
        <p:spPr>
          <a:xfrm>
            <a:off x="395536" y="6525344"/>
            <a:ext cx="2232248" cy="276999"/>
          </a:xfrm>
          <a:prstGeom prst="rect">
            <a:avLst/>
          </a:prstGeom>
          <a:noFill/>
        </p:spPr>
        <p:txBody>
          <a:bodyPr wrap="square" rtlCol="0">
            <a:spAutoFit/>
          </a:bodyPr>
          <a:lstStyle/>
          <a:p>
            <a:r>
              <a:rPr lang="cs-CZ" sz="1200" dirty="0" err="1" smtClean="0"/>
              <a:t>BiogenIdec</a:t>
            </a:r>
            <a:r>
              <a:rPr lang="cs-CZ" sz="1200" dirty="0" smtClean="0"/>
              <a:t> data on </a:t>
            </a:r>
            <a:r>
              <a:rPr lang="cs-CZ" sz="1200" dirty="0" err="1" smtClean="0"/>
              <a:t>file</a:t>
            </a:r>
            <a:endParaRPr lang="cs-CZ" sz="1200" dirty="0"/>
          </a:p>
        </p:txBody>
      </p:sp>
    </p:spTree>
    <p:extLst>
      <p:ext uri="{BB962C8B-B14F-4D97-AF65-F5344CB8AC3E}">
        <p14:creationId xmlns="" xmlns:p14="http://schemas.microsoft.com/office/powerpoint/2010/main" val="3581113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30726" name="TextovéPole 6"/>
          <p:cNvSpPr txBox="1">
            <a:spLocks noChangeArrowheads="1"/>
          </p:cNvSpPr>
          <p:nvPr/>
        </p:nvSpPr>
        <p:spPr bwMode="auto">
          <a:xfrm>
            <a:off x="342900" y="1165438"/>
            <a:ext cx="8801100" cy="5253233"/>
          </a:xfrm>
          <a:prstGeom prst="rect">
            <a:avLst/>
          </a:prstGeom>
          <a:noFill/>
          <a:ln w="9525">
            <a:noFill/>
            <a:miter lim="800000"/>
            <a:headEnd/>
            <a:tailEnd/>
          </a:ln>
        </p:spPr>
        <p:txBody>
          <a:bodyPr wrap="square">
            <a:spAutoFit/>
          </a:bodyPr>
          <a:lstStyle/>
          <a:p>
            <a:pPr marL="514350" indent="-514350">
              <a:buClr>
                <a:srgbClr val="FF3300"/>
              </a:buClr>
            </a:pPr>
            <a:r>
              <a:rPr lang="cs-CZ" sz="2800" dirty="0" smtClean="0">
                <a:solidFill>
                  <a:srgbClr val="FF0000"/>
                </a:solidFill>
              </a:rPr>
              <a:t>3.   Důvody pro ukončení biologické léčby </a:t>
            </a:r>
          </a:p>
          <a:p>
            <a:pPr marL="514350" indent="-514350">
              <a:buClr>
                <a:srgbClr val="FF3300"/>
              </a:buClr>
            </a:pPr>
            <a:r>
              <a:rPr lang="cs-CZ" sz="2800" dirty="0" smtClean="0">
                <a:solidFill>
                  <a:srgbClr val="00B0F0"/>
                </a:solidFill>
              </a:rPr>
              <a:t>      - medicínské </a:t>
            </a:r>
            <a:r>
              <a:rPr lang="cs-CZ" sz="2800" dirty="0" smtClean="0"/>
              <a:t>(mezinárodní a národní doporučení)</a:t>
            </a:r>
            <a:endParaRPr lang="cs-CZ" sz="2800" dirty="0" smtClean="0">
              <a:solidFill>
                <a:srgbClr val="FF0000"/>
              </a:solidFill>
            </a:endParaRPr>
          </a:p>
          <a:p>
            <a:pPr marL="514350" indent="-514350">
              <a:buClr>
                <a:srgbClr val="FF3300"/>
              </a:buClr>
            </a:pPr>
            <a:r>
              <a:rPr lang="cs-CZ" sz="2800" dirty="0" smtClean="0">
                <a:solidFill>
                  <a:schemeClr val="tx2"/>
                </a:solidFill>
              </a:rPr>
              <a:t> </a:t>
            </a:r>
            <a:r>
              <a:rPr lang="cs-CZ" sz="2800" dirty="0" smtClean="0">
                <a:solidFill>
                  <a:srgbClr val="00B0F0"/>
                </a:solidFill>
              </a:rPr>
              <a:t>     - indikační omezení </a:t>
            </a:r>
            <a:r>
              <a:rPr lang="cs-CZ" sz="2800" dirty="0" err="1" smtClean="0">
                <a:solidFill>
                  <a:srgbClr val="00B0F0"/>
                </a:solidFill>
              </a:rPr>
              <a:t>SÚKLu</a:t>
            </a:r>
            <a:r>
              <a:rPr lang="cs-CZ" sz="2800" dirty="0" smtClean="0">
                <a:solidFill>
                  <a:srgbClr val="00B0F0"/>
                </a:solidFill>
              </a:rPr>
              <a:t> </a:t>
            </a:r>
            <a:r>
              <a:rPr lang="cs-CZ" sz="2800" dirty="0" smtClean="0"/>
              <a:t>– regulující ukončení terapie biologickou léčbu RS</a:t>
            </a:r>
          </a:p>
          <a:p>
            <a:pPr marL="514350" indent="-514350">
              <a:buClr>
                <a:srgbClr val="FF3300"/>
              </a:buClr>
            </a:pPr>
            <a:r>
              <a:rPr lang="cs-CZ" sz="2800" dirty="0" smtClean="0"/>
              <a:t>        </a:t>
            </a:r>
          </a:p>
          <a:p>
            <a:pPr marL="457200" indent="-457200">
              <a:spcBef>
                <a:spcPts val="500"/>
              </a:spcBef>
              <a:buNone/>
              <a:defRPr/>
            </a:pPr>
            <a:r>
              <a:rPr lang="cs-CZ" sz="2800" dirty="0" smtClean="0"/>
              <a:t>      -&gt; jsou ve shodě, </a:t>
            </a:r>
            <a:r>
              <a:rPr lang="cs-CZ" sz="2800" dirty="0" smtClean="0">
                <a:solidFill>
                  <a:srgbClr val="002060"/>
                </a:solidFill>
              </a:rPr>
              <a:t>ztráta schopnosti chůze, jako důvod  pro ukončení biologické léčby RS, se rozumí dosažení </a:t>
            </a:r>
            <a:r>
              <a:rPr lang="cs-CZ" sz="2800" dirty="0" smtClean="0">
                <a:solidFill>
                  <a:srgbClr val="00B0F0"/>
                </a:solidFill>
              </a:rPr>
              <a:t>EDSS více než 6,5, tj. </a:t>
            </a:r>
            <a:r>
              <a:rPr lang="cs-CZ" sz="2800" b="1" dirty="0" smtClean="0">
                <a:solidFill>
                  <a:srgbClr val="00B0F0"/>
                </a:solidFill>
              </a:rPr>
              <a:t>EDSS </a:t>
            </a:r>
            <a:r>
              <a:rPr lang="cs-CZ" sz="2800" b="1" u="sng" dirty="0" smtClean="0">
                <a:solidFill>
                  <a:srgbClr val="00B0F0"/>
                </a:solidFill>
              </a:rPr>
              <a:t>&gt;</a:t>
            </a:r>
            <a:r>
              <a:rPr lang="cs-CZ" sz="2800" b="1" dirty="0" smtClean="0">
                <a:solidFill>
                  <a:srgbClr val="00B0F0"/>
                </a:solidFill>
              </a:rPr>
              <a:t> 7,0</a:t>
            </a:r>
            <a:r>
              <a:rPr lang="cs-CZ" sz="2800" dirty="0" smtClean="0">
                <a:solidFill>
                  <a:srgbClr val="00B0F0"/>
                </a:solidFill>
              </a:rPr>
              <a:t> </a:t>
            </a:r>
            <a:endParaRPr lang="cs-CZ" sz="2800" dirty="0" smtClean="0">
              <a:solidFill>
                <a:srgbClr val="002060"/>
              </a:solidFill>
            </a:endParaRPr>
          </a:p>
          <a:p>
            <a:pPr marL="514350" indent="-514350">
              <a:lnSpc>
                <a:spcPct val="80000"/>
              </a:lnSpc>
            </a:pPr>
            <a:r>
              <a:rPr lang="cs-CZ" sz="3600" b="1" dirty="0" smtClean="0">
                <a:solidFill>
                  <a:schemeClr val="tx2">
                    <a:lumMod val="75000"/>
                  </a:schemeClr>
                </a:solidFill>
              </a:rPr>
              <a:t/>
            </a:r>
            <a:br>
              <a:rPr lang="cs-CZ" sz="3600" b="1" dirty="0" smtClean="0">
                <a:solidFill>
                  <a:schemeClr val="tx2">
                    <a:lumMod val="75000"/>
                  </a:schemeClr>
                </a:solidFill>
              </a:rPr>
            </a:br>
            <a:r>
              <a:rPr lang="cs-CZ" sz="2800" dirty="0" smtClean="0"/>
              <a:t> </a:t>
            </a:r>
          </a:p>
          <a:p>
            <a:pPr>
              <a:buClr>
                <a:srgbClr val="FF3300"/>
              </a:buClr>
            </a:pPr>
            <a:endParaRPr lang="cs-CZ" sz="2800" dirty="0" smtClean="0"/>
          </a:p>
          <a:p>
            <a:pPr>
              <a:buClr>
                <a:srgbClr val="FF3300"/>
              </a:buClr>
            </a:pPr>
            <a:endParaRPr lang="cs-CZ" sz="2800" dirty="0"/>
          </a:p>
        </p:txBody>
      </p:sp>
      <p:sp>
        <p:nvSpPr>
          <p:cNvPr id="9" name="TextovéPole 6"/>
          <p:cNvSpPr txBox="1">
            <a:spLocks noChangeArrowheads="1"/>
          </p:cNvSpPr>
          <p:nvPr/>
        </p:nvSpPr>
        <p:spPr bwMode="auto">
          <a:xfrm>
            <a:off x="962628" y="225075"/>
            <a:ext cx="7521615" cy="523220"/>
          </a:xfrm>
          <a:prstGeom prst="rect">
            <a:avLst/>
          </a:prstGeom>
          <a:noFill/>
          <a:ln w="9525">
            <a:noFill/>
            <a:miter lim="800000"/>
            <a:headEnd/>
            <a:tailEnd/>
          </a:ln>
        </p:spPr>
        <p:txBody>
          <a:bodyPr wrap="square">
            <a:spAutoFit/>
          </a:bodyPr>
          <a:lstStyle/>
          <a:p>
            <a:pPr>
              <a:buClr>
                <a:srgbClr val="FF3300"/>
              </a:buClr>
            </a:pPr>
            <a:endParaRPr lang="cs-CZ" sz="28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94014" y="1988839"/>
            <a:ext cx="8670474" cy="35213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cs-CZ" b="1" dirty="0" smtClean="0">
                <a:solidFill>
                  <a:srgbClr val="002060"/>
                </a:solidFill>
              </a:rPr>
              <a:t>Dopady roztroušené sklerózy - </a:t>
            </a:r>
            <a:r>
              <a:rPr lang="cs-CZ" b="1" dirty="0">
                <a:solidFill>
                  <a:srgbClr val="002060"/>
                </a:solidFill>
              </a:rPr>
              <a:t>f</a:t>
            </a:r>
            <a:r>
              <a:rPr lang="cs-CZ" b="1" dirty="0" smtClean="0">
                <a:solidFill>
                  <a:srgbClr val="002060"/>
                </a:solidFill>
              </a:rPr>
              <a:t>yzické postižení (EDSS)</a:t>
            </a:r>
            <a:endParaRPr lang="cs-CZ" b="1" dirty="0">
              <a:solidFill>
                <a:srgbClr val="002060"/>
              </a:solidFill>
            </a:endParaRPr>
          </a:p>
        </p:txBody>
      </p:sp>
      <p:sp>
        <p:nvSpPr>
          <p:cNvPr id="3" name="Content Placeholder 2"/>
          <p:cNvSpPr>
            <a:spLocks noGrp="1"/>
          </p:cNvSpPr>
          <p:nvPr>
            <p:ph idx="1"/>
          </p:nvPr>
        </p:nvSpPr>
        <p:spPr/>
        <p:txBody>
          <a:bodyPr>
            <a:normAutofit/>
          </a:bodyPr>
          <a:lstStyle/>
          <a:p>
            <a:r>
              <a:rPr lang="cs-CZ" sz="2400" dirty="0" smtClean="0"/>
              <a:t>Polovina pacientů dosáhne během 12 let nevratného postižení</a:t>
            </a:r>
            <a:endParaRPr lang="cs-CZ" sz="2400" dirty="0"/>
          </a:p>
        </p:txBody>
      </p:sp>
      <p:sp>
        <p:nvSpPr>
          <p:cNvPr id="4" name="Rectangle 3"/>
          <p:cNvSpPr/>
          <p:nvPr/>
        </p:nvSpPr>
        <p:spPr>
          <a:xfrm>
            <a:off x="3707904" y="2633400"/>
            <a:ext cx="1014857" cy="245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TextBox 4"/>
          <p:cNvSpPr txBox="1"/>
          <p:nvPr/>
        </p:nvSpPr>
        <p:spPr>
          <a:xfrm>
            <a:off x="3779912" y="5336341"/>
            <a:ext cx="4320480" cy="646331"/>
          </a:xfrm>
          <a:prstGeom prst="rect">
            <a:avLst/>
          </a:prstGeom>
          <a:noFill/>
          <a:ln>
            <a:solidFill>
              <a:schemeClr val="accent1"/>
            </a:solidFill>
          </a:ln>
        </p:spPr>
        <p:txBody>
          <a:bodyPr wrap="square" rtlCol="0">
            <a:spAutoFit/>
          </a:bodyPr>
          <a:lstStyle/>
          <a:p>
            <a:r>
              <a:rPr lang="cs-CZ" dirty="0" smtClean="0"/>
              <a:t>Postižení v takové míře, že si je jej pacient trvale vědom </a:t>
            </a:r>
            <a:endParaRPr lang="cs-CZ" dirty="0"/>
          </a:p>
        </p:txBody>
      </p:sp>
      <p:cxnSp>
        <p:nvCxnSpPr>
          <p:cNvPr id="7" name="Straight Arrow Connector 6"/>
          <p:cNvCxnSpPr/>
          <p:nvPr/>
        </p:nvCxnSpPr>
        <p:spPr>
          <a:xfrm flipV="1">
            <a:off x="4211960" y="5085184"/>
            <a:ext cx="0" cy="2511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94014" y="6237312"/>
            <a:ext cx="8670474" cy="461665"/>
          </a:xfrm>
          <a:prstGeom prst="rect">
            <a:avLst/>
          </a:prstGeom>
          <a:noFill/>
        </p:spPr>
        <p:txBody>
          <a:bodyPr wrap="square" rtlCol="0">
            <a:spAutoFit/>
          </a:bodyPr>
          <a:lstStyle/>
          <a:p>
            <a:r>
              <a:rPr lang="cs-CZ" sz="1200" dirty="0" err="1" smtClean="0"/>
              <a:t>Weinshenker</a:t>
            </a:r>
            <a:r>
              <a:rPr lang="cs-CZ" sz="1200" dirty="0" smtClean="0"/>
              <a:t> et al. </a:t>
            </a:r>
            <a:r>
              <a:rPr lang="en-US" sz="1200" dirty="0"/>
              <a:t>Brain. </a:t>
            </a:r>
            <a:r>
              <a:rPr lang="en-US" sz="1200" dirty="0" smtClean="0"/>
              <a:t>1989;112:133–146</a:t>
            </a:r>
            <a:r>
              <a:rPr lang="cs-CZ" sz="1200" dirty="0"/>
              <a:t>; </a:t>
            </a:r>
            <a:r>
              <a:rPr lang="cs-CZ" sz="1200" dirty="0" err="1" smtClean="0"/>
              <a:t>Confavreux</a:t>
            </a:r>
            <a:r>
              <a:rPr lang="en-US" sz="1200" dirty="0" smtClean="0"/>
              <a:t> C </a:t>
            </a:r>
            <a:r>
              <a:rPr lang="en-US" sz="1200" dirty="0"/>
              <a:t>e</a:t>
            </a:r>
            <a:r>
              <a:rPr lang="en-US" sz="1200" dirty="0" smtClean="0"/>
              <a:t>t al.</a:t>
            </a:r>
            <a:r>
              <a:rPr lang="cs-CZ" sz="1200" dirty="0" smtClean="0"/>
              <a:t> </a:t>
            </a:r>
            <a:r>
              <a:rPr lang="cs-CZ" sz="1200" dirty="0"/>
              <a:t>N </a:t>
            </a:r>
            <a:r>
              <a:rPr lang="cs-CZ" sz="1200" dirty="0" err="1"/>
              <a:t>Engl</a:t>
            </a:r>
            <a:r>
              <a:rPr lang="cs-CZ" sz="1200" dirty="0"/>
              <a:t> J Med 2000; </a:t>
            </a:r>
            <a:r>
              <a:rPr lang="cs-CZ" sz="1200" dirty="0" smtClean="0"/>
              <a:t>343:1430-143; </a:t>
            </a:r>
            <a:r>
              <a:rPr lang="cs-CZ" sz="1200" dirty="0" err="1" smtClean="0"/>
              <a:t>Compston</a:t>
            </a:r>
            <a:r>
              <a:rPr lang="cs-CZ" sz="1200" dirty="0" smtClean="0"/>
              <a:t> A. </a:t>
            </a:r>
            <a:r>
              <a:rPr lang="cs-CZ" sz="1200" i="1" dirty="0" err="1" smtClean="0"/>
              <a:t>McAlpine</a:t>
            </a:r>
            <a:r>
              <a:rPr lang="en-US" sz="1200" i="1" dirty="0" smtClean="0"/>
              <a:t>’s Multiple Sclerosis</a:t>
            </a:r>
            <a:r>
              <a:rPr lang="en-US" sz="1200" dirty="0" smtClean="0"/>
              <a:t>, 3rd ed. London: Churchill Livingstone; </a:t>
            </a:r>
            <a:r>
              <a:rPr lang="en-US" sz="1200" dirty="0" err="1" smtClean="0"/>
              <a:t>Ebers</a:t>
            </a:r>
            <a:r>
              <a:rPr lang="en-US" sz="1200" dirty="0" smtClean="0"/>
              <a:t> et al. J </a:t>
            </a:r>
            <a:r>
              <a:rPr lang="en-US" sz="1200" dirty="0" err="1" smtClean="0"/>
              <a:t>Neurol</a:t>
            </a:r>
            <a:r>
              <a:rPr lang="en-US" sz="1200" dirty="0" smtClean="0"/>
              <a:t> 2006 253 [S6]: VI/3 – VI/8</a:t>
            </a:r>
          </a:p>
        </p:txBody>
      </p:sp>
    </p:spTree>
    <p:extLst>
      <p:ext uri="{BB962C8B-B14F-4D97-AF65-F5344CB8AC3E}">
        <p14:creationId xmlns="" xmlns:p14="http://schemas.microsoft.com/office/powerpoint/2010/main" val="27471863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r>
              <a:rPr lang="cs-CZ" sz="3600" b="1" dirty="0" smtClean="0">
                <a:solidFill>
                  <a:srgbClr val="002060"/>
                </a:solidFill>
              </a:rPr>
              <a:t>Vliv </a:t>
            </a:r>
            <a:r>
              <a:rPr lang="cs-CZ" sz="3600" b="1" dirty="0" err="1" smtClean="0">
                <a:solidFill>
                  <a:srgbClr val="002060"/>
                </a:solidFill>
              </a:rPr>
              <a:t>natalizumabu</a:t>
            </a:r>
            <a:r>
              <a:rPr lang="cs-CZ" sz="3600" b="1" dirty="0" smtClean="0">
                <a:solidFill>
                  <a:srgbClr val="002060"/>
                </a:solidFill>
              </a:rPr>
              <a:t> na kortikální atrofii</a:t>
            </a:r>
            <a:endParaRPr lang="en-US" sz="3600" b="1" dirty="0" smtClean="0">
              <a:solidFill>
                <a:srgbClr val="002060"/>
              </a:solidFill>
            </a:endParaRPr>
          </a:p>
        </p:txBody>
      </p:sp>
      <p:sp>
        <p:nvSpPr>
          <p:cNvPr id="11" name="TextBox 10"/>
          <p:cNvSpPr txBox="1"/>
          <p:nvPr/>
        </p:nvSpPr>
        <p:spPr>
          <a:xfrm>
            <a:off x="6250633" y="3635813"/>
            <a:ext cx="756938" cy="307777"/>
          </a:xfrm>
          <a:prstGeom prst="rect">
            <a:avLst/>
          </a:prstGeom>
          <a:noFill/>
        </p:spPr>
        <p:txBody>
          <a:bodyPr wrap="none" rtlCol="0">
            <a:spAutoFit/>
          </a:bodyPr>
          <a:lstStyle/>
          <a:p>
            <a:r>
              <a:rPr lang="en-US" sz="1400" b="1" i="1" dirty="0" smtClean="0"/>
              <a:t>P</a:t>
            </a:r>
            <a:r>
              <a:rPr lang="en-US" sz="1400" b="1" dirty="0" smtClean="0"/>
              <a:t>=0.28</a:t>
            </a:r>
            <a:endParaRPr lang="en-US" sz="1400" b="1" dirty="0"/>
          </a:p>
        </p:txBody>
      </p:sp>
      <p:sp>
        <p:nvSpPr>
          <p:cNvPr id="12" name="TextBox 11"/>
          <p:cNvSpPr txBox="1"/>
          <p:nvPr/>
        </p:nvSpPr>
        <p:spPr>
          <a:xfrm>
            <a:off x="6250633" y="3976472"/>
            <a:ext cx="955711" cy="307777"/>
          </a:xfrm>
          <a:prstGeom prst="rect">
            <a:avLst/>
          </a:prstGeom>
          <a:noFill/>
        </p:spPr>
        <p:txBody>
          <a:bodyPr wrap="none" rtlCol="0">
            <a:spAutoFit/>
          </a:bodyPr>
          <a:lstStyle/>
          <a:p>
            <a:r>
              <a:rPr lang="en-US" sz="1400" b="1" i="1" dirty="0" smtClean="0"/>
              <a:t>P</a:t>
            </a:r>
            <a:r>
              <a:rPr lang="en-US" sz="1400" b="1" dirty="0" smtClean="0"/>
              <a:t>&lt;0.0001</a:t>
            </a:r>
            <a:endParaRPr lang="en-US" sz="1400" b="1" dirty="0"/>
          </a:p>
        </p:txBody>
      </p:sp>
      <p:sp>
        <p:nvSpPr>
          <p:cNvPr id="13" name="Rectangle 5"/>
          <p:cNvSpPr txBox="1">
            <a:spLocks noChangeArrowheads="1"/>
          </p:cNvSpPr>
          <p:nvPr/>
        </p:nvSpPr>
        <p:spPr>
          <a:xfrm>
            <a:off x="457200" y="6400800"/>
            <a:ext cx="2133600" cy="32067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9F1E3C80-D2C9-4F4A-A607-877A6823C260}" type="slidenum">
              <a:rPr kumimoji="0" lang="en-US" sz="1100" b="0" i="0" u="none" strike="noStrike" kern="1200" cap="none" spc="0" normalizeH="0" baseline="0" noProof="0" smtClean="0">
                <a:ln>
                  <a:noFill/>
                </a:ln>
                <a:solidFill>
                  <a:schemeClr val="bg1">
                    <a:lumMod val="50000"/>
                  </a:schemeClr>
                </a:solidFill>
                <a:effectLst/>
                <a:uLnTx/>
                <a:uFillTx/>
                <a:latin typeface="Arial"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28</a:t>
            </a:fld>
            <a:endParaRPr kumimoji="0" lang="en-US" sz="1100" b="0" i="0" u="none" strike="noStrike" kern="1200" cap="none" spc="0" normalizeH="0" baseline="0" noProof="0" dirty="0">
              <a:ln>
                <a:noFill/>
              </a:ln>
              <a:solidFill>
                <a:schemeClr val="bg1">
                  <a:lumMod val="50000"/>
                </a:schemeClr>
              </a:solidFill>
              <a:effectLst/>
              <a:uLnTx/>
              <a:uFillTx/>
              <a:latin typeface="Arial" pitchFamily="34" charset="0"/>
              <a:ea typeface="+mn-ea"/>
              <a:cs typeface="+mn-cs"/>
            </a:endParaRPr>
          </a:p>
        </p:txBody>
      </p:sp>
      <p:graphicFrame>
        <p:nvGraphicFramePr>
          <p:cNvPr id="20" name="Table 19"/>
          <p:cNvGraphicFramePr>
            <a:graphicFrameLocks noGrp="1"/>
          </p:cNvGraphicFramePr>
          <p:nvPr>
            <p:extLst>
              <p:ext uri="{D42A27DB-BD31-4B8C-83A1-F6EECF244321}">
                <p14:modId xmlns:p14="http://schemas.microsoft.com/office/powerpoint/2010/main" xmlns="" val="1476764311"/>
              </p:ext>
            </p:extLst>
          </p:nvPr>
        </p:nvGraphicFramePr>
        <p:xfrm>
          <a:off x="277399" y="1626572"/>
          <a:ext cx="8507004" cy="2743200"/>
        </p:xfrm>
        <a:graphic>
          <a:graphicData uri="http://schemas.openxmlformats.org/drawingml/2006/table">
            <a:tbl>
              <a:tblPr firstRow="1">
                <a:tableStyleId>{85BE263C-DBD7-4A20-BB59-AAB30ACAA65A}</a:tableStyleId>
              </a:tblPr>
              <a:tblGrid>
                <a:gridCol w="2383607"/>
                <a:gridCol w="1869895"/>
                <a:gridCol w="2126751"/>
                <a:gridCol w="2126751"/>
              </a:tblGrid>
              <a:tr h="370840">
                <a:tc>
                  <a:txBody>
                    <a:bodyPr/>
                    <a:lstStyle/>
                    <a:p>
                      <a:r>
                        <a:rPr lang="cs-CZ" sz="1400" dirty="0" smtClean="0"/>
                        <a:t>Průměr </a:t>
                      </a:r>
                      <a:r>
                        <a:rPr lang="en-US" sz="1400" dirty="0" smtClean="0"/>
                        <a:t>(SD; </a:t>
                      </a:r>
                      <a:r>
                        <a:rPr lang="cs-CZ" sz="1400" dirty="0" smtClean="0"/>
                        <a:t>rozpětí</a:t>
                      </a:r>
                      <a:r>
                        <a:rPr lang="en-US" sz="1400" dirty="0" smtClean="0"/>
                        <a:t>)</a:t>
                      </a:r>
                      <a:endParaRPr lang="en-GB" sz="1400" b="1" dirty="0"/>
                    </a:p>
                  </a:txBody>
                  <a:tcPr anchor="ctr">
                    <a:lnT w="28575" cap="flat" cmpd="sng" algn="ctr">
                      <a:noFill/>
                      <a:prstDash val="solid"/>
                      <a:round/>
                      <a:headEnd type="none" w="med" len="med"/>
                      <a:tailEnd type="none" w="med" len="med"/>
                    </a:lnT>
                    <a:solidFill>
                      <a:schemeClr val="tx2"/>
                    </a:solidFill>
                  </a:tcPr>
                </a:tc>
                <a:tc>
                  <a:txBody>
                    <a:bodyPr/>
                    <a:lstStyle/>
                    <a:p>
                      <a:pPr algn="ctr"/>
                      <a:r>
                        <a:rPr lang="en-US" sz="1400" dirty="0" smtClean="0"/>
                        <a:t>Natalizumab</a:t>
                      </a:r>
                      <a:endParaRPr lang="cs-CZ" sz="1400" dirty="0" smtClean="0"/>
                    </a:p>
                    <a:p>
                      <a:pPr algn="ctr"/>
                      <a:r>
                        <a:rPr lang="cs-CZ" sz="1400" b="0" dirty="0" smtClean="0"/>
                        <a:t>(n = 35)</a:t>
                      </a:r>
                      <a:endParaRPr lang="en-GB" sz="1400" b="0" dirty="0"/>
                    </a:p>
                  </a:txBody>
                  <a:tcPr anchor="ctr">
                    <a:lnT w="28575" cap="flat" cmpd="sng" algn="ctr">
                      <a:noFill/>
                      <a:prstDash val="solid"/>
                      <a:round/>
                      <a:headEnd type="none" w="med" len="med"/>
                      <a:tailEnd type="none" w="med" len="med"/>
                    </a:lnT>
                    <a:solidFill>
                      <a:schemeClr val="tx2"/>
                    </a:solidFill>
                  </a:tcPr>
                </a:tc>
                <a:tc>
                  <a:txBody>
                    <a:bodyPr/>
                    <a:lstStyle/>
                    <a:p>
                      <a:pPr algn="ctr"/>
                      <a:r>
                        <a:rPr lang="en-US" sz="1400" b="1" kern="1200" dirty="0" smtClean="0">
                          <a:solidFill>
                            <a:schemeClr val="lt1"/>
                          </a:solidFill>
                          <a:latin typeface="+mn-lt"/>
                          <a:ea typeface="+mn-ea"/>
                          <a:cs typeface="+mn-cs"/>
                        </a:rPr>
                        <a:t>IFN</a:t>
                      </a:r>
                      <a:r>
                        <a:rPr lang="en-US" sz="1400" b="1" kern="1200" dirty="0" smtClean="0">
                          <a:solidFill>
                            <a:schemeClr val="lt1"/>
                          </a:solidFill>
                          <a:latin typeface="+mn-lt"/>
                          <a:ea typeface="+mn-ea"/>
                          <a:cs typeface="+mn-cs"/>
                          <a:sym typeface="Symbol"/>
                        </a:rPr>
                        <a:t>-1a</a:t>
                      </a:r>
                      <a:endParaRPr lang="cs-CZ" sz="1400" b="1" kern="1200" dirty="0" smtClean="0">
                        <a:solidFill>
                          <a:schemeClr val="lt1"/>
                        </a:solidFill>
                        <a:latin typeface="+mn-lt"/>
                        <a:ea typeface="+mn-ea"/>
                        <a:cs typeface="+mn-cs"/>
                        <a:sym typeface="Symbol"/>
                      </a:endParaRPr>
                    </a:p>
                    <a:p>
                      <a:pPr marL="0" marR="0" indent="0" algn="ctr" defTabSz="914400" rtl="0" eaLnBrk="1" fontAlgn="auto" latinLnBrk="0" hangingPunct="1">
                        <a:lnSpc>
                          <a:spcPct val="100000"/>
                        </a:lnSpc>
                        <a:spcBef>
                          <a:spcPts val="0"/>
                        </a:spcBef>
                        <a:spcAft>
                          <a:spcPts val="0"/>
                        </a:spcAft>
                        <a:buClrTx/>
                        <a:buSzTx/>
                        <a:buFontTx/>
                        <a:buNone/>
                        <a:tabLst/>
                        <a:defRPr/>
                      </a:pPr>
                      <a:r>
                        <a:rPr lang="cs-CZ" sz="1400" b="0" dirty="0" smtClean="0"/>
                        <a:t>(n = 50)</a:t>
                      </a:r>
                      <a:endParaRPr lang="en-GB" sz="1400" b="0" dirty="0" smtClean="0"/>
                    </a:p>
                  </a:txBody>
                  <a:tcPr anchor="ctr">
                    <a:lnT w="28575" cap="flat" cmpd="sng" algn="ctr">
                      <a:noFill/>
                      <a:prstDash val="solid"/>
                      <a:round/>
                      <a:headEnd type="none" w="med" len="med"/>
                      <a:tailEnd type="none" w="med" len="med"/>
                    </a:lnT>
                    <a:solidFill>
                      <a:schemeClr val="tx2"/>
                    </a:solidFill>
                  </a:tcPr>
                </a:tc>
                <a:tc>
                  <a:txBody>
                    <a:bodyPr/>
                    <a:lstStyle/>
                    <a:p>
                      <a:pPr algn="ctr"/>
                      <a:r>
                        <a:rPr lang="cs-CZ" sz="1400" dirty="0" smtClean="0"/>
                        <a:t>Neléčení</a:t>
                      </a:r>
                    </a:p>
                    <a:p>
                      <a:pPr marL="0" marR="0" indent="0" algn="ctr" defTabSz="914400" rtl="0" eaLnBrk="1" fontAlgn="auto" latinLnBrk="0" hangingPunct="1">
                        <a:lnSpc>
                          <a:spcPct val="100000"/>
                        </a:lnSpc>
                        <a:spcBef>
                          <a:spcPts val="0"/>
                        </a:spcBef>
                        <a:spcAft>
                          <a:spcPts val="0"/>
                        </a:spcAft>
                        <a:buClrTx/>
                        <a:buSzTx/>
                        <a:buFontTx/>
                        <a:buNone/>
                        <a:tabLst/>
                        <a:defRPr/>
                      </a:pPr>
                      <a:r>
                        <a:rPr lang="cs-CZ" sz="1400" b="0" dirty="0" smtClean="0"/>
                        <a:t>(n = 35)</a:t>
                      </a:r>
                      <a:endParaRPr lang="en-GB" sz="1400" b="0" dirty="0" smtClean="0"/>
                    </a:p>
                  </a:txBody>
                  <a:tcPr anchor="ctr">
                    <a:lnT w="28575" cap="flat" cmpd="sng" algn="ctr">
                      <a:noFill/>
                      <a:prstDash val="solid"/>
                      <a:round/>
                      <a:headEnd type="none" w="med" len="med"/>
                      <a:tailEnd type="none" w="med" len="med"/>
                    </a:lnT>
                    <a:solidFill>
                      <a:schemeClr val="tx2"/>
                    </a:solidFill>
                  </a:tcPr>
                </a:tc>
              </a:tr>
              <a:tr h="370840">
                <a:tc>
                  <a:txBody>
                    <a:bodyPr/>
                    <a:lstStyle/>
                    <a:p>
                      <a:r>
                        <a:rPr lang="cs-CZ" sz="1400" b="1" dirty="0" smtClean="0"/>
                        <a:t>Roční počet relapsů</a:t>
                      </a:r>
                      <a:endParaRPr lang="en-GB"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baseline="0" dirty="0" smtClean="0"/>
                        <a:t>0,1 (0,4; 0–1)*</a:t>
                      </a:r>
                      <a:r>
                        <a:rPr lang="en-GB" sz="1400" b="1" kern="1200" baseline="30000" dirty="0" smtClean="0"/>
                        <a:t>†</a:t>
                      </a:r>
                      <a:endParaRPr lang="en-GB" sz="1400" b="1" baseline="30000" dirty="0"/>
                    </a:p>
                  </a:txBody>
                  <a:tcPr anchor="ctr"/>
                </a:tc>
                <a:tc>
                  <a:txBody>
                    <a:bodyPr/>
                    <a:lstStyle/>
                    <a:p>
                      <a:pPr algn="ctr"/>
                      <a:r>
                        <a:rPr lang="en-GB" sz="1400" b="1" kern="1200" baseline="0" dirty="0" smtClean="0"/>
                        <a:t>0,5 (0,6; 0–3)</a:t>
                      </a:r>
                      <a:endParaRPr lang="en-GB" sz="1400" b="1" dirty="0"/>
                    </a:p>
                  </a:txBody>
                  <a:tcPr anchor="ctr"/>
                </a:tc>
                <a:tc>
                  <a:txBody>
                    <a:bodyPr/>
                    <a:lstStyle/>
                    <a:p>
                      <a:pPr algn="ctr"/>
                      <a:r>
                        <a:rPr lang="en-GB" sz="1400" b="1" kern="1200" baseline="0" dirty="0" smtClean="0"/>
                        <a:t>1,2 (0,8; 0–4)</a:t>
                      </a:r>
                      <a:endParaRPr lang="en-GB" sz="1400" b="1" dirty="0"/>
                    </a:p>
                  </a:txBody>
                  <a:tcPr anchor="ctr"/>
                </a:tc>
              </a:tr>
              <a:tr h="370840">
                <a:tc>
                  <a:txBody>
                    <a:bodyPr/>
                    <a:lstStyle/>
                    <a:p>
                      <a:r>
                        <a:rPr lang="cs-CZ" sz="1400" b="1" dirty="0" smtClean="0"/>
                        <a:t>Změna </a:t>
                      </a:r>
                      <a:r>
                        <a:rPr lang="en-US" sz="1400" b="1" dirty="0" smtClean="0"/>
                        <a:t>EDSS</a:t>
                      </a:r>
                      <a:endParaRPr lang="en-GB" sz="1400" b="1" dirty="0"/>
                    </a:p>
                  </a:txBody>
                  <a:tcPr anchor="ctr"/>
                </a:tc>
                <a:tc>
                  <a:txBody>
                    <a:bodyPr/>
                    <a:lstStyle/>
                    <a:p>
                      <a:pPr algn="ctr"/>
                      <a:r>
                        <a:rPr lang="en-GB" sz="1400" b="1" kern="1200" baseline="0" dirty="0" smtClean="0"/>
                        <a:t>–0,3 (0,5; -1,5–+1,0)</a:t>
                      </a:r>
                      <a:endParaRPr lang="en-GB" sz="1400" b="1" dirty="0"/>
                    </a:p>
                  </a:txBody>
                  <a:tcPr anchor="ctr"/>
                </a:tc>
                <a:tc>
                  <a:txBody>
                    <a:bodyPr/>
                    <a:lstStyle/>
                    <a:p>
                      <a:pPr algn="ctr"/>
                      <a:r>
                        <a:rPr lang="en-GB" sz="1400" b="1" kern="1200" baseline="0" dirty="0" smtClean="0"/>
                        <a:t>0,6 (0,5; 0–2,0)</a:t>
                      </a:r>
                      <a:endParaRPr lang="en-GB" sz="1400" b="1" dirty="0"/>
                    </a:p>
                  </a:txBody>
                  <a:tcPr anchor="ctr"/>
                </a:tc>
                <a:tc>
                  <a:txBody>
                    <a:bodyPr/>
                    <a:lstStyle/>
                    <a:p>
                      <a:pPr algn="ctr"/>
                      <a:r>
                        <a:rPr lang="en-GB" sz="1400" b="1" kern="1200" baseline="0" dirty="0" smtClean="0"/>
                        <a:t>0,7 (0,6; 0–2,0)</a:t>
                      </a:r>
                      <a:endParaRPr lang="en-GB" sz="1400" b="1" dirty="0"/>
                    </a:p>
                  </a:txBody>
                  <a:tcPr anchor="ctr"/>
                </a:tc>
              </a:tr>
              <a:tr h="370840">
                <a:tc>
                  <a:txBody>
                    <a:bodyPr/>
                    <a:lstStyle/>
                    <a:p>
                      <a:r>
                        <a:rPr lang="cs-CZ" sz="1400" b="1" dirty="0" smtClean="0"/>
                        <a:t>Nové </a:t>
                      </a:r>
                      <a:r>
                        <a:rPr lang="en-US" sz="1400" b="1" dirty="0" smtClean="0"/>
                        <a:t>T2 </a:t>
                      </a:r>
                      <a:r>
                        <a:rPr lang="cs-CZ" sz="1400" b="1" dirty="0" smtClean="0"/>
                        <a:t>léze</a:t>
                      </a:r>
                      <a:endParaRPr lang="en-GB"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baseline="0" dirty="0" smtClean="0"/>
                        <a:t>0,3 (0,5; 0–2)*</a:t>
                      </a:r>
                      <a:r>
                        <a:rPr lang="en-GB" sz="1400" b="1" kern="1200" baseline="30000" dirty="0" smtClean="0"/>
                        <a:t>†</a:t>
                      </a:r>
                      <a:endParaRPr lang="en-GB" sz="1400" b="1" dirty="0"/>
                    </a:p>
                  </a:txBody>
                  <a:tcPr anchor="ctr"/>
                </a:tc>
                <a:tc>
                  <a:txBody>
                    <a:bodyPr/>
                    <a:lstStyle/>
                    <a:p>
                      <a:pPr algn="ctr"/>
                      <a:r>
                        <a:rPr lang="en-GB" sz="1400" b="1" kern="1200" baseline="0" dirty="0" smtClean="0"/>
                        <a:t>1,2 (0,8; 0–4)</a:t>
                      </a:r>
                      <a:endParaRPr lang="en-GB" sz="1400" b="1" dirty="0"/>
                    </a:p>
                  </a:txBody>
                  <a:tcPr anchor="ctr"/>
                </a:tc>
                <a:tc>
                  <a:txBody>
                    <a:bodyPr/>
                    <a:lstStyle/>
                    <a:p>
                      <a:pPr algn="ctr"/>
                      <a:r>
                        <a:rPr lang="en-GB" sz="1400" b="1" kern="1200" baseline="0" dirty="0" smtClean="0"/>
                        <a:t>2,0 (1,6; 0–5)</a:t>
                      </a:r>
                      <a:endParaRPr lang="en-GB" sz="1400" b="1" dirty="0"/>
                    </a:p>
                  </a:txBody>
                  <a:tcPr anchor="ctr"/>
                </a:tc>
              </a:tr>
              <a:tr h="370840">
                <a:tc>
                  <a:txBody>
                    <a:bodyPr/>
                    <a:lstStyle/>
                    <a:p>
                      <a:r>
                        <a:rPr lang="cs-CZ" sz="1400" b="1" dirty="0" smtClean="0"/>
                        <a:t>Nové</a:t>
                      </a:r>
                      <a:r>
                        <a:rPr lang="cs-CZ" sz="1400" b="1" baseline="0" dirty="0" smtClean="0"/>
                        <a:t> </a:t>
                      </a:r>
                      <a:r>
                        <a:rPr lang="en-US" sz="1400" b="1" dirty="0" err="1" smtClean="0"/>
                        <a:t>Gd</a:t>
                      </a:r>
                      <a:r>
                        <a:rPr lang="en-US" sz="1400" b="1" dirty="0" smtClean="0"/>
                        <a:t>+ </a:t>
                      </a:r>
                      <a:r>
                        <a:rPr lang="cs-CZ" sz="1400" b="1" dirty="0" smtClean="0"/>
                        <a:t>léze</a:t>
                      </a:r>
                      <a:endParaRPr lang="en-GB"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baseline="0" dirty="0" smtClean="0"/>
                        <a:t>0,03 (0,2; 0–1)</a:t>
                      </a:r>
                      <a:r>
                        <a:rPr lang="en-GB" sz="1400" b="1" kern="1200" baseline="30000" dirty="0" smtClean="0"/>
                        <a:t>†</a:t>
                      </a:r>
                      <a:endParaRPr lang="en-GB" sz="1400" b="1" dirty="0"/>
                    </a:p>
                  </a:txBody>
                  <a:tcPr anchor="ctr"/>
                </a:tc>
                <a:tc>
                  <a:txBody>
                    <a:bodyPr/>
                    <a:lstStyle/>
                    <a:p>
                      <a:pPr algn="ctr"/>
                      <a:r>
                        <a:rPr lang="en-GB" sz="1400" b="1" kern="1200" baseline="0" dirty="0" smtClean="0"/>
                        <a:t>0,2 (0,4; 0–3)</a:t>
                      </a:r>
                      <a:endParaRPr lang="en-GB" sz="1400" b="1" dirty="0"/>
                    </a:p>
                  </a:txBody>
                  <a:tcPr anchor="ctr"/>
                </a:tc>
                <a:tc>
                  <a:txBody>
                    <a:bodyPr/>
                    <a:lstStyle/>
                    <a:p>
                      <a:pPr algn="ctr"/>
                      <a:r>
                        <a:rPr lang="en-GB" sz="1400" b="1" kern="1200" baseline="0" dirty="0" smtClean="0"/>
                        <a:t>1,1 (1,1; 0–4)</a:t>
                      </a:r>
                      <a:endParaRPr lang="en-GB" sz="1400" b="1" dirty="0"/>
                    </a:p>
                  </a:txBody>
                  <a:tcPr anchor="ctr"/>
                </a:tc>
              </a:tr>
              <a:tr h="370840">
                <a:tc>
                  <a:txBody>
                    <a:bodyPr/>
                    <a:lstStyle/>
                    <a:p>
                      <a:r>
                        <a:rPr lang="cs-CZ" sz="1400" b="1" dirty="0" smtClean="0"/>
                        <a:t>Nové kortikální léze</a:t>
                      </a:r>
                      <a:endParaRPr lang="en-GB"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baseline="0" dirty="0" smtClean="0"/>
                        <a:t>0,2 (0,6; 0–3)*</a:t>
                      </a:r>
                      <a:r>
                        <a:rPr lang="en-GB" sz="1400" b="1" kern="1200" baseline="30000" dirty="0" smtClean="0"/>
                        <a:t>†</a:t>
                      </a:r>
                      <a:endParaRPr lang="en-GB" sz="1400" b="1" dirty="0"/>
                    </a:p>
                  </a:txBody>
                  <a:tcPr anchor="ctr"/>
                </a:tc>
                <a:tc>
                  <a:txBody>
                    <a:bodyPr/>
                    <a:lstStyle/>
                    <a:p>
                      <a:pPr algn="ctr"/>
                      <a:r>
                        <a:rPr lang="en-GB" sz="1400" b="1" kern="1200" baseline="0" dirty="0" smtClean="0"/>
                        <a:t>1,3 (1,1; 1–6)</a:t>
                      </a:r>
                      <a:endParaRPr lang="en-GB" sz="1400" b="1" dirty="0"/>
                    </a:p>
                  </a:txBody>
                  <a:tcPr anchor="ctr"/>
                </a:tc>
                <a:tc>
                  <a:txBody>
                    <a:bodyPr/>
                    <a:lstStyle/>
                    <a:p>
                      <a:pPr algn="ctr"/>
                      <a:r>
                        <a:rPr lang="en-GB" sz="1400" b="1" kern="1200" baseline="0" dirty="0" smtClean="0"/>
                        <a:t>2,9 (1,5; 1–8)</a:t>
                      </a:r>
                      <a:endParaRPr lang="en-GB" sz="1400" b="1" dirty="0"/>
                    </a:p>
                  </a:txBody>
                  <a:tcPr anchor="ctr"/>
                </a:tc>
              </a:tr>
              <a:tr h="370840">
                <a:tc>
                  <a:txBody>
                    <a:bodyPr/>
                    <a:lstStyle/>
                    <a:p>
                      <a:r>
                        <a:rPr lang="cs-CZ" sz="1400" b="1" dirty="0" smtClean="0"/>
                        <a:t>Změna tloušťky kůry</a:t>
                      </a:r>
                      <a:r>
                        <a:rPr lang="en-US" sz="1400" b="1" baseline="0" dirty="0" smtClean="0"/>
                        <a:t>, %</a:t>
                      </a:r>
                      <a:endParaRPr lang="en-GB"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baseline="0" dirty="0" smtClean="0"/>
                        <a:t>1,7*</a:t>
                      </a:r>
                      <a:r>
                        <a:rPr lang="en-GB" sz="1400" b="1" kern="1200" baseline="30000" dirty="0" smtClean="0"/>
                        <a:t>†</a:t>
                      </a:r>
                      <a:endParaRPr lang="en-GB" sz="1400" b="1" dirty="0"/>
                    </a:p>
                  </a:txBody>
                  <a:tcPr anchor="ctr"/>
                </a:tc>
                <a:tc>
                  <a:txBody>
                    <a:bodyPr/>
                    <a:lstStyle/>
                    <a:p>
                      <a:pPr algn="ctr"/>
                      <a:r>
                        <a:rPr lang="en-GB" sz="1400" b="1" kern="1200" baseline="0" dirty="0" smtClean="0"/>
                        <a:t>3,7</a:t>
                      </a:r>
                      <a:endParaRPr lang="en-GB" sz="1400" b="1" dirty="0"/>
                    </a:p>
                  </a:txBody>
                  <a:tcPr anchor="ctr"/>
                </a:tc>
                <a:tc>
                  <a:txBody>
                    <a:bodyPr/>
                    <a:lstStyle/>
                    <a:p>
                      <a:pPr algn="ctr"/>
                      <a:r>
                        <a:rPr lang="en-GB" sz="1400" b="1" kern="1200" baseline="0" dirty="0" smtClean="0"/>
                        <a:t>4,6</a:t>
                      </a:r>
                      <a:endParaRPr lang="en-GB" sz="1400" b="1" dirty="0"/>
                    </a:p>
                  </a:txBody>
                  <a:tcPr anchor="ctr"/>
                </a:tc>
              </a:tr>
            </a:tbl>
          </a:graphicData>
        </a:graphic>
      </p:graphicFrame>
      <p:sp>
        <p:nvSpPr>
          <p:cNvPr id="24" name="Rectangle 23"/>
          <p:cNvSpPr/>
          <p:nvPr/>
        </p:nvSpPr>
        <p:spPr>
          <a:xfrm>
            <a:off x="325259" y="5733256"/>
            <a:ext cx="8515090" cy="861774"/>
          </a:xfrm>
          <a:prstGeom prst="rect">
            <a:avLst/>
          </a:prstGeom>
        </p:spPr>
        <p:txBody>
          <a:bodyPr wrap="square">
            <a:spAutoFit/>
          </a:bodyPr>
          <a:lstStyle/>
          <a:p>
            <a:r>
              <a:rPr lang="en-GB" sz="1000" b="1" dirty="0" smtClean="0"/>
              <a:t>*</a:t>
            </a:r>
            <a:r>
              <a:rPr lang="en-GB" sz="1000" b="1" i="1" dirty="0" smtClean="0"/>
              <a:t>P</a:t>
            </a:r>
            <a:r>
              <a:rPr lang="en-GB" sz="1000" b="1" dirty="0" smtClean="0"/>
              <a:t>&lt;0</a:t>
            </a:r>
            <a:r>
              <a:rPr lang="cs-CZ" sz="1000" b="1" dirty="0" smtClean="0"/>
              <a:t>,</a:t>
            </a:r>
            <a:r>
              <a:rPr lang="en-GB" sz="1000" b="1" dirty="0" smtClean="0"/>
              <a:t>05 </a:t>
            </a:r>
            <a:r>
              <a:rPr lang="cs-CZ" sz="1000" b="1" dirty="0" smtClean="0"/>
              <a:t>oproti</a:t>
            </a:r>
            <a:r>
              <a:rPr lang="en-GB" sz="1000" b="1" dirty="0" smtClean="0"/>
              <a:t> IFN; </a:t>
            </a:r>
            <a:endParaRPr lang="cs-CZ" sz="1000" b="1" dirty="0" smtClean="0"/>
          </a:p>
          <a:p>
            <a:r>
              <a:rPr lang="en-US" sz="1000" b="1" baseline="30000" dirty="0" smtClean="0"/>
              <a:t>†</a:t>
            </a:r>
            <a:r>
              <a:rPr lang="en-GB" sz="1000" b="1" i="1" dirty="0" smtClean="0"/>
              <a:t>P</a:t>
            </a:r>
            <a:r>
              <a:rPr lang="en-GB" sz="1000" b="1" dirty="0" smtClean="0"/>
              <a:t>&lt;0</a:t>
            </a:r>
            <a:r>
              <a:rPr lang="cs-CZ" sz="1000" b="1" dirty="0" smtClean="0"/>
              <a:t>,</a:t>
            </a:r>
            <a:r>
              <a:rPr lang="en-GB" sz="1000" b="1" dirty="0" smtClean="0"/>
              <a:t>001 </a:t>
            </a:r>
            <a:r>
              <a:rPr lang="cs-CZ" sz="1000" b="1" dirty="0" smtClean="0"/>
              <a:t>oproti neléčeným</a:t>
            </a:r>
            <a:r>
              <a:rPr lang="en-GB" sz="1000" b="1" dirty="0" smtClean="0"/>
              <a:t>;</a:t>
            </a:r>
            <a:endParaRPr lang="cs-CZ" sz="1000" b="1" dirty="0" smtClean="0"/>
          </a:p>
          <a:p>
            <a:r>
              <a:rPr lang="cs-CZ" sz="1000" b="1" dirty="0" smtClean="0"/>
              <a:t>u zdravých dobrovolníků byla zjištěna změna tloušťky mozkové kůry o</a:t>
            </a:r>
            <a:r>
              <a:rPr lang="en-GB" sz="1000" b="1" dirty="0" smtClean="0"/>
              <a:t> 0</a:t>
            </a:r>
            <a:r>
              <a:rPr lang="cs-CZ" sz="1000" b="1" dirty="0" smtClean="0"/>
              <a:t>,</a:t>
            </a:r>
            <a:r>
              <a:rPr lang="en-GB" sz="1000" b="1" dirty="0" smtClean="0"/>
              <a:t>3% (</a:t>
            </a:r>
            <a:r>
              <a:rPr lang="en-GB" sz="1000" b="1" i="1" dirty="0" smtClean="0"/>
              <a:t>P</a:t>
            </a:r>
            <a:r>
              <a:rPr lang="en-GB" sz="1000" b="1" dirty="0" smtClean="0"/>
              <a:t>=0</a:t>
            </a:r>
            <a:r>
              <a:rPr lang="cs-CZ" sz="1000" b="1" dirty="0" smtClean="0"/>
              <a:t>,</a:t>
            </a:r>
            <a:r>
              <a:rPr lang="en-GB" sz="1000" b="1" dirty="0" smtClean="0"/>
              <a:t>288).</a:t>
            </a:r>
            <a:endParaRPr lang="cs-CZ" sz="1000" b="1" dirty="0" smtClean="0"/>
          </a:p>
          <a:p>
            <a:r>
              <a:rPr lang="cs-CZ" sz="1000" b="1" dirty="0" smtClean="0">
                <a:solidFill>
                  <a:srgbClr val="000000"/>
                </a:solidFill>
              </a:rPr>
              <a:t>SD = směrodatná odchylka</a:t>
            </a:r>
            <a:r>
              <a:rPr lang="en-GB" sz="1000" b="1" dirty="0" smtClean="0">
                <a:solidFill>
                  <a:srgbClr val="000000"/>
                </a:solidFill>
              </a:rPr>
              <a:t/>
            </a:r>
            <a:br>
              <a:rPr lang="en-GB" sz="1000" b="1" dirty="0" smtClean="0">
                <a:solidFill>
                  <a:srgbClr val="000000"/>
                </a:solidFill>
              </a:rPr>
            </a:br>
            <a:r>
              <a:rPr lang="en-GB" sz="1000" b="1" dirty="0" err="1" smtClean="0">
                <a:solidFill>
                  <a:srgbClr val="000000"/>
                </a:solidFill>
              </a:rPr>
              <a:t>Rinaldi</a:t>
            </a:r>
            <a:r>
              <a:rPr lang="en-GB" sz="1000" b="1" dirty="0" smtClean="0">
                <a:solidFill>
                  <a:srgbClr val="000000"/>
                </a:solidFill>
              </a:rPr>
              <a:t> F et al. </a:t>
            </a:r>
            <a:r>
              <a:rPr lang="en-GB" sz="1000" b="1" i="1" dirty="0" smtClean="0">
                <a:solidFill>
                  <a:srgbClr val="000000"/>
                </a:solidFill>
              </a:rPr>
              <a:t>Mult Scler J. </a:t>
            </a:r>
            <a:r>
              <a:rPr lang="en-GB" sz="1000" b="1" dirty="0" smtClean="0">
                <a:solidFill>
                  <a:srgbClr val="000000"/>
                </a:solidFill>
              </a:rPr>
              <a:t>2012 [</a:t>
            </a:r>
            <a:r>
              <a:rPr lang="en-GB" sz="1000" b="1" dirty="0" err="1" smtClean="0">
                <a:solidFill>
                  <a:srgbClr val="000000"/>
                </a:solidFill>
              </a:rPr>
              <a:t>Epub</a:t>
            </a:r>
            <a:r>
              <a:rPr lang="en-GB" sz="1000" b="1" dirty="0" smtClean="0">
                <a:solidFill>
                  <a:srgbClr val="000000"/>
                </a:solidFill>
              </a:rPr>
              <a:t> ahead of print].</a:t>
            </a:r>
            <a:endParaRPr lang="en-US" sz="1000" b="1" dirty="0"/>
          </a:p>
        </p:txBody>
      </p:sp>
      <p:sp>
        <p:nvSpPr>
          <p:cNvPr id="2" name="Rectangle 1"/>
          <p:cNvSpPr/>
          <p:nvPr/>
        </p:nvSpPr>
        <p:spPr>
          <a:xfrm>
            <a:off x="340248" y="3686175"/>
            <a:ext cx="8592699" cy="587060"/>
          </a:xfrm>
          <a:prstGeom prst="rect">
            <a:avLst/>
          </a:prstGeom>
          <a:solidFill>
            <a:srgbClr val="FF0000">
              <a:alpha val="1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xmlns="" val="54562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2163" y="231494"/>
            <a:ext cx="7589837" cy="684213"/>
          </a:xfrm>
        </p:spPr>
        <p:txBody>
          <a:bodyPr>
            <a:normAutofit fontScale="90000"/>
          </a:bodyPr>
          <a:lstStyle/>
          <a:p>
            <a:r>
              <a:rPr lang="cs-CZ" b="1" dirty="0" smtClean="0">
                <a:solidFill>
                  <a:srgbClr val="002060"/>
                </a:solidFill>
              </a:rPr>
              <a:t>Vliv </a:t>
            </a:r>
            <a:r>
              <a:rPr lang="cs-CZ" b="1" dirty="0" err="1" smtClean="0">
                <a:solidFill>
                  <a:srgbClr val="002060"/>
                </a:solidFill>
              </a:rPr>
              <a:t>fingolimodu</a:t>
            </a:r>
            <a:r>
              <a:rPr lang="cs-CZ" b="1" dirty="0" smtClean="0">
                <a:solidFill>
                  <a:srgbClr val="002060"/>
                </a:solidFill>
              </a:rPr>
              <a:t> na objem mozku</a:t>
            </a:r>
            <a:endParaRPr lang="en-GB" b="1" baseline="30000" dirty="0">
              <a:solidFill>
                <a:srgbClr val="002060"/>
              </a:solidFill>
            </a:endParaRPr>
          </a:p>
        </p:txBody>
      </p:sp>
      <p:sp>
        <p:nvSpPr>
          <p:cNvPr id="2" name="Content Placeholder 1"/>
          <p:cNvSpPr>
            <a:spLocks noGrp="1"/>
          </p:cNvSpPr>
          <p:nvPr>
            <p:ph sz="quarter" idx="10"/>
          </p:nvPr>
        </p:nvSpPr>
        <p:spPr>
          <a:xfrm>
            <a:off x="701675" y="6222158"/>
            <a:ext cx="7328929" cy="443198"/>
          </a:xfrm>
        </p:spPr>
        <p:txBody>
          <a:bodyPr/>
          <a:lstStyle/>
          <a:p>
            <a:pPr>
              <a:lnSpc>
                <a:spcPct val="90000"/>
              </a:lnSpc>
            </a:pPr>
            <a:r>
              <a:rPr lang="en-GB" sz="800" dirty="0"/>
              <a:t>Between-group analysis from core baseline to Month 48 (core ITT population and mean percentage of absolute change in brain volume).</a:t>
            </a:r>
            <a:r>
              <a:rPr lang="en-US" sz="800" dirty="0"/>
              <a:t/>
            </a:r>
            <a:br>
              <a:rPr lang="en-US" sz="800" dirty="0"/>
            </a:br>
            <a:r>
              <a:rPr lang="en-US" sz="800" dirty="0"/>
              <a:t>* </a:t>
            </a:r>
            <a:r>
              <a:rPr lang="en-US" sz="800" i="1" dirty="0"/>
              <a:t>p</a:t>
            </a:r>
            <a:r>
              <a:rPr lang="en-US" sz="800" dirty="0"/>
              <a:t> &lt; 0.05 for </a:t>
            </a:r>
            <a:r>
              <a:rPr lang="en-US" sz="800" dirty="0" err="1"/>
              <a:t>fingolimod</a:t>
            </a:r>
            <a:r>
              <a:rPr lang="en-US" sz="800" dirty="0"/>
              <a:t> vs. placebo–</a:t>
            </a:r>
            <a:r>
              <a:rPr lang="en-US" sz="800" dirty="0" err="1"/>
              <a:t>fingolimod</a:t>
            </a:r>
            <a:r>
              <a:rPr lang="en-US" sz="800" dirty="0"/>
              <a:t>; ** </a:t>
            </a:r>
            <a:r>
              <a:rPr lang="en-US" sz="800" i="1" dirty="0"/>
              <a:t>p</a:t>
            </a:r>
            <a:r>
              <a:rPr lang="en-US" sz="800" dirty="0"/>
              <a:t> &lt; 0.01 for </a:t>
            </a:r>
            <a:r>
              <a:rPr lang="en-US" sz="800" dirty="0" err="1"/>
              <a:t>fingolimod</a:t>
            </a:r>
            <a:r>
              <a:rPr lang="en-US" sz="800" dirty="0"/>
              <a:t> vs. placebo–</a:t>
            </a:r>
            <a:r>
              <a:rPr lang="en-US" sz="800" dirty="0" err="1"/>
              <a:t>fingolimod</a:t>
            </a:r>
            <a:r>
              <a:rPr lang="en-US" sz="800" dirty="0"/>
              <a:t>; *** </a:t>
            </a:r>
            <a:r>
              <a:rPr lang="en-US" sz="800" i="1" dirty="0"/>
              <a:t>p </a:t>
            </a:r>
            <a:r>
              <a:rPr lang="en-US" sz="800" dirty="0"/>
              <a:t>≤ 0.001 for </a:t>
            </a:r>
            <a:r>
              <a:rPr lang="en-US" sz="800" dirty="0" err="1"/>
              <a:t>fingolimod</a:t>
            </a:r>
            <a:r>
              <a:rPr lang="en-US" sz="800" dirty="0"/>
              <a:t> vs. </a:t>
            </a:r>
            <a:r>
              <a:rPr lang="en-US" sz="800" dirty="0" smtClean="0"/>
              <a:t/>
            </a:r>
            <a:br>
              <a:rPr lang="en-US" sz="800" dirty="0" smtClean="0"/>
            </a:br>
            <a:r>
              <a:rPr lang="en-US" sz="800" dirty="0" smtClean="0"/>
              <a:t>placebo–</a:t>
            </a:r>
            <a:r>
              <a:rPr lang="en-US" sz="800" dirty="0" err="1" smtClean="0"/>
              <a:t>fingolimod</a:t>
            </a:r>
            <a:r>
              <a:rPr lang="en-US" sz="800" dirty="0"/>
              <a:t>; Rank ANCOVA adjusted for treatment group, country and baseline normalized brain volume; </a:t>
            </a:r>
            <a:r>
              <a:rPr lang="en-GB" sz="800" dirty="0"/>
              <a:t>n = number of patients with non-missing </a:t>
            </a:r>
            <a:r>
              <a:rPr lang="en-GB" sz="800" dirty="0" smtClean="0"/>
              <a:t>value;</a:t>
            </a:r>
            <a:br>
              <a:rPr lang="en-GB" sz="800" dirty="0" smtClean="0"/>
            </a:br>
            <a:r>
              <a:rPr lang="en-US" sz="800" baseline="30000" dirty="0" smtClean="0"/>
              <a:t>a</a:t>
            </a:r>
            <a:r>
              <a:rPr lang="en-US" sz="800" dirty="0" smtClean="0"/>
              <a:t> </a:t>
            </a:r>
            <a:r>
              <a:rPr lang="en-US" sz="800" dirty="0"/>
              <a:t>Includes patients who received both 0.5 mg and 1.25 mg </a:t>
            </a:r>
            <a:r>
              <a:rPr lang="en-US" sz="800" dirty="0" err="1"/>
              <a:t>fingolimod</a:t>
            </a:r>
            <a:r>
              <a:rPr lang="en-US" sz="800" dirty="0"/>
              <a:t>. </a:t>
            </a:r>
            <a:r>
              <a:rPr lang="en-US" sz="800" dirty="0" err="1"/>
              <a:t>Radue</a:t>
            </a:r>
            <a:r>
              <a:rPr lang="en-US" sz="800" dirty="0"/>
              <a:t> EW, </a:t>
            </a:r>
            <a:r>
              <a:rPr lang="en-US" sz="800" i="1" dirty="0"/>
              <a:t>et al. </a:t>
            </a:r>
            <a:r>
              <a:rPr lang="en-US" sz="800" dirty="0"/>
              <a:t>ENS 2012. Oral 219</a:t>
            </a:r>
            <a:r>
              <a:rPr lang="en-US" sz="800" dirty="0" smtClean="0"/>
              <a:t>.</a:t>
            </a:r>
            <a:endParaRPr lang="en-US" sz="800" dirty="0"/>
          </a:p>
        </p:txBody>
      </p:sp>
      <p:graphicFrame>
        <p:nvGraphicFramePr>
          <p:cNvPr id="34" name="Content Placeholder 4"/>
          <p:cNvGraphicFramePr>
            <a:graphicFrameLocks/>
          </p:cNvGraphicFramePr>
          <p:nvPr>
            <p:extLst>
              <p:ext uri="{D42A27DB-BD31-4B8C-83A1-F6EECF244321}">
                <p14:modId xmlns:p14="http://schemas.microsoft.com/office/powerpoint/2010/main" xmlns="" val="3689542207"/>
              </p:ext>
            </p:extLst>
          </p:nvPr>
        </p:nvGraphicFramePr>
        <p:xfrm>
          <a:off x="745717" y="1825974"/>
          <a:ext cx="6841380" cy="4290417"/>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Box 34"/>
          <p:cNvSpPr txBox="1"/>
          <p:nvPr/>
        </p:nvSpPr>
        <p:spPr>
          <a:xfrm>
            <a:off x="3675299" y="1495806"/>
            <a:ext cx="2016224" cy="369332"/>
          </a:xfrm>
          <a:prstGeom prst="rect">
            <a:avLst/>
          </a:prstGeom>
          <a:noFill/>
        </p:spPr>
        <p:txBody>
          <a:bodyPr wrap="square" rtlCol="0">
            <a:spAutoFit/>
          </a:bodyPr>
          <a:lstStyle/>
          <a:p>
            <a:pPr algn="ctr"/>
            <a:r>
              <a:rPr lang="en-GB" sz="1800" b="1" dirty="0" smtClean="0">
                <a:solidFill>
                  <a:srgbClr val="000000"/>
                </a:solidFill>
                <a:latin typeface="Arial" charset="0"/>
                <a:cs typeface="Arial" charset="0"/>
              </a:rPr>
              <a:t>Time (months)</a:t>
            </a:r>
            <a:endParaRPr lang="en-GB" sz="1800" b="1" dirty="0">
              <a:solidFill>
                <a:srgbClr val="000000"/>
              </a:solidFill>
              <a:latin typeface="Arial" charset="0"/>
              <a:cs typeface="Arial" charset="0"/>
            </a:endParaRPr>
          </a:p>
        </p:txBody>
      </p:sp>
      <p:sp>
        <p:nvSpPr>
          <p:cNvPr id="36" name="TextBox 35"/>
          <p:cNvSpPr txBox="1"/>
          <p:nvPr/>
        </p:nvSpPr>
        <p:spPr>
          <a:xfrm rot="16200000">
            <a:off x="-1227669" y="3360980"/>
            <a:ext cx="3472412" cy="584775"/>
          </a:xfrm>
          <a:prstGeom prst="rect">
            <a:avLst/>
          </a:prstGeom>
          <a:noFill/>
        </p:spPr>
        <p:txBody>
          <a:bodyPr wrap="square" rtlCol="0">
            <a:spAutoFit/>
          </a:bodyPr>
          <a:lstStyle/>
          <a:p>
            <a:pPr algn="ctr"/>
            <a:r>
              <a:rPr lang="en-GB" sz="1600" b="1" dirty="0" smtClean="0">
                <a:solidFill>
                  <a:srgbClr val="000000"/>
                </a:solidFill>
                <a:latin typeface="Arial" charset="0"/>
                <a:cs typeface="Arial" charset="0"/>
              </a:rPr>
              <a:t>Mean change in brain volume from baseline (%)</a:t>
            </a:r>
            <a:endParaRPr lang="en-GB" sz="1600" b="1" baseline="30000" dirty="0">
              <a:solidFill>
                <a:srgbClr val="000000"/>
              </a:solidFill>
              <a:latin typeface="Arial" charset="0"/>
              <a:cs typeface="Arial" charset="0"/>
            </a:endParaRPr>
          </a:p>
        </p:txBody>
      </p:sp>
      <p:sp>
        <p:nvSpPr>
          <p:cNvPr id="37" name="Rectangle 36"/>
          <p:cNvSpPr/>
          <p:nvPr/>
        </p:nvSpPr>
        <p:spPr bwMode="auto">
          <a:xfrm>
            <a:off x="6996678" y="2363349"/>
            <a:ext cx="90000" cy="107722"/>
          </a:xfrm>
          <a:prstGeom prst="rect">
            <a:avLst/>
          </a:prstGeom>
          <a:solidFill>
            <a:schemeClr val="bg1">
              <a:lumMod val="50000"/>
            </a:schemeClr>
          </a:solidFill>
          <a:ln w="28575" cap="flat" cmpd="sng" algn="ctr">
            <a:solidFill>
              <a:schemeClr val="bg1">
                <a:lumMod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eaLnBrk="0" hangingPunct="0">
              <a:spcBef>
                <a:spcPct val="50000"/>
              </a:spcBef>
            </a:pPr>
            <a:endParaRPr lang="en-GB" sz="1000" dirty="0" smtClean="0">
              <a:solidFill>
                <a:srgbClr val="000000"/>
              </a:solidFill>
              <a:latin typeface="Arial"/>
              <a:cs typeface="Arial" charset="0"/>
            </a:endParaRPr>
          </a:p>
        </p:txBody>
      </p:sp>
      <p:sp>
        <p:nvSpPr>
          <p:cNvPr id="38" name="Diamond 37"/>
          <p:cNvSpPr/>
          <p:nvPr/>
        </p:nvSpPr>
        <p:spPr bwMode="auto">
          <a:xfrm>
            <a:off x="6994052" y="2836898"/>
            <a:ext cx="104829" cy="104829"/>
          </a:xfrm>
          <a:prstGeom prst="diamond">
            <a:avLst/>
          </a:prstGeom>
          <a:solidFill>
            <a:schemeClr val="accent1"/>
          </a:solid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eaLnBrk="0" hangingPunct="0">
              <a:spcBef>
                <a:spcPct val="50000"/>
              </a:spcBef>
            </a:pPr>
            <a:endParaRPr lang="en-GB" sz="1200" dirty="0" smtClean="0">
              <a:solidFill>
                <a:srgbClr val="000000"/>
              </a:solidFill>
              <a:latin typeface="Arial"/>
              <a:cs typeface="Arial" charset="0"/>
            </a:endParaRPr>
          </a:p>
        </p:txBody>
      </p:sp>
      <p:sp>
        <p:nvSpPr>
          <p:cNvPr id="39" name="TextBox 38"/>
          <p:cNvSpPr txBox="1"/>
          <p:nvPr/>
        </p:nvSpPr>
        <p:spPr>
          <a:xfrm>
            <a:off x="7200953" y="2540056"/>
            <a:ext cx="1887292" cy="215444"/>
          </a:xfrm>
          <a:prstGeom prst="rect">
            <a:avLst/>
          </a:prstGeom>
          <a:noFill/>
        </p:spPr>
        <p:txBody>
          <a:bodyPr wrap="square" lIns="0" tIns="0" rIns="0" bIns="0" rtlCol="0">
            <a:spAutoFit/>
          </a:bodyPr>
          <a:lstStyle/>
          <a:p>
            <a:r>
              <a:rPr lang="en-GB" sz="1400" b="1" dirty="0" smtClean="0">
                <a:solidFill>
                  <a:srgbClr val="000000"/>
                </a:solidFill>
                <a:latin typeface="Arial" charset="0"/>
                <a:cs typeface="Arial" charset="0"/>
              </a:rPr>
              <a:t>Switch to </a:t>
            </a:r>
            <a:r>
              <a:rPr lang="en-GB" sz="1400" b="1" dirty="0" err="1" smtClean="0">
                <a:solidFill>
                  <a:srgbClr val="000000"/>
                </a:solidFill>
                <a:latin typeface="Arial" charset="0"/>
                <a:cs typeface="Arial" charset="0"/>
              </a:rPr>
              <a:t>fingolimod</a:t>
            </a:r>
            <a:r>
              <a:rPr lang="en-GB" sz="1400" b="1" baseline="30000" dirty="0" err="1" smtClean="0">
                <a:solidFill>
                  <a:srgbClr val="000000"/>
                </a:solidFill>
                <a:latin typeface="Arial" charset="0"/>
                <a:cs typeface="Arial" charset="0"/>
              </a:rPr>
              <a:t>a</a:t>
            </a:r>
            <a:endParaRPr lang="en-GB" sz="1400" b="1" baseline="30000" dirty="0">
              <a:solidFill>
                <a:srgbClr val="000000"/>
              </a:solidFill>
              <a:latin typeface="Arial" charset="0"/>
              <a:cs typeface="Arial" charset="0"/>
            </a:endParaRPr>
          </a:p>
        </p:txBody>
      </p:sp>
      <p:sp>
        <p:nvSpPr>
          <p:cNvPr id="40" name="TextBox 39"/>
          <p:cNvSpPr txBox="1"/>
          <p:nvPr/>
        </p:nvSpPr>
        <p:spPr>
          <a:xfrm>
            <a:off x="7200953" y="2781590"/>
            <a:ext cx="1584176" cy="215444"/>
          </a:xfrm>
          <a:prstGeom prst="rect">
            <a:avLst/>
          </a:prstGeom>
          <a:noFill/>
        </p:spPr>
        <p:txBody>
          <a:bodyPr wrap="square" lIns="0" tIns="0" rIns="0" bIns="0" rtlCol="0">
            <a:spAutoFit/>
          </a:bodyPr>
          <a:lstStyle/>
          <a:p>
            <a:r>
              <a:rPr lang="en-GB" sz="1400" b="1" dirty="0" smtClean="0">
                <a:solidFill>
                  <a:srgbClr val="000000"/>
                </a:solidFill>
                <a:latin typeface="Arial" charset="0"/>
                <a:cs typeface="Arial" charset="0"/>
              </a:rPr>
              <a:t>Fingolimod</a:t>
            </a:r>
            <a:endParaRPr lang="en-GB" sz="1400" b="1" dirty="0">
              <a:solidFill>
                <a:srgbClr val="000000"/>
              </a:solidFill>
              <a:latin typeface="Arial" charset="0"/>
              <a:cs typeface="Arial" charset="0"/>
            </a:endParaRPr>
          </a:p>
        </p:txBody>
      </p:sp>
      <p:sp>
        <p:nvSpPr>
          <p:cNvPr id="41" name="AutoShape 14"/>
          <p:cNvSpPr>
            <a:spLocks noChangeArrowheads="1"/>
          </p:cNvSpPr>
          <p:nvPr/>
        </p:nvSpPr>
        <p:spPr bwMode="auto">
          <a:xfrm>
            <a:off x="7847409" y="4078458"/>
            <a:ext cx="1180875" cy="950742"/>
          </a:xfrm>
          <a:prstGeom prst="roundRect">
            <a:avLst>
              <a:gd name="adj" fmla="val 16667"/>
            </a:avLst>
          </a:prstGeom>
          <a:solidFill>
            <a:schemeClr val="bg1"/>
          </a:solidFill>
          <a:ln w="28575" algn="ctr">
            <a:solidFill>
              <a:schemeClr val="accent1"/>
            </a:solidFill>
            <a:round/>
            <a:headEnd/>
            <a:tailEnd/>
          </a:ln>
          <a:effectLst>
            <a:outerShdw dist="53882" dir="2700000" algn="ctr" rotWithShape="0">
              <a:srgbClr val="B2B2B2"/>
            </a:outerShdw>
          </a:effectLst>
        </p:spPr>
        <p:txBody>
          <a:bodyPr wrap="square" lIns="36000" tIns="36000" rIns="36000" bIns="36000" anchor="ctr" anchorCtr="0">
            <a:noAutofit/>
          </a:bodyPr>
          <a:lstStyle/>
          <a:p>
            <a:pPr algn="ctr">
              <a:defRPr/>
            </a:pPr>
            <a:r>
              <a:rPr lang="en-GB" sz="1400" b="1" dirty="0" smtClean="0">
                <a:solidFill>
                  <a:srgbClr val="000000"/>
                </a:solidFill>
                <a:latin typeface="Arial"/>
                <a:ea typeface="MS PGothic" pitchFamily="34" charset="-128"/>
                <a:cs typeface="Arial" charset="0"/>
              </a:rPr>
              <a:t>27.6% relative reduction</a:t>
            </a:r>
            <a:br>
              <a:rPr lang="en-GB" sz="1400" b="1" dirty="0" smtClean="0">
                <a:solidFill>
                  <a:srgbClr val="000000"/>
                </a:solidFill>
                <a:latin typeface="Arial"/>
                <a:ea typeface="MS PGothic" pitchFamily="34" charset="-128"/>
                <a:cs typeface="Arial" charset="0"/>
              </a:rPr>
            </a:br>
            <a:r>
              <a:rPr lang="en-GB" sz="1400" b="1" dirty="0" smtClean="0">
                <a:solidFill>
                  <a:srgbClr val="000000"/>
                </a:solidFill>
                <a:latin typeface="Arial"/>
                <a:ea typeface="MS PGothic" pitchFamily="34" charset="-128"/>
                <a:cs typeface="Arial" charset="0"/>
              </a:rPr>
              <a:t>in rate</a:t>
            </a:r>
            <a:endParaRPr lang="en-US" sz="1400" b="1" baseline="30000" dirty="0">
              <a:solidFill>
                <a:srgbClr val="000000"/>
              </a:solidFill>
              <a:latin typeface="Arial"/>
              <a:ea typeface="MS PGothic" pitchFamily="34" charset="-128"/>
              <a:cs typeface="Arial" charset="0"/>
            </a:endParaRPr>
          </a:p>
        </p:txBody>
      </p:sp>
      <p:sp>
        <p:nvSpPr>
          <p:cNvPr id="42" name="AutoShape 56"/>
          <p:cNvSpPr>
            <a:spLocks noChangeArrowheads="1"/>
          </p:cNvSpPr>
          <p:nvPr/>
        </p:nvSpPr>
        <p:spPr bwMode="auto">
          <a:xfrm rot="16200000">
            <a:off x="7184391" y="4302623"/>
            <a:ext cx="945630" cy="280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tx1"/>
          </a:solidFill>
          <a:ln w="9525">
            <a:noFill/>
            <a:round/>
            <a:headEnd/>
            <a:tailEnd/>
          </a:ln>
        </p:spPr>
        <p:txBody>
          <a:bodyPr/>
          <a:lstStyle/>
          <a:p>
            <a:endParaRPr lang="en-US" b="1" dirty="0">
              <a:solidFill>
                <a:srgbClr val="000000"/>
              </a:solidFill>
              <a:latin typeface="Arial"/>
              <a:cs typeface="Arial" charset="0"/>
            </a:endParaRPr>
          </a:p>
        </p:txBody>
      </p:sp>
      <p:sp>
        <p:nvSpPr>
          <p:cNvPr id="43" name="TextBox 42"/>
          <p:cNvSpPr txBox="1"/>
          <p:nvPr/>
        </p:nvSpPr>
        <p:spPr>
          <a:xfrm>
            <a:off x="2467291" y="2260460"/>
            <a:ext cx="160300" cy="246221"/>
          </a:xfrm>
          <a:prstGeom prst="rect">
            <a:avLst/>
          </a:prstGeom>
          <a:noFill/>
        </p:spPr>
        <p:txBody>
          <a:bodyPr wrap="square" lIns="0" tIns="0" rIns="0" bIns="0" rtlCol="0">
            <a:spAutoFit/>
          </a:bodyPr>
          <a:lstStyle/>
          <a:p>
            <a:r>
              <a:rPr lang="en-GB" sz="1600" b="1" dirty="0" smtClean="0">
                <a:solidFill>
                  <a:srgbClr val="000000"/>
                </a:solidFill>
                <a:latin typeface="Arial" charset="0"/>
                <a:cs typeface="Arial" charset="0"/>
              </a:rPr>
              <a:t>**</a:t>
            </a:r>
            <a:endParaRPr lang="en-GB" sz="1600" b="1" dirty="0">
              <a:solidFill>
                <a:srgbClr val="000000"/>
              </a:solidFill>
              <a:latin typeface="Arial" charset="0"/>
              <a:cs typeface="Arial" charset="0"/>
            </a:endParaRPr>
          </a:p>
        </p:txBody>
      </p:sp>
      <p:sp>
        <p:nvSpPr>
          <p:cNvPr id="44" name="TextBox 43"/>
          <p:cNvSpPr txBox="1"/>
          <p:nvPr/>
        </p:nvSpPr>
        <p:spPr>
          <a:xfrm>
            <a:off x="3662961" y="2524109"/>
            <a:ext cx="160300" cy="246221"/>
          </a:xfrm>
          <a:prstGeom prst="rect">
            <a:avLst/>
          </a:prstGeom>
          <a:noFill/>
        </p:spPr>
        <p:txBody>
          <a:bodyPr wrap="square" lIns="0" tIns="0" rIns="0" bIns="0" rtlCol="0">
            <a:spAutoFit/>
          </a:bodyPr>
          <a:lstStyle/>
          <a:p>
            <a:r>
              <a:rPr lang="en-GB" sz="1600" b="1" dirty="0" smtClean="0">
                <a:solidFill>
                  <a:srgbClr val="000000"/>
                </a:solidFill>
                <a:latin typeface="Arial" charset="0"/>
                <a:cs typeface="Arial" charset="0"/>
              </a:rPr>
              <a:t>**</a:t>
            </a:r>
            <a:endParaRPr lang="en-GB" sz="1600" b="1" dirty="0">
              <a:solidFill>
                <a:srgbClr val="000000"/>
              </a:solidFill>
              <a:latin typeface="Arial" charset="0"/>
              <a:cs typeface="Arial" charset="0"/>
            </a:endParaRPr>
          </a:p>
        </p:txBody>
      </p:sp>
      <p:sp>
        <p:nvSpPr>
          <p:cNvPr id="45" name="TextBox 44"/>
          <p:cNvSpPr txBox="1"/>
          <p:nvPr/>
        </p:nvSpPr>
        <p:spPr>
          <a:xfrm>
            <a:off x="4819440" y="2892746"/>
            <a:ext cx="240450" cy="246221"/>
          </a:xfrm>
          <a:prstGeom prst="rect">
            <a:avLst/>
          </a:prstGeom>
          <a:noFill/>
        </p:spPr>
        <p:txBody>
          <a:bodyPr wrap="square" lIns="0" tIns="0" rIns="0" bIns="0" rtlCol="0">
            <a:spAutoFit/>
          </a:bodyPr>
          <a:lstStyle/>
          <a:p>
            <a:r>
              <a:rPr lang="en-GB" sz="1600" b="1" dirty="0" smtClean="0">
                <a:solidFill>
                  <a:srgbClr val="000000"/>
                </a:solidFill>
                <a:latin typeface="Arial" charset="0"/>
                <a:cs typeface="Arial" charset="0"/>
              </a:rPr>
              <a:t>***</a:t>
            </a:r>
            <a:endParaRPr lang="en-GB" sz="1600" b="1" dirty="0">
              <a:solidFill>
                <a:srgbClr val="000000"/>
              </a:solidFill>
              <a:latin typeface="Arial" charset="0"/>
              <a:cs typeface="Arial" charset="0"/>
            </a:endParaRPr>
          </a:p>
        </p:txBody>
      </p:sp>
      <p:sp>
        <p:nvSpPr>
          <p:cNvPr id="46" name="TextBox 45"/>
          <p:cNvSpPr txBox="1"/>
          <p:nvPr/>
        </p:nvSpPr>
        <p:spPr>
          <a:xfrm>
            <a:off x="6031440" y="3301550"/>
            <a:ext cx="240450" cy="246221"/>
          </a:xfrm>
          <a:prstGeom prst="rect">
            <a:avLst/>
          </a:prstGeom>
          <a:noFill/>
        </p:spPr>
        <p:txBody>
          <a:bodyPr wrap="square" lIns="0" tIns="0" rIns="0" bIns="0" rtlCol="0">
            <a:spAutoFit/>
          </a:bodyPr>
          <a:lstStyle/>
          <a:p>
            <a:r>
              <a:rPr lang="en-GB" sz="1600" b="1" dirty="0" smtClean="0">
                <a:solidFill>
                  <a:srgbClr val="000000"/>
                </a:solidFill>
                <a:latin typeface="Arial" charset="0"/>
                <a:cs typeface="Arial" charset="0"/>
              </a:rPr>
              <a:t>***</a:t>
            </a:r>
            <a:endParaRPr lang="en-GB" sz="1600" b="1" dirty="0">
              <a:solidFill>
                <a:srgbClr val="000000"/>
              </a:solidFill>
              <a:latin typeface="Arial" charset="0"/>
              <a:cs typeface="Arial" charset="0"/>
            </a:endParaRPr>
          </a:p>
        </p:txBody>
      </p:sp>
      <p:sp>
        <p:nvSpPr>
          <p:cNvPr id="47" name="TextBox 46"/>
          <p:cNvSpPr txBox="1"/>
          <p:nvPr/>
        </p:nvSpPr>
        <p:spPr>
          <a:xfrm>
            <a:off x="7285277" y="3845116"/>
            <a:ext cx="80150" cy="246221"/>
          </a:xfrm>
          <a:prstGeom prst="rect">
            <a:avLst/>
          </a:prstGeom>
          <a:noFill/>
        </p:spPr>
        <p:txBody>
          <a:bodyPr wrap="square" lIns="0" tIns="0" rIns="0" bIns="0" rtlCol="0">
            <a:spAutoFit/>
          </a:bodyPr>
          <a:lstStyle/>
          <a:p>
            <a:r>
              <a:rPr lang="en-GB" sz="1600" b="1" dirty="0" smtClean="0">
                <a:solidFill>
                  <a:srgbClr val="000000"/>
                </a:solidFill>
                <a:latin typeface="Arial" charset="0"/>
                <a:cs typeface="Arial" charset="0"/>
              </a:rPr>
              <a:t>*</a:t>
            </a:r>
            <a:endParaRPr lang="en-GB" sz="1600" b="1" dirty="0">
              <a:solidFill>
                <a:srgbClr val="000000"/>
              </a:solidFill>
              <a:latin typeface="Arial" charset="0"/>
              <a:cs typeface="Arial" charset="0"/>
            </a:endParaRPr>
          </a:p>
        </p:txBody>
      </p:sp>
      <p:sp>
        <p:nvSpPr>
          <p:cNvPr id="48" name="TextBox 47"/>
          <p:cNvSpPr txBox="1"/>
          <p:nvPr/>
        </p:nvSpPr>
        <p:spPr>
          <a:xfrm>
            <a:off x="6974929" y="3605810"/>
            <a:ext cx="872480" cy="307777"/>
          </a:xfrm>
          <a:prstGeom prst="rect">
            <a:avLst/>
          </a:prstGeom>
          <a:noFill/>
        </p:spPr>
        <p:txBody>
          <a:bodyPr wrap="square" rtlCol="0">
            <a:spAutoFit/>
          </a:bodyPr>
          <a:lstStyle/>
          <a:p>
            <a:r>
              <a:rPr lang="en-GB" sz="1400" b="1" dirty="0" smtClean="0">
                <a:solidFill>
                  <a:srgbClr val="000000"/>
                </a:solidFill>
                <a:latin typeface="Arial" charset="0"/>
                <a:cs typeface="Arial" charset="0"/>
              </a:rPr>
              <a:t>–1.76%</a:t>
            </a:r>
            <a:endParaRPr lang="en-GB" sz="1400" b="1" dirty="0">
              <a:solidFill>
                <a:srgbClr val="000000"/>
              </a:solidFill>
              <a:latin typeface="Arial" charset="0"/>
              <a:cs typeface="Arial" charset="0"/>
            </a:endParaRPr>
          </a:p>
        </p:txBody>
      </p:sp>
      <p:sp>
        <p:nvSpPr>
          <p:cNvPr id="49" name="TextBox 48"/>
          <p:cNvSpPr txBox="1"/>
          <p:nvPr/>
        </p:nvSpPr>
        <p:spPr>
          <a:xfrm>
            <a:off x="6974929" y="4874970"/>
            <a:ext cx="971642" cy="307777"/>
          </a:xfrm>
          <a:prstGeom prst="rect">
            <a:avLst/>
          </a:prstGeom>
          <a:noFill/>
        </p:spPr>
        <p:txBody>
          <a:bodyPr wrap="square" rtlCol="0">
            <a:spAutoFit/>
          </a:bodyPr>
          <a:lstStyle/>
          <a:p>
            <a:r>
              <a:rPr lang="en-GB" sz="1400" b="1" dirty="0" smtClean="0">
                <a:solidFill>
                  <a:srgbClr val="000000"/>
                </a:solidFill>
                <a:latin typeface="Arial" charset="0"/>
                <a:cs typeface="Arial" charset="0"/>
              </a:rPr>
              <a:t>–2.43%</a:t>
            </a:r>
            <a:endParaRPr lang="en-GB" sz="1400" b="1" dirty="0">
              <a:solidFill>
                <a:srgbClr val="000000"/>
              </a:solidFill>
              <a:latin typeface="Arial" charset="0"/>
              <a:cs typeface="Arial" charset="0"/>
            </a:endParaRPr>
          </a:p>
        </p:txBody>
      </p:sp>
      <p:sp>
        <p:nvSpPr>
          <p:cNvPr id="50" name="TextBox 49"/>
          <p:cNvSpPr txBox="1"/>
          <p:nvPr/>
        </p:nvSpPr>
        <p:spPr>
          <a:xfrm>
            <a:off x="2275514" y="5260820"/>
            <a:ext cx="547339" cy="523220"/>
          </a:xfrm>
          <a:prstGeom prst="rect">
            <a:avLst/>
          </a:prstGeom>
          <a:noFill/>
        </p:spPr>
        <p:txBody>
          <a:bodyPr wrap="square">
            <a:spAutoFit/>
          </a:bodyPr>
          <a:lstStyle/>
          <a:p>
            <a:pPr>
              <a:defRPr/>
            </a:pPr>
            <a:r>
              <a:rPr lang="en-US" sz="1400" b="1" dirty="0" smtClean="0">
                <a:solidFill>
                  <a:schemeClr val="accent1"/>
                </a:solidFill>
              </a:rPr>
              <a:t>395</a:t>
            </a:r>
          </a:p>
          <a:p>
            <a:pPr>
              <a:defRPr/>
            </a:pPr>
            <a:r>
              <a:rPr lang="en-US" sz="1400" b="1" dirty="0" smtClean="0">
                <a:solidFill>
                  <a:schemeClr val="bg1">
                    <a:lumMod val="50000"/>
                  </a:schemeClr>
                </a:solidFill>
              </a:rPr>
              <a:t>383</a:t>
            </a:r>
            <a:endParaRPr lang="en-US" sz="1400" b="1" dirty="0">
              <a:solidFill>
                <a:schemeClr val="bg1">
                  <a:lumMod val="50000"/>
                </a:schemeClr>
              </a:solidFill>
            </a:endParaRPr>
          </a:p>
        </p:txBody>
      </p:sp>
      <p:sp>
        <p:nvSpPr>
          <p:cNvPr id="51" name="TextBox 50"/>
          <p:cNvSpPr txBox="1"/>
          <p:nvPr/>
        </p:nvSpPr>
        <p:spPr>
          <a:xfrm>
            <a:off x="3471730" y="5260820"/>
            <a:ext cx="512136" cy="523220"/>
          </a:xfrm>
          <a:prstGeom prst="rect">
            <a:avLst/>
          </a:prstGeom>
          <a:noFill/>
        </p:spPr>
        <p:txBody>
          <a:bodyPr wrap="square">
            <a:spAutoFit/>
          </a:bodyPr>
          <a:lstStyle/>
          <a:p>
            <a:pPr>
              <a:defRPr/>
            </a:pPr>
            <a:r>
              <a:rPr lang="en-US" sz="1400" b="1" dirty="0" smtClean="0">
                <a:solidFill>
                  <a:schemeClr val="accent1"/>
                </a:solidFill>
              </a:rPr>
              <a:t>383</a:t>
            </a:r>
          </a:p>
          <a:p>
            <a:pPr>
              <a:defRPr/>
            </a:pPr>
            <a:r>
              <a:rPr lang="en-US" sz="1400" b="1" dirty="0" smtClean="0">
                <a:solidFill>
                  <a:schemeClr val="bg1">
                    <a:lumMod val="50000"/>
                  </a:schemeClr>
                </a:solidFill>
              </a:rPr>
              <a:t>358</a:t>
            </a:r>
            <a:endParaRPr lang="en-US" sz="1400" b="1" dirty="0">
              <a:solidFill>
                <a:schemeClr val="bg1">
                  <a:lumMod val="50000"/>
                </a:schemeClr>
              </a:solidFill>
            </a:endParaRPr>
          </a:p>
        </p:txBody>
      </p:sp>
      <p:sp>
        <p:nvSpPr>
          <p:cNvPr id="52" name="TextBox 51"/>
          <p:cNvSpPr txBox="1"/>
          <p:nvPr/>
        </p:nvSpPr>
        <p:spPr>
          <a:xfrm>
            <a:off x="4661318" y="5260820"/>
            <a:ext cx="683036" cy="523220"/>
          </a:xfrm>
          <a:prstGeom prst="rect">
            <a:avLst/>
          </a:prstGeom>
          <a:noFill/>
        </p:spPr>
        <p:txBody>
          <a:bodyPr wrap="square">
            <a:spAutoFit/>
          </a:bodyPr>
          <a:lstStyle/>
          <a:p>
            <a:pPr>
              <a:defRPr/>
            </a:pPr>
            <a:r>
              <a:rPr lang="en-US" sz="1400" b="1" dirty="0" smtClean="0">
                <a:solidFill>
                  <a:schemeClr val="accent1"/>
                </a:solidFill>
              </a:rPr>
              <a:t>357</a:t>
            </a:r>
          </a:p>
          <a:p>
            <a:pPr>
              <a:defRPr/>
            </a:pPr>
            <a:r>
              <a:rPr lang="en-US" sz="1400" b="1" dirty="0" smtClean="0">
                <a:solidFill>
                  <a:schemeClr val="bg1">
                    <a:lumMod val="50000"/>
                  </a:schemeClr>
                </a:solidFill>
              </a:rPr>
              <a:t>331</a:t>
            </a:r>
            <a:endParaRPr lang="en-US" sz="1400" b="1" dirty="0">
              <a:solidFill>
                <a:schemeClr val="bg1">
                  <a:lumMod val="50000"/>
                </a:schemeClr>
              </a:solidFill>
            </a:endParaRPr>
          </a:p>
        </p:txBody>
      </p:sp>
      <p:sp>
        <p:nvSpPr>
          <p:cNvPr id="53" name="TextBox 52"/>
          <p:cNvSpPr txBox="1"/>
          <p:nvPr/>
        </p:nvSpPr>
        <p:spPr>
          <a:xfrm>
            <a:off x="5831306" y="5260820"/>
            <a:ext cx="592755" cy="523220"/>
          </a:xfrm>
          <a:prstGeom prst="rect">
            <a:avLst/>
          </a:prstGeom>
          <a:noFill/>
        </p:spPr>
        <p:txBody>
          <a:bodyPr wrap="square">
            <a:spAutoFit/>
          </a:bodyPr>
          <a:lstStyle/>
          <a:p>
            <a:pPr>
              <a:defRPr/>
            </a:pPr>
            <a:r>
              <a:rPr lang="en-US" sz="1400" b="1" dirty="0" smtClean="0">
                <a:solidFill>
                  <a:schemeClr val="accent1"/>
                </a:solidFill>
              </a:rPr>
              <a:t>290</a:t>
            </a:r>
          </a:p>
          <a:p>
            <a:pPr>
              <a:defRPr/>
            </a:pPr>
            <a:r>
              <a:rPr lang="en-US" sz="1400" b="1" dirty="0" smtClean="0">
                <a:solidFill>
                  <a:schemeClr val="accent2"/>
                </a:solidFill>
              </a:rPr>
              <a:t>254</a:t>
            </a:r>
            <a:endParaRPr lang="en-US" sz="1400" b="1" dirty="0">
              <a:solidFill>
                <a:schemeClr val="accent2"/>
              </a:solidFill>
            </a:endParaRPr>
          </a:p>
        </p:txBody>
      </p:sp>
      <p:sp>
        <p:nvSpPr>
          <p:cNvPr id="54" name="TextBox 53"/>
          <p:cNvSpPr txBox="1"/>
          <p:nvPr/>
        </p:nvSpPr>
        <p:spPr>
          <a:xfrm>
            <a:off x="7063414" y="5260820"/>
            <a:ext cx="502065" cy="523220"/>
          </a:xfrm>
          <a:prstGeom prst="rect">
            <a:avLst/>
          </a:prstGeom>
          <a:noFill/>
        </p:spPr>
        <p:txBody>
          <a:bodyPr wrap="square">
            <a:spAutoFit/>
          </a:bodyPr>
          <a:lstStyle/>
          <a:p>
            <a:pPr>
              <a:defRPr/>
            </a:pPr>
            <a:r>
              <a:rPr lang="en-US" sz="1400" b="1" dirty="0" smtClean="0">
                <a:solidFill>
                  <a:schemeClr val="accent1"/>
                </a:solidFill>
              </a:rPr>
              <a:t>115</a:t>
            </a:r>
          </a:p>
          <a:p>
            <a:pPr>
              <a:defRPr/>
            </a:pPr>
            <a:r>
              <a:rPr lang="en-US" sz="1400" b="1" dirty="0" smtClean="0">
                <a:solidFill>
                  <a:schemeClr val="accent2"/>
                </a:solidFill>
              </a:rPr>
              <a:t>93</a:t>
            </a:r>
            <a:endParaRPr lang="en-US" sz="1400" b="1" dirty="0">
              <a:solidFill>
                <a:schemeClr val="accent2"/>
              </a:solidFill>
            </a:endParaRPr>
          </a:p>
        </p:txBody>
      </p:sp>
      <p:sp>
        <p:nvSpPr>
          <p:cNvPr id="55" name="TextBox 54"/>
          <p:cNvSpPr txBox="1"/>
          <p:nvPr/>
        </p:nvSpPr>
        <p:spPr>
          <a:xfrm>
            <a:off x="1992226" y="5368542"/>
            <a:ext cx="497252" cy="307777"/>
          </a:xfrm>
          <a:prstGeom prst="rect">
            <a:avLst/>
          </a:prstGeom>
          <a:noFill/>
        </p:spPr>
        <p:txBody>
          <a:bodyPr wrap="none" rtlCol="0">
            <a:spAutoFit/>
          </a:bodyPr>
          <a:lstStyle/>
          <a:p>
            <a:r>
              <a:rPr lang="en-GB" sz="1400" b="1" dirty="0" smtClean="0">
                <a:solidFill>
                  <a:srgbClr val="000000"/>
                </a:solidFill>
                <a:latin typeface="Arial" charset="0"/>
                <a:cs typeface="Arial" charset="0"/>
              </a:rPr>
              <a:t>n = </a:t>
            </a:r>
            <a:endParaRPr lang="en-GB" sz="1400" b="1" dirty="0">
              <a:solidFill>
                <a:srgbClr val="000000"/>
              </a:solidFill>
              <a:latin typeface="Arial" charset="0"/>
              <a:cs typeface="Arial" charset="0"/>
            </a:endParaRPr>
          </a:p>
        </p:txBody>
      </p:sp>
      <p:sp>
        <p:nvSpPr>
          <p:cNvPr id="56" name="TextBox 55"/>
          <p:cNvSpPr txBox="1"/>
          <p:nvPr/>
        </p:nvSpPr>
        <p:spPr>
          <a:xfrm>
            <a:off x="6714841" y="5368542"/>
            <a:ext cx="497252" cy="307777"/>
          </a:xfrm>
          <a:prstGeom prst="rect">
            <a:avLst/>
          </a:prstGeom>
          <a:noFill/>
        </p:spPr>
        <p:txBody>
          <a:bodyPr wrap="none" rtlCol="0">
            <a:spAutoFit/>
          </a:bodyPr>
          <a:lstStyle/>
          <a:p>
            <a:r>
              <a:rPr lang="en-GB" sz="1400" b="1" dirty="0" smtClean="0">
                <a:solidFill>
                  <a:srgbClr val="000000"/>
                </a:solidFill>
                <a:latin typeface="Arial" charset="0"/>
                <a:cs typeface="Arial" charset="0"/>
              </a:rPr>
              <a:t>n = </a:t>
            </a:r>
            <a:endParaRPr lang="en-GB" sz="1400" b="1" dirty="0">
              <a:solidFill>
                <a:srgbClr val="000000"/>
              </a:solidFill>
              <a:latin typeface="Arial" charset="0"/>
              <a:cs typeface="Arial" charset="0"/>
            </a:endParaRPr>
          </a:p>
        </p:txBody>
      </p:sp>
      <p:sp>
        <p:nvSpPr>
          <p:cNvPr id="57" name="TextBox 56"/>
          <p:cNvSpPr txBox="1"/>
          <p:nvPr/>
        </p:nvSpPr>
        <p:spPr>
          <a:xfrm>
            <a:off x="5534188" y="5368542"/>
            <a:ext cx="497252" cy="307777"/>
          </a:xfrm>
          <a:prstGeom prst="rect">
            <a:avLst/>
          </a:prstGeom>
          <a:noFill/>
        </p:spPr>
        <p:txBody>
          <a:bodyPr wrap="none" rtlCol="0">
            <a:spAutoFit/>
          </a:bodyPr>
          <a:lstStyle/>
          <a:p>
            <a:r>
              <a:rPr lang="en-GB" sz="1400" b="1" dirty="0" smtClean="0">
                <a:solidFill>
                  <a:srgbClr val="000000"/>
                </a:solidFill>
                <a:latin typeface="Arial" charset="0"/>
                <a:cs typeface="Arial" charset="0"/>
              </a:rPr>
              <a:t>n = </a:t>
            </a:r>
            <a:endParaRPr lang="en-GB" sz="1400" b="1" dirty="0">
              <a:solidFill>
                <a:srgbClr val="000000"/>
              </a:solidFill>
              <a:latin typeface="Arial" charset="0"/>
              <a:cs typeface="Arial" charset="0"/>
            </a:endParaRPr>
          </a:p>
        </p:txBody>
      </p:sp>
      <p:sp>
        <p:nvSpPr>
          <p:cNvPr id="58" name="TextBox 57"/>
          <p:cNvSpPr txBox="1"/>
          <p:nvPr/>
        </p:nvSpPr>
        <p:spPr>
          <a:xfrm>
            <a:off x="4353534" y="5368542"/>
            <a:ext cx="497252" cy="307777"/>
          </a:xfrm>
          <a:prstGeom prst="rect">
            <a:avLst/>
          </a:prstGeom>
          <a:noFill/>
        </p:spPr>
        <p:txBody>
          <a:bodyPr wrap="none" rtlCol="0">
            <a:spAutoFit/>
          </a:bodyPr>
          <a:lstStyle/>
          <a:p>
            <a:r>
              <a:rPr lang="en-GB" sz="1400" b="1" dirty="0" smtClean="0">
                <a:solidFill>
                  <a:srgbClr val="000000"/>
                </a:solidFill>
                <a:latin typeface="Arial" charset="0"/>
                <a:cs typeface="Arial" charset="0"/>
              </a:rPr>
              <a:t>n = </a:t>
            </a:r>
            <a:endParaRPr lang="en-GB" sz="1400" b="1" dirty="0">
              <a:solidFill>
                <a:srgbClr val="000000"/>
              </a:solidFill>
              <a:latin typeface="Arial" charset="0"/>
              <a:cs typeface="Arial" charset="0"/>
            </a:endParaRPr>
          </a:p>
        </p:txBody>
      </p:sp>
      <p:sp>
        <p:nvSpPr>
          <p:cNvPr id="59" name="TextBox 58"/>
          <p:cNvSpPr txBox="1"/>
          <p:nvPr/>
        </p:nvSpPr>
        <p:spPr>
          <a:xfrm>
            <a:off x="3172880" y="5368542"/>
            <a:ext cx="497252" cy="307777"/>
          </a:xfrm>
          <a:prstGeom prst="rect">
            <a:avLst/>
          </a:prstGeom>
          <a:noFill/>
        </p:spPr>
        <p:txBody>
          <a:bodyPr wrap="none" rtlCol="0">
            <a:spAutoFit/>
          </a:bodyPr>
          <a:lstStyle/>
          <a:p>
            <a:r>
              <a:rPr lang="en-GB" sz="1400" b="1" dirty="0" smtClean="0">
                <a:solidFill>
                  <a:srgbClr val="000000"/>
                </a:solidFill>
                <a:latin typeface="Arial" charset="0"/>
                <a:cs typeface="Arial" charset="0"/>
              </a:rPr>
              <a:t>n = </a:t>
            </a:r>
            <a:endParaRPr lang="en-GB" sz="1400" b="1" dirty="0">
              <a:solidFill>
                <a:srgbClr val="000000"/>
              </a:solidFill>
              <a:latin typeface="Arial" charset="0"/>
              <a:cs typeface="Arial" charset="0"/>
            </a:endParaRPr>
          </a:p>
        </p:txBody>
      </p:sp>
      <p:cxnSp>
        <p:nvCxnSpPr>
          <p:cNvPr id="60" name="Straight Connector 59"/>
          <p:cNvCxnSpPr/>
          <p:nvPr/>
        </p:nvCxnSpPr>
        <p:spPr bwMode="auto">
          <a:xfrm>
            <a:off x="4939665" y="2260460"/>
            <a:ext cx="0" cy="3044428"/>
          </a:xfrm>
          <a:prstGeom prst="line">
            <a:avLst/>
          </a:prstGeom>
          <a:solidFill>
            <a:schemeClr val="accent1"/>
          </a:solidFill>
          <a:ln w="22225" cap="flat" cmpd="sng" algn="ctr">
            <a:solidFill>
              <a:schemeClr val="bg1">
                <a:lumMod val="50000"/>
                <a:alpha val="65000"/>
              </a:schemeClr>
            </a:solidFill>
            <a:prstDash val="sysDot"/>
            <a:round/>
            <a:headEnd type="none" w="med" len="med"/>
            <a:tailEnd type="none" w="med" len="med"/>
          </a:ln>
          <a:effectLst/>
        </p:spPr>
      </p:cxnSp>
      <p:sp>
        <p:nvSpPr>
          <p:cNvPr id="31" name="Content Placeholder 3"/>
          <p:cNvSpPr txBox="1">
            <a:spLocks/>
          </p:cNvSpPr>
          <p:nvPr/>
        </p:nvSpPr>
        <p:spPr bwMode="gray">
          <a:xfrm>
            <a:off x="2660806" y="1241105"/>
            <a:ext cx="4081462" cy="652960"/>
          </a:xfrm>
          <a:prstGeom prst="rect">
            <a:avLst/>
          </a:prstGeom>
          <a:noFill/>
          <a:ln w="9525">
            <a:noFill/>
            <a:miter lim="800000"/>
            <a:headEnd/>
            <a:tailEnd/>
          </a:ln>
        </p:spPr>
        <p:txBody>
          <a:bodyPr vert="horz" wrap="none" lIns="91440" tIns="45720" rIns="91440" bIns="45720" numCol="1" anchor="t" anchorCtr="0" compatLnSpc="1">
            <a:prstTxWarp prst="textNoShape">
              <a:avLst/>
            </a:prstTxWarp>
            <a:noAutofit/>
          </a:bodyPr>
          <a:lstStyle>
            <a:lvl1pPr marL="271463" indent="-271463" algn="l" rtl="0" eaLnBrk="1" fontAlgn="base" hangingPunct="1">
              <a:lnSpc>
                <a:spcPct val="100000"/>
              </a:lnSpc>
              <a:spcBef>
                <a:spcPts val="1800"/>
              </a:spcBef>
              <a:spcAft>
                <a:spcPct val="0"/>
              </a:spcAft>
              <a:buClr>
                <a:schemeClr val="accent1"/>
              </a:buClr>
              <a:buSzPct val="110000"/>
              <a:buFont typeface="Wingdings" pitchFamily="2" charset="2"/>
              <a:buChar char="§"/>
              <a:defRPr sz="2000">
                <a:solidFill>
                  <a:schemeClr val="tx1"/>
                </a:solidFill>
                <a:latin typeface="+mn-lt"/>
                <a:ea typeface="+mn-ea"/>
                <a:cs typeface="+mn-cs"/>
              </a:defRPr>
            </a:lvl1pPr>
            <a:lvl2pPr marL="449263" indent="-177800" algn="l" rtl="0" eaLnBrk="1" fontAlgn="base" hangingPunct="1">
              <a:lnSpc>
                <a:spcPct val="100000"/>
              </a:lnSpc>
              <a:spcBef>
                <a:spcPts val="1800"/>
              </a:spcBef>
              <a:spcAft>
                <a:spcPct val="0"/>
              </a:spcAft>
              <a:buClr>
                <a:srgbClr val="EC8026"/>
              </a:buClr>
              <a:buFont typeface="Arial" charset="0"/>
              <a:buChar char="•"/>
              <a:defRPr sz="1800">
                <a:solidFill>
                  <a:schemeClr val="tx1"/>
                </a:solidFill>
                <a:latin typeface="+mn-lt"/>
              </a:defRPr>
            </a:lvl2pPr>
            <a:lvl3pPr marL="627063" indent="-177800" algn="l" rtl="0" eaLnBrk="1" fontAlgn="base" hangingPunct="1">
              <a:lnSpc>
                <a:spcPct val="100000"/>
              </a:lnSpc>
              <a:spcBef>
                <a:spcPts val="1800"/>
              </a:spcBef>
              <a:spcAft>
                <a:spcPct val="0"/>
              </a:spcAft>
              <a:buClr>
                <a:schemeClr val="tx1"/>
              </a:buClr>
              <a:buFont typeface="Arial" pitchFamily="34" charset="0"/>
              <a:buChar char="–"/>
              <a:defRPr sz="1600">
                <a:solidFill>
                  <a:schemeClr val="tx1"/>
                </a:solidFill>
                <a:latin typeface="+mn-lt"/>
              </a:defRPr>
            </a:lvl3pPr>
            <a:lvl4pPr marL="804863" indent="-177800" algn="l" rtl="0" eaLnBrk="1" fontAlgn="base" hangingPunct="1">
              <a:lnSpc>
                <a:spcPct val="100000"/>
              </a:lnSpc>
              <a:spcBef>
                <a:spcPts val="1800"/>
              </a:spcBef>
              <a:spcAft>
                <a:spcPct val="0"/>
              </a:spcAft>
              <a:buClr>
                <a:schemeClr val="tx1"/>
              </a:buClr>
              <a:buFont typeface="Arial" charset="0"/>
              <a:buChar char="•"/>
              <a:defRPr sz="1600">
                <a:solidFill>
                  <a:schemeClr val="tx1"/>
                </a:solidFill>
                <a:latin typeface="+mn-lt"/>
              </a:defRPr>
            </a:lvl4pPr>
            <a:lvl5pPr marL="982663" indent="-177800" algn="l" rtl="0" eaLnBrk="1" fontAlgn="base" hangingPunct="1">
              <a:lnSpc>
                <a:spcPct val="100000"/>
              </a:lnSpc>
              <a:spcBef>
                <a:spcPts val="1800"/>
              </a:spcBef>
              <a:spcAft>
                <a:spcPct val="0"/>
              </a:spcAft>
              <a:buFont typeface="Arial" pitchFamily="34" charset="0"/>
              <a:buChar char="–"/>
              <a:defRPr sz="1600">
                <a:solidFill>
                  <a:schemeClr val="tx1"/>
                </a:solidFill>
                <a:latin typeface="+mn-lt"/>
              </a:defRPr>
            </a:lvl5pPr>
            <a:lvl6pPr marL="1374775" indent="-163513" algn="l" rtl="0" eaLnBrk="1" fontAlgn="base" hangingPunct="1">
              <a:spcBef>
                <a:spcPct val="20000"/>
              </a:spcBef>
              <a:spcAft>
                <a:spcPct val="0"/>
              </a:spcAft>
              <a:buChar char="»"/>
              <a:defRPr sz="1400">
                <a:solidFill>
                  <a:schemeClr val="tx1"/>
                </a:solidFill>
                <a:latin typeface="+mn-lt"/>
              </a:defRPr>
            </a:lvl6pPr>
            <a:lvl7pPr marL="1831975" indent="-163513" algn="l" rtl="0" eaLnBrk="1" fontAlgn="base" hangingPunct="1">
              <a:spcBef>
                <a:spcPct val="20000"/>
              </a:spcBef>
              <a:spcAft>
                <a:spcPct val="0"/>
              </a:spcAft>
              <a:buChar char="»"/>
              <a:defRPr sz="1400">
                <a:solidFill>
                  <a:schemeClr val="tx1"/>
                </a:solidFill>
                <a:latin typeface="+mn-lt"/>
              </a:defRPr>
            </a:lvl7pPr>
            <a:lvl8pPr marL="2289175" indent="-163513" algn="l" rtl="0" eaLnBrk="1" fontAlgn="base" hangingPunct="1">
              <a:spcBef>
                <a:spcPct val="20000"/>
              </a:spcBef>
              <a:spcAft>
                <a:spcPct val="0"/>
              </a:spcAft>
              <a:buChar char="»"/>
              <a:defRPr sz="1400">
                <a:solidFill>
                  <a:schemeClr val="tx1"/>
                </a:solidFill>
                <a:latin typeface="+mn-lt"/>
              </a:defRPr>
            </a:lvl8pPr>
            <a:lvl9pPr marL="2746375" indent="-163513" algn="l" rtl="0" eaLnBrk="1" fontAlgn="base" hangingPunct="1">
              <a:spcBef>
                <a:spcPct val="20000"/>
              </a:spcBef>
              <a:spcAft>
                <a:spcPct val="0"/>
              </a:spcAft>
              <a:buChar char="»"/>
              <a:defRPr sz="1400">
                <a:solidFill>
                  <a:schemeClr val="tx1"/>
                </a:solidFill>
                <a:latin typeface="+mn-lt"/>
              </a:defRPr>
            </a:lvl9pPr>
          </a:lstStyle>
          <a:p>
            <a:pPr marL="0" indent="0" algn="ctr">
              <a:buClr>
                <a:srgbClr val="EC8026"/>
              </a:buClr>
              <a:buFont typeface="Wingdings" pitchFamily="2" charset="2"/>
              <a:buNone/>
            </a:pPr>
            <a:r>
              <a:rPr lang="en-GB" sz="1800" b="1" kern="0" dirty="0" smtClean="0">
                <a:solidFill>
                  <a:srgbClr val="000000"/>
                </a:solidFill>
              </a:rPr>
              <a:t>FREEDOMS extension: &gt; 4-year results</a:t>
            </a:r>
            <a:endParaRPr lang="en-GB" sz="1800" kern="0" dirty="0">
              <a:solidFill>
                <a:srgbClr val="000000"/>
              </a:solidFill>
            </a:endParaRPr>
          </a:p>
        </p:txBody>
      </p:sp>
      <p:sp>
        <p:nvSpPr>
          <p:cNvPr id="33" name="Rectangle 32"/>
          <p:cNvSpPr/>
          <p:nvPr/>
        </p:nvSpPr>
        <p:spPr bwMode="auto">
          <a:xfrm>
            <a:off x="6992964" y="2600123"/>
            <a:ext cx="90000" cy="107722"/>
          </a:xfrm>
          <a:prstGeom prst="rect">
            <a:avLst/>
          </a:prstGeom>
          <a:solidFill>
            <a:schemeClr val="accent2"/>
          </a:solidFill>
          <a:ln w="2857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eaLnBrk="0" hangingPunct="0">
              <a:spcBef>
                <a:spcPct val="50000"/>
              </a:spcBef>
            </a:pPr>
            <a:endParaRPr lang="en-GB" sz="1000" dirty="0" smtClean="0">
              <a:solidFill>
                <a:srgbClr val="000000"/>
              </a:solidFill>
              <a:latin typeface="Arial"/>
              <a:cs typeface="Arial" charset="0"/>
            </a:endParaRPr>
          </a:p>
        </p:txBody>
      </p:sp>
      <p:sp>
        <p:nvSpPr>
          <p:cNvPr id="61" name="TextBox 60"/>
          <p:cNvSpPr txBox="1"/>
          <p:nvPr/>
        </p:nvSpPr>
        <p:spPr>
          <a:xfrm>
            <a:off x="7200953" y="2309488"/>
            <a:ext cx="1770542" cy="215444"/>
          </a:xfrm>
          <a:prstGeom prst="rect">
            <a:avLst/>
          </a:prstGeom>
          <a:noFill/>
        </p:spPr>
        <p:txBody>
          <a:bodyPr wrap="square" lIns="0" tIns="0" rIns="0" bIns="0" rtlCol="0">
            <a:spAutoFit/>
          </a:bodyPr>
          <a:lstStyle/>
          <a:p>
            <a:r>
              <a:rPr lang="en-GB" sz="1400" b="1" dirty="0" smtClean="0">
                <a:solidFill>
                  <a:srgbClr val="000000"/>
                </a:solidFill>
                <a:latin typeface="Arial" charset="0"/>
                <a:cs typeface="Arial" charset="0"/>
              </a:rPr>
              <a:t>Placebo</a:t>
            </a:r>
            <a:endParaRPr lang="en-GB" sz="1400" b="1" baseline="30000" dirty="0">
              <a:solidFill>
                <a:srgbClr val="000000"/>
              </a:solidFill>
              <a:latin typeface="Arial" charset="0"/>
              <a:cs typeface="Arial" charset="0"/>
            </a:endParaRPr>
          </a:p>
        </p:txBody>
      </p:sp>
    </p:spTree>
    <p:extLst>
      <p:ext uri="{BB962C8B-B14F-4D97-AF65-F5344CB8AC3E}">
        <p14:creationId xmlns:p14="http://schemas.microsoft.com/office/powerpoint/2010/main" xmlns="" val="31674692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30726" name="TextovéPole 6"/>
          <p:cNvSpPr txBox="1">
            <a:spLocks noChangeArrowheads="1"/>
          </p:cNvSpPr>
          <p:nvPr/>
        </p:nvSpPr>
        <p:spPr bwMode="auto">
          <a:xfrm>
            <a:off x="333375" y="1278434"/>
            <a:ext cx="8591550" cy="5262979"/>
          </a:xfrm>
          <a:prstGeom prst="rect">
            <a:avLst/>
          </a:prstGeom>
          <a:noFill/>
          <a:ln w="9525">
            <a:noFill/>
            <a:miter lim="800000"/>
            <a:headEnd/>
            <a:tailEnd/>
          </a:ln>
        </p:spPr>
        <p:txBody>
          <a:bodyPr wrap="square">
            <a:spAutoFit/>
          </a:bodyPr>
          <a:lstStyle/>
          <a:p>
            <a:pPr>
              <a:buClr>
                <a:srgbClr val="FF3300"/>
              </a:buClr>
            </a:pPr>
            <a:endParaRPr lang="cs-CZ" sz="2800" dirty="0" smtClean="0"/>
          </a:p>
          <a:p>
            <a:pPr>
              <a:buClr>
                <a:srgbClr val="FF3300"/>
              </a:buClr>
            </a:pPr>
            <a:r>
              <a:rPr lang="cs-CZ" sz="2800" dirty="0" smtClean="0"/>
              <a:t> -  </a:t>
            </a:r>
            <a:r>
              <a:rPr lang="cs-CZ" sz="2800" dirty="0" smtClean="0">
                <a:solidFill>
                  <a:srgbClr val="FF0000"/>
                </a:solidFill>
              </a:rPr>
              <a:t>„</a:t>
            </a:r>
            <a:r>
              <a:rPr lang="cs-CZ" sz="2800" b="1" dirty="0" smtClean="0">
                <a:solidFill>
                  <a:srgbClr val="FF0000"/>
                </a:solidFill>
              </a:rPr>
              <a:t>Terapeutické okno</a:t>
            </a:r>
            <a:r>
              <a:rPr lang="cs-CZ" sz="2800" b="1" dirty="0" smtClean="0">
                <a:solidFill>
                  <a:srgbClr val="002060"/>
                </a:solidFill>
              </a:rPr>
              <a:t>“</a:t>
            </a:r>
            <a:r>
              <a:rPr lang="cs-CZ" sz="2800" dirty="0" smtClean="0">
                <a:solidFill>
                  <a:srgbClr val="002060"/>
                </a:solidFill>
              </a:rPr>
              <a:t> </a:t>
            </a:r>
            <a:r>
              <a:rPr lang="cs-CZ" sz="2800" dirty="0" smtClean="0">
                <a:solidFill>
                  <a:schemeClr val="tx2"/>
                </a:solidFill>
              </a:rPr>
              <a:t>představuje co nejkratší možný </a:t>
            </a:r>
          </a:p>
          <a:p>
            <a:pPr>
              <a:buClr>
                <a:srgbClr val="FF3300"/>
              </a:buClr>
            </a:pPr>
            <a:r>
              <a:rPr lang="cs-CZ" sz="2800" dirty="0" smtClean="0">
                <a:solidFill>
                  <a:schemeClr val="tx2"/>
                </a:solidFill>
              </a:rPr>
              <a:t>      časový interval od stanovení diagnózy CIS/RS</a:t>
            </a:r>
          </a:p>
          <a:p>
            <a:pPr>
              <a:buClr>
                <a:srgbClr val="FF3300"/>
              </a:buClr>
            </a:pPr>
            <a:r>
              <a:rPr lang="cs-CZ" sz="2800" dirty="0" smtClean="0">
                <a:solidFill>
                  <a:schemeClr val="tx2"/>
                </a:solidFill>
              </a:rPr>
              <a:t>      k zahájení biologické léčby – proces </a:t>
            </a:r>
            <a:r>
              <a:rPr lang="cs-CZ" sz="2800" dirty="0" err="1" smtClean="0">
                <a:solidFill>
                  <a:schemeClr val="tx2"/>
                </a:solidFill>
              </a:rPr>
              <a:t>axonální</a:t>
            </a:r>
            <a:r>
              <a:rPr lang="cs-CZ" sz="2800" dirty="0" smtClean="0">
                <a:solidFill>
                  <a:schemeClr val="tx2"/>
                </a:solidFill>
              </a:rPr>
              <a:t> patologie</a:t>
            </a:r>
          </a:p>
          <a:p>
            <a:pPr>
              <a:buClr>
                <a:srgbClr val="FF3300"/>
              </a:buClr>
            </a:pPr>
            <a:r>
              <a:rPr lang="cs-CZ" sz="2800" dirty="0" smtClean="0">
                <a:solidFill>
                  <a:schemeClr val="tx2"/>
                </a:solidFill>
              </a:rPr>
              <a:t>      běží již v </a:t>
            </a:r>
            <a:r>
              <a:rPr lang="cs-CZ" sz="2800" b="1" dirty="0" err="1" smtClean="0">
                <a:solidFill>
                  <a:srgbClr val="002060"/>
                </a:solidFill>
              </a:rPr>
              <a:t>preklinickém</a:t>
            </a:r>
            <a:r>
              <a:rPr lang="cs-CZ" sz="2800" b="1" dirty="0" smtClean="0">
                <a:solidFill>
                  <a:srgbClr val="002060"/>
                </a:solidFill>
              </a:rPr>
              <a:t> stadiu</a:t>
            </a:r>
            <a:endParaRPr lang="cs-CZ" sz="2800" dirty="0" smtClean="0">
              <a:solidFill>
                <a:srgbClr val="002060"/>
              </a:solidFill>
            </a:endParaRPr>
          </a:p>
          <a:p>
            <a:pPr>
              <a:buClr>
                <a:srgbClr val="FF3300"/>
              </a:buClr>
            </a:pPr>
            <a:endParaRPr lang="cs-CZ" sz="2800" dirty="0" smtClean="0">
              <a:solidFill>
                <a:srgbClr val="FF0000"/>
              </a:solidFill>
            </a:endParaRPr>
          </a:p>
          <a:p>
            <a:pPr>
              <a:buClr>
                <a:srgbClr val="FF3300"/>
              </a:buClr>
            </a:pPr>
            <a:r>
              <a:rPr lang="cs-CZ" sz="2800" dirty="0" smtClean="0">
                <a:solidFill>
                  <a:srgbClr val="FF0000"/>
                </a:solidFill>
              </a:rPr>
              <a:t> </a:t>
            </a:r>
            <a:r>
              <a:rPr lang="cs-CZ" sz="2800" dirty="0" smtClean="0">
                <a:solidFill>
                  <a:schemeClr val="tx2"/>
                </a:solidFill>
              </a:rPr>
              <a:t>-</a:t>
            </a:r>
            <a:r>
              <a:rPr lang="cs-CZ" sz="2800" dirty="0" smtClean="0">
                <a:solidFill>
                  <a:srgbClr val="FF0000"/>
                </a:solidFill>
              </a:rPr>
              <a:t>   </a:t>
            </a:r>
            <a:r>
              <a:rPr lang="cs-CZ" sz="2800" b="1" dirty="0" smtClean="0">
                <a:solidFill>
                  <a:srgbClr val="FF0000"/>
                </a:solidFill>
              </a:rPr>
              <a:t>Časnou </a:t>
            </a:r>
            <a:r>
              <a:rPr lang="cs-CZ" sz="2800" b="1" dirty="0" smtClean="0">
                <a:solidFill>
                  <a:srgbClr val="002060"/>
                </a:solidFill>
              </a:rPr>
              <a:t>iniciací a zejm. </a:t>
            </a:r>
            <a:r>
              <a:rPr lang="cs-CZ" sz="2800" b="1" dirty="0" smtClean="0">
                <a:solidFill>
                  <a:srgbClr val="FF0000"/>
                </a:solidFill>
              </a:rPr>
              <a:t>eskalací terapie</a:t>
            </a:r>
            <a:r>
              <a:rPr lang="cs-CZ" sz="2800" b="1" dirty="0" smtClean="0">
                <a:solidFill>
                  <a:srgbClr val="00B0F0"/>
                </a:solidFill>
              </a:rPr>
              <a:t> </a:t>
            </a:r>
            <a:r>
              <a:rPr lang="cs-CZ" sz="2800" dirty="0" smtClean="0">
                <a:solidFill>
                  <a:schemeClr val="tx2"/>
                </a:solidFill>
              </a:rPr>
              <a:t>lze ovlivnit </a:t>
            </a:r>
          </a:p>
          <a:p>
            <a:pPr>
              <a:buClr>
                <a:srgbClr val="FF3300"/>
              </a:buClr>
            </a:pPr>
            <a:r>
              <a:rPr lang="cs-CZ" sz="2800" dirty="0" smtClean="0">
                <a:solidFill>
                  <a:schemeClr val="tx2"/>
                </a:solidFill>
              </a:rPr>
              <a:t>     </a:t>
            </a:r>
            <a:r>
              <a:rPr lang="cs-CZ" sz="2800" dirty="0" err="1" smtClean="0">
                <a:solidFill>
                  <a:schemeClr val="tx2"/>
                </a:solidFill>
              </a:rPr>
              <a:t>axonální</a:t>
            </a:r>
            <a:r>
              <a:rPr lang="cs-CZ" sz="2800" dirty="0" smtClean="0">
                <a:solidFill>
                  <a:schemeClr val="tx2"/>
                </a:solidFill>
              </a:rPr>
              <a:t> </a:t>
            </a:r>
            <a:r>
              <a:rPr lang="cs-CZ" sz="2800" dirty="0" err="1" smtClean="0">
                <a:solidFill>
                  <a:schemeClr val="tx2"/>
                </a:solidFill>
              </a:rPr>
              <a:t>neurodegeneraci</a:t>
            </a:r>
            <a:r>
              <a:rPr lang="cs-CZ" sz="2800" dirty="0" smtClean="0">
                <a:solidFill>
                  <a:schemeClr val="tx2"/>
                </a:solidFill>
              </a:rPr>
              <a:t>, rozvoj atrofie a invalidity</a:t>
            </a:r>
          </a:p>
          <a:p>
            <a:pPr>
              <a:buClr>
                <a:srgbClr val="FF3300"/>
              </a:buClr>
            </a:pPr>
            <a:endParaRPr lang="cs-CZ" sz="2800" dirty="0" smtClean="0">
              <a:solidFill>
                <a:srgbClr val="FF0000"/>
              </a:solidFill>
            </a:endParaRPr>
          </a:p>
          <a:p>
            <a:pPr>
              <a:buClr>
                <a:srgbClr val="FF3300"/>
              </a:buClr>
            </a:pPr>
            <a:r>
              <a:rPr lang="cs-CZ" sz="2800" dirty="0" smtClean="0">
                <a:solidFill>
                  <a:schemeClr val="tx2"/>
                </a:solidFill>
              </a:rPr>
              <a:t> </a:t>
            </a:r>
            <a:endParaRPr lang="cs-CZ" sz="2800" dirty="0" smtClean="0"/>
          </a:p>
          <a:p>
            <a:pPr>
              <a:buClr>
                <a:srgbClr val="FF3300"/>
              </a:buClr>
            </a:pPr>
            <a:endParaRPr lang="cs-CZ" sz="2800" dirty="0" smtClean="0"/>
          </a:p>
          <a:p>
            <a:pPr>
              <a:buClr>
                <a:srgbClr val="FF3300"/>
              </a:buClr>
            </a:pPr>
            <a:endParaRPr lang="cs-CZ" sz="2800" dirty="0"/>
          </a:p>
        </p:txBody>
      </p:sp>
      <p:sp>
        <p:nvSpPr>
          <p:cNvPr id="9" name="TextovéPole 6"/>
          <p:cNvSpPr txBox="1">
            <a:spLocks noChangeArrowheads="1"/>
          </p:cNvSpPr>
          <p:nvPr/>
        </p:nvSpPr>
        <p:spPr bwMode="auto">
          <a:xfrm>
            <a:off x="962628" y="225075"/>
            <a:ext cx="7521615" cy="523220"/>
          </a:xfrm>
          <a:prstGeom prst="rect">
            <a:avLst/>
          </a:prstGeom>
          <a:noFill/>
          <a:ln w="9525">
            <a:noFill/>
            <a:miter lim="800000"/>
            <a:headEnd/>
            <a:tailEnd/>
          </a:ln>
        </p:spPr>
        <p:txBody>
          <a:bodyPr wrap="square">
            <a:spAutoFit/>
          </a:bodyPr>
          <a:lstStyle/>
          <a:p>
            <a:pPr>
              <a:buClr>
                <a:srgbClr val="FF3300"/>
              </a:buClr>
            </a:pPr>
            <a:endParaRPr lang="cs-CZ" sz="2800" dirty="0"/>
          </a:p>
        </p:txBody>
      </p:sp>
      <p:sp>
        <p:nvSpPr>
          <p:cNvPr id="11" name="Nadpis 10"/>
          <p:cNvSpPr>
            <a:spLocks noGrp="1"/>
          </p:cNvSpPr>
          <p:nvPr>
            <p:ph type="title"/>
          </p:nvPr>
        </p:nvSpPr>
        <p:spPr>
          <a:xfrm>
            <a:off x="952901" y="385010"/>
            <a:ext cx="6588893" cy="517959"/>
          </a:xfrm>
        </p:spPr>
        <p:txBody>
          <a:bodyPr>
            <a:noAutofit/>
          </a:bodyPr>
          <a:lstStyle/>
          <a:p>
            <a:r>
              <a:rPr lang="cs-CZ" sz="4000" b="1" dirty="0" smtClean="0">
                <a:solidFill>
                  <a:srgbClr val="002060"/>
                </a:solidFill>
              </a:rPr>
              <a:t>Resumé a cíle</a:t>
            </a:r>
            <a:endParaRPr lang="cs-CZ" sz="4000" b="1" dirty="0">
              <a:solidFill>
                <a:srgbClr val="002060"/>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sp>
        <p:nvSpPr>
          <p:cNvPr id="18436" name="TextovéPole 9"/>
          <p:cNvSpPr txBox="1">
            <a:spLocks noChangeArrowheads="1"/>
          </p:cNvSpPr>
          <p:nvPr/>
        </p:nvSpPr>
        <p:spPr bwMode="auto">
          <a:xfrm>
            <a:off x="556747" y="902994"/>
            <a:ext cx="8240119" cy="5570756"/>
          </a:xfrm>
          <a:prstGeom prst="rect">
            <a:avLst/>
          </a:prstGeom>
          <a:noFill/>
          <a:ln w="9525">
            <a:noFill/>
            <a:miter lim="800000"/>
            <a:headEnd/>
            <a:tailEnd/>
          </a:ln>
        </p:spPr>
        <p:txBody>
          <a:bodyPr wrap="square">
            <a:spAutoFit/>
          </a:bodyPr>
          <a:lstStyle/>
          <a:p>
            <a:endParaRPr lang="cs-CZ" sz="2400" b="1" dirty="0" smtClean="0">
              <a:solidFill>
                <a:srgbClr val="002060"/>
              </a:solidFill>
            </a:endParaRPr>
          </a:p>
          <a:p>
            <a:r>
              <a:rPr lang="cs-CZ" sz="2800" b="1" dirty="0" smtClean="0">
                <a:solidFill>
                  <a:srgbClr val="002060"/>
                </a:solidFill>
              </a:rPr>
              <a:t>Výhodou eskalace </a:t>
            </a:r>
            <a:r>
              <a:rPr lang="cs-CZ" sz="2800" dirty="0" smtClean="0">
                <a:solidFill>
                  <a:srgbClr val="002060"/>
                </a:solidFill>
              </a:rPr>
              <a:t>před indukcí je zohledňování </a:t>
            </a:r>
            <a:r>
              <a:rPr lang="cs-CZ" sz="2800" dirty="0" smtClean="0">
                <a:solidFill>
                  <a:srgbClr val="FF0000"/>
                </a:solidFill>
              </a:rPr>
              <a:t>bezpečnostního aspektu terapie</a:t>
            </a:r>
            <a:r>
              <a:rPr lang="cs-CZ" sz="2800" dirty="0" smtClean="0">
                <a:solidFill>
                  <a:srgbClr val="002060"/>
                </a:solidFill>
              </a:rPr>
              <a:t>.</a:t>
            </a:r>
          </a:p>
          <a:p>
            <a:endParaRPr lang="cs-CZ" sz="2800" b="1" dirty="0" smtClean="0">
              <a:solidFill>
                <a:srgbClr val="002060"/>
              </a:solidFill>
            </a:endParaRPr>
          </a:p>
          <a:p>
            <a:r>
              <a:rPr lang="cs-CZ" sz="2800" b="1" dirty="0" smtClean="0">
                <a:solidFill>
                  <a:srgbClr val="002060"/>
                </a:solidFill>
              </a:rPr>
              <a:t>Bezpečnost léčby není zanedbatelným faktorem:</a:t>
            </a:r>
          </a:p>
          <a:p>
            <a:endParaRPr lang="cs-CZ" sz="2800" b="1" dirty="0" smtClean="0">
              <a:solidFill>
                <a:srgbClr val="002060"/>
              </a:solidFill>
            </a:endParaRPr>
          </a:p>
          <a:p>
            <a:pPr marL="457200" indent="-457200">
              <a:buAutoNum type="arabicPeriod"/>
            </a:pPr>
            <a:r>
              <a:rPr lang="cs-CZ" sz="2800" b="1" dirty="0" smtClean="0">
                <a:solidFill>
                  <a:srgbClr val="FF0000"/>
                </a:solidFill>
              </a:rPr>
              <a:t>Dlouhodobá</a:t>
            </a:r>
            <a:r>
              <a:rPr lang="cs-CZ" sz="2800" b="1" dirty="0" smtClean="0">
                <a:solidFill>
                  <a:srgbClr val="002060"/>
                </a:solidFill>
              </a:rPr>
              <a:t> </a:t>
            </a:r>
            <a:r>
              <a:rPr lang="cs-CZ" sz="2800" b="1" dirty="0" smtClean="0">
                <a:solidFill>
                  <a:srgbClr val="FF0000"/>
                </a:solidFill>
              </a:rPr>
              <a:t>terapie </a:t>
            </a:r>
            <a:r>
              <a:rPr lang="cs-CZ" sz="2800" dirty="0" smtClean="0">
                <a:solidFill>
                  <a:srgbClr val="002060"/>
                </a:solidFill>
              </a:rPr>
              <a:t>(často celoživotní, </a:t>
            </a:r>
            <a:r>
              <a:rPr lang="cs-CZ" sz="2800" dirty="0" err="1" smtClean="0">
                <a:solidFill>
                  <a:srgbClr val="002060"/>
                </a:solidFill>
              </a:rPr>
              <a:t>nejč</a:t>
            </a:r>
            <a:r>
              <a:rPr lang="cs-CZ" sz="2800" dirty="0" smtClean="0">
                <a:solidFill>
                  <a:srgbClr val="002060"/>
                </a:solidFill>
              </a:rPr>
              <a:t>. manifestace po 20. roce života)</a:t>
            </a:r>
          </a:p>
          <a:p>
            <a:pPr marL="457200" indent="-457200"/>
            <a:endParaRPr lang="cs-CZ" sz="2800" b="1" dirty="0" smtClean="0">
              <a:solidFill>
                <a:srgbClr val="002060"/>
              </a:solidFill>
            </a:endParaRPr>
          </a:p>
          <a:p>
            <a:pPr marL="457200" indent="-457200">
              <a:buAutoNum type="arabicPeriod"/>
            </a:pPr>
            <a:r>
              <a:rPr lang="cs-CZ" sz="2800" b="1" dirty="0" smtClean="0">
                <a:solidFill>
                  <a:srgbClr val="FF0000"/>
                </a:solidFill>
              </a:rPr>
              <a:t>Ženy ve fertilním věku tvoří nejpočetnější skupinu </a:t>
            </a:r>
            <a:r>
              <a:rPr lang="cs-CZ" sz="2800" dirty="0" smtClean="0">
                <a:solidFill>
                  <a:srgbClr val="002060"/>
                </a:solidFill>
              </a:rPr>
              <a:t>(poměr výskytu RS – ženy/muži 2-3/1, tj. cca 70% žen)</a:t>
            </a:r>
          </a:p>
          <a:p>
            <a:endParaRPr lang="cs-CZ" sz="2400" b="1" dirty="0">
              <a:solidFill>
                <a:srgbClr val="002060"/>
              </a:solidFill>
            </a:endParaRPr>
          </a:p>
        </p:txBody>
      </p:sp>
      <p:sp>
        <p:nvSpPr>
          <p:cNvPr id="4" name="Nadpis 10"/>
          <p:cNvSpPr>
            <a:spLocks noGrp="1"/>
          </p:cNvSpPr>
          <p:nvPr>
            <p:ph type="title"/>
          </p:nvPr>
        </p:nvSpPr>
        <p:spPr>
          <a:xfrm>
            <a:off x="952901" y="385010"/>
            <a:ext cx="6588893" cy="517959"/>
          </a:xfrm>
        </p:spPr>
        <p:txBody>
          <a:bodyPr>
            <a:noAutofit/>
          </a:bodyPr>
          <a:lstStyle/>
          <a:p>
            <a:r>
              <a:rPr lang="cs-CZ" sz="4000" b="1" dirty="0" smtClean="0">
                <a:solidFill>
                  <a:srgbClr val="002060"/>
                </a:solidFill>
              </a:rPr>
              <a:t>Bezpečnost terapie</a:t>
            </a:r>
            <a:endParaRPr lang="cs-CZ" sz="4000" b="1" dirty="0">
              <a:solidFill>
                <a:srgbClr val="002060"/>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1749" name="Text Box 5"/>
          <p:cNvSpPr txBox="1">
            <a:spLocks noChangeArrowheads="1"/>
          </p:cNvSpPr>
          <p:nvPr/>
        </p:nvSpPr>
        <p:spPr bwMode="auto">
          <a:xfrm>
            <a:off x="1851025" y="2081213"/>
            <a:ext cx="184150" cy="366712"/>
          </a:xfrm>
          <a:prstGeom prst="rect">
            <a:avLst/>
          </a:prstGeom>
          <a:noFill/>
          <a:ln w="9525">
            <a:noFill/>
            <a:miter lim="800000"/>
            <a:headEnd/>
            <a:tailEnd/>
          </a:ln>
        </p:spPr>
        <p:txBody>
          <a:bodyPr wrap="none">
            <a:spAutoFit/>
          </a:bodyPr>
          <a:lstStyle/>
          <a:p>
            <a:endParaRPr lang="cs-CZ"/>
          </a:p>
        </p:txBody>
      </p:sp>
      <p:pic>
        <p:nvPicPr>
          <p:cNvPr id="31750" name="Zástupný symbol pro obsah 4" descr="4673345_110107_XS.jpg"/>
          <p:cNvPicPr>
            <a:picLocks noGrp="1" noChangeAspect="1"/>
          </p:cNvPicPr>
          <p:nvPr>
            <p:ph idx="4294967295"/>
          </p:nvPr>
        </p:nvPicPr>
        <p:blipFill>
          <a:blip r:embed="rId4" cstate="print"/>
          <a:srcRect/>
          <a:stretch>
            <a:fillRect/>
          </a:stretch>
        </p:blipFill>
        <p:spPr>
          <a:xfrm>
            <a:off x="0" y="0"/>
            <a:ext cx="9143999" cy="6858000"/>
          </a:xfrm>
        </p:spPr>
      </p:pic>
      <p:sp>
        <p:nvSpPr>
          <p:cNvPr id="10" name="TextovéPole 9"/>
          <p:cNvSpPr txBox="1"/>
          <p:nvPr/>
        </p:nvSpPr>
        <p:spPr>
          <a:xfrm>
            <a:off x="497712" y="2060293"/>
            <a:ext cx="6609144" cy="707886"/>
          </a:xfrm>
          <a:prstGeom prst="rect">
            <a:avLst/>
          </a:prstGeom>
          <a:noFill/>
        </p:spPr>
        <p:txBody>
          <a:bodyPr wrap="square" rtlCol="0">
            <a:spAutoFit/>
          </a:bodyPr>
          <a:lstStyle/>
          <a:p>
            <a:r>
              <a:rPr lang="cs-CZ" sz="4000" b="1" dirty="0" smtClean="0">
                <a:solidFill>
                  <a:schemeClr val="bg1"/>
                </a:solidFill>
              </a:rPr>
              <a:t>            Děkuji za pozornost</a:t>
            </a:r>
            <a:endParaRPr lang="cs-CZ" sz="4000" b="1" dirty="0">
              <a:solidFill>
                <a:schemeClr val="bg1"/>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rkýř">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3710</TotalTime>
  <Words>3023</Words>
  <Application>Microsoft Office PowerPoint</Application>
  <PresentationFormat>Předvádění na obrazovce (4:3)</PresentationFormat>
  <Paragraphs>409</Paragraphs>
  <Slides>32</Slides>
  <Notes>26</Notes>
  <HiddenSlides>0</HiddenSlides>
  <MMClips>0</MMClips>
  <ScaleCrop>false</ScaleCrop>
  <HeadingPairs>
    <vt:vector size="6" baseType="variant">
      <vt:variant>
        <vt:lpstr>Motiv</vt:lpstr>
      </vt:variant>
      <vt:variant>
        <vt:i4>1</vt:i4>
      </vt:variant>
      <vt:variant>
        <vt:lpstr>Vložené servery OLE</vt:lpstr>
      </vt:variant>
      <vt:variant>
        <vt:i4>1</vt:i4>
      </vt:variant>
      <vt:variant>
        <vt:lpstr>Nadpisy snímků</vt:lpstr>
      </vt:variant>
      <vt:variant>
        <vt:i4>32</vt:i4>
      </vt:variant>
    </vt:vector>
  </HeadingPairs>
  <TitlesOfParts>
    <vt:vector size="34" baseType="lpstr">
      <vt:lpstr>Office Theme</vt:lpstr>
      <vt:lpstr>Rastrový obraz</vt:lpstr>
      <vt:lpstr>Snímek 1</vt:lpstr>
      <vt:lpstr>Snímek 2</vt:lpstr>
      <vt:lpstr>Snímek 3</vt:lpstr>
      <vt:lpstr>Snímek 4</vt:lpstr>
      <vt:lpstr>Snímek 5</vt:lpstr>
      <vt:lpstr>Snímek 6</vt:lpstr>
      <vt:lpstr>Imunopatogeneze RS</vt:lpstr>
      <vt:lpstr>Snímek 8</vt:lpstr>
      <vt:lpstr>Snímek 9</vt:lpstr>
      <vt:lpstr>   Časná eskalace terapie RSre effective treatment may s1,2</vt:lpstr>
      <vt:lpstr>Snímek 11</vt:lpstr>
      <vt:lpstr>  </vt:lpstr>
      <vt:lpstr>  </vt:lpstr>
      <vt:lpstr>Snímek 14</vt:lpstr>
      <vt:lpstr>Snímek 15</vt:lpstr>
      <vt:lpstr>Biologická léčba 2. linie – časná eskalace </vt:lpstr>
      <vt:lpstr>Biologická léčba 2. linie – eskalace </vt:lpstr>
      <vt:lpstr> Biologická léčba 2. linie </vt:lpstr>
      <vt:lpstr>Eskalace biologické léčby</vt:lpstr>
      <vt:lpstr>Doporučení klinického standardu</vt:lpstr>
      <vt:lpstr>Klinický standard pro diagnostiku a léčbu roztroušené sklerózy a neuromyelitis optica</vt:lpstr>
      <vt:lpstr>Snímek 22</vt:lpstr>
      <vt:lpstr>Snímek 23</vt:lpstr>
      <vt:lpstr>Progrese postižení</vt:lpstr>
      <vt:lpstr>EDSS  (pacienti s výchozími daty a daty po 1 roce)</vt:lpstr>
      <vt:lpstr>Snímek 26</vt:lpstr>
      <vt:lpstr>Dopady roztroušené sklerózy - fyzické postižení (EDSS)</vt:lpstr>
      <vt:lpstr>Vliv natalizumabu na kortikální atrofii</vt:lpstr>
      <vt:lpstr>Vliv fingolimodu na objem mozku</vt:lpstr>
      <vt:lpstr>Resumé a cíle</vt:lpstr>
      <vt:lpstr>Bezpečnost terapie</vt:lpstr>
      <vt:lpstr>Snímek 32</vt:lpstr>
    </vt:vector>
  </TitlesOfParts>
  <Company>Biogen Idec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Význam adekvátní a včasné léčby ve druhé linii u pacientů s RS</dc:title>
  <dc:creator>Dita Engova</dc:creator>
  <cp:lastModifiedBy>Roska</cp:lastModifiedBy>
  <cp:revision>459</cp:revision>
  <dcterms:created xsi:type="dcterms:W3CDTF">2013-09-02T08:36:36Z</dcterms:created>
  <dcterms:modified xsi:type="dcterms:W3CDTF">2016-06-17T20:16:07Z</dcterms:modified>
</cp:coreProperties>
</file>